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chart9.xml" ContentType="application/vnd.openxmlformats-officedocument.drawingml.chart+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8" r:id="rId5"/>
  </p:sldMasterIdLst>
  <p:notesMasterIdLst>
    <p:notesMasterId r:id="rId61"/>
  </p:notesMasterIdLst>
  <p:handoutMasterIdLst>
    <p:handoutMasterId r:id="rId62"/>
  </p:handoutMasterIdLst>
  <p:sldIdLst>
    <p:sldId id="256" r:id="rId6"/>
    <p:sldId id="257" r:id="rId7"/>
    <p:sldId id="274" r:id="rId8"/>
    <p:sldId id="275" r:id="rId9"/>
    <p:sldId id="308" r:id="rId10"/>
    <p:sldId id="276" r:id="rId11"/>
    <p:sldId id="259" r:id="rId12"/>
    <p:sldId id="315" r:id="rId13"/>
    <p:sldId id="310" r:id="rId14"/>
    <p:sldId id="261" r:id="rId15"/>
    <p:sldId id="263" r:id="rId16"/>
    <p:sldId id="264" r:id="rId17"/>
    <p:sldId id="265" r:id="rId18"/>
    <p:sldId id="266" r:id="rId19"/>
    <p:sldId id="267" r:id="rId20"/>
    <p:sldId id="268" r:id="rId21"/>
    <p:sldId id="269" r:id="rId22"/>
    <p:sldId id="270" r:id="rId23"/>
    <p:sldId id="272" r:id="rId24"/>
    <p:sldId id="273" r:id="rId25"/>
    <p:sldId id="311" r:id="rId26"/>
    <p:sldId id="278" r:id="rId27"/>
    <p:sldId id="277" r:id="rId28"/>
    <p:sldId id="324" r:id="rId29"/>
    <p:sldId id="312" r:id="rId30"/>
    <p:sldId id="279" r:id="rId31"/>
    <p:sldId id="287" r:id="rId32"/>
    <p:sldId id="286" r:id="rId33"/>
    <p:sldId id="329" r:id="rId34"/>
    <p:sldId id="288" r:id="rId35"/>
    <p:sldId id="290" r:id="rId36"/>
    <p:sldId id="304" r:id="rId37"/>
    <p:sldId id="323" r:id="rId38"/>
    <p:sldId id="285" r:id="rId39"/>
    <p:sldId id="313" r:id="rId40"/>
    <p:sldId id="284" r:id="rId41"/>
    <p:sldId id="298" r:id="rId42"/>
    <p:sldId id="292" r:id="rId43"/>
    <p:sldId id="319" r:id="rId44"/>
    <p:sldId id="320" r:id="rId45"/>
    <p:sldId id="322" r:id="rId46"/>
    <p:sldId id="280" r:id="rId47"/>
    <p:sldId id="299" r:id="rId48"/>
    <p:sldId id="300" r:id="rId49"/>
    <p:sldId id="294" r:id="rId50"/>
    <p:sldId id="326" r:id="rId51"/>
    <p:sldId id="327" r:id="rId52"/>
    <p:sldId id="328" r:id="rId53"/>
    <p:sldId id="314" r:id="rId54"/>
    <p:sldId id="301" r:id="rId55"/>
    <p:sldId id="317" r:id="rId56"/>
    <p:sldId id="305" r:id="rId57"/>
    <p:sldId id="306" r:id="rId58"/>
    <p:sldId id="307" r:id="rId59"/>
    <p:sldId id="303" r:id="rId6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0860FCB-7DEC-430D-965F-017B221B5F96}">
          <p14:sldIdLst>
            <p14:sldId id="256"/>
            <p14:sldId id="257"/>
            <p14:sldId id="274"/>
            <p14:sldId id="275"/>
            <p14:sldId id="308"/>
            <p14:sldId id="276"/>
            <p14:sldId id="259"/>
            <p14:sldId id="315"/>
            <p14:sldId id="310"/>
            <p14:sldId id="261"/>
            <p14:sldId id="263"/>
            <p14:sldId id="264"/>
            <p14:sldId id="265"/>
            <p14:sldId id="266"/>
            <p14:sldId id="267"/>
            <p14:sldId id="268"/>
            <p14:sldId id="269"/>
            <p14:sldId id="270"/>
          </p14:sldIdLst>
        </p14:section>
        <p14:section name="Untitled Section" id="{D885F3D7-472B-4093-A758-F960662D45CA}">
          <p14:sldIdLst>
            <p14:sldId id="272"/>
            <p14:sldId id="273"/>
            <p14:sldId id="311"/>
            <p14:sldId id="278"/>
            <p14:sldId id="277"/>
            <p14:sldId id="324"/>
            <p14:sldId id="312"/>
            <p14:sldId id="279"/>
            <p14:sldId id="287"/>
            <p14:sldId id="286"/>
            <p14:sldId id="329"/>
            <p14:sldId id="288"/>
            <p14:sldId id="290"/>
            <p14:sldId id="304"/>
            <p14:sldId id="323"/>
            <p14:sldId id="285"/>
            <p14:sldId id="313"/>
            <p14:sldId id="284"/>
            <p14:sldId id="298"/>
            <p14:sldId id="292"/>
            <p14:sldId id="319"/>
            <p14:sldId id="320"/>
            <p14:sldId id="322"/>
            <p14:sldId id="280"/>
            <p14:sldId id="299"/>
            <p14:sldId id="300"/>
            <p14:sldId id="294"/>
            <p14:sldId id="326"/>
            <p14:sldId id="327"/>
            <p14:sldId id="328"/>
            <p14:sldId id="314"/>
            <p14:sldId id="301"/>
            <p14:sldId id="317"/>
            <p14:sldId id="305"/>
            <p14:sldId id="306"/>
            <p14:sldId id="307"/>
            <p14:sldId id="303"/>
          </p14:sldIdLst>
        </p14:section>
      </p14:sectionLst>
    </p:ext>
    <p:ext uri="{EFAFB233-063F-42B5-8137-9DF3F51BA10A}">
      <p15:sldGuideLst xmlns:p15="http://schemas.microsoft.com/office/powerpoint/2012/main">
        <p15:guide id="1" orient="horz" pos="3888" userDrawn="1">
          <p15:clr>
            <a:srgbClr val="A4A3A4"/>
          </p15:clr>
        </p15:guide>
        <p15:guide id="2" pos="220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y Laux" initials="CL" lastIdx="5" clrIdx="0">
    <p:extLst>
      <p:ext uri="{19B8F6BF-5375-455C-9EA6-DF929625EA0E}">
        <p15:presenceInfo xmlns:p15="http://schemas.microsoft.com/office/powerpoint/2012/main" userId="S-1-5-21-1306136574-1044074822-1233284464-16474" providerId="AD"/>
      </p:ext>
    </p:extLst>
  </p:cmAuthor>
  <p:cmAuthor id="2" name="Ronald Stoops" initials="RS" lastIdx="26" clrIdx="1">
    <p:extLst>
      <p:ext uri="{19B8F6BF-5375-455C-9EA6-DF929625EA0E}">
        <p15:presenceInfo xmlns:p15="http://schemas.microsoft.com/office/powerpoint/2012/main" userId="S-1-5-21-1306136574-1044074822-1233284464-61886" providerId="AD"/>
      </p:ext>
    </p:extLst>
  </p:cmAuthor>
  <p:cmAuthor id="3" name="Brian Carter" initials="BC" lastIdx="26" clrIdx="2">
    <p:extLst>
      <p:ext uri="{19B8F6BF-5375-455C-9EA6-DF929625EA0E}">
        <p15:presenceInfo xmlns:p15="http://schemas.microsoft.com/office/powerpoint/2012/main" userId="S::brian.carter@gormanrupp.com::ecd1dab3-5c1d-4cfd-a530-16fd5aecaf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5EAEF"/>
    <a:srgbClr val="D5DCE4"/>
    <a:srgbClr val="E3EAF7"/>
    <a:srgbClr val="E2E7F2"/>
    <a:srgbClr val="C1CBE5"/>
    <a:srgbClr val="00FA71"/>
    <a:srgbClr val="00C057"/>
    <a:srgbClr val="333399"/>
    <a:srgbClr val="005DA2"/>
    <a:srgbClr val="37FF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19" autoAdjust="0"/>
    <p:restoredTop sz="96215" autoAdjust="0"/>
  </p:normalViewPr>
  <p:slideViewPr>
    <p:cSldViewPr snapToGrid="0">
      <p:cViewPr varScale="1">
        <p:scale>
          <a:sx n="73" d="100"/>
          <a:sy n="73" d="100"/>
        </p:scale>
        <p:origin x="84" y="798"/>
      </p:cViewPr>
      <p:guideLst>
        <p:guide orient="horz" pos="3888"/>
        <p:guide pos="2208"/>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1038"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1.xml"/><Relationship Id="rId1" Type="http://schemas.microsoft.com/office/2011/relationships/chartStyle" Target="style11.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algn="l" defTabSz="457200" rtl="0" eaLnBrk="1" latinLnBrk="0" hangingPunct="1">
              <a:defRPr sz="1600" b="1" i="0" u="none" strike="noStrike" kern="1200" baseline="0">
                <a:solidFill>
                  <a:schemeClr val="tx2"/>
                </a:solidFill>
                <a:latin typeface="+mn-lt"/>
                <a:ea typeface="+mn-ea"/>
                <a:cs typeface="+mn-cs"/>
              </a:defRPr>
            </a:pPr>
            <a:r>
              <a:rPr lang="en-US" sz="1600" b="1" i="0" u="none" strike="noStrike" kern="1200" baseline="0" dirty="0">
                <a:solidFill>
                  <a:schemeClr val="accent6">
                    <a:lumMod val="75000"/>
                  </a:schemeClr>
                </a:solidFill>
                <a:latin typeface="+mn-lt"/>
                <a:ea typeface="+mn-ea"/>
                <a:cs typeface="+mn-cs"/>
              </a:rPr>
              <a:t>1,400</a:t>
            </a:r>
            <a:r>
              <a:rPr lang="en-US" sz="1600" b="1" kern="1200" dirty="0">
                <a:solidFill>
                  <a:schemeClr val="accent6">
                    <a:lumMod val="75000"/>
                  </a:schemeClr>
                </a:solidFill>
                <a:latin typeface="+mn-lt"/>
                <a:ea typeface="+mn-ea"/>
                <a:cs typeface="+mn-cs"/>
              </a:rPr>
              <a:t> GLOBAL EMPLOYEES</a:t>
            </a:r>
          </a:p>
        </c:rich>
      </c:tx>
      <c:layout>
        <c:manualLayout>
          <c:xMode val="edge"/>
          <c:yMode val="edge"/>
          <c:x val="8.0941221435468308E-2"/>
          <c:y val="4.5846897214957445E-2"/>
        </c:manualLayout>
      </c:layout>
      <c:overlay val="0"/>
      <c:spPr>
        <a:noFill/>
        <a:ln>
          <a:noFill/>
        </a:ln>
        <a:effectLst/>
      </c:spPr>
      <c:txPr>
        <a:bodyPr rot="0" spcFirstLastPara="1" vertOverflow="ellipsis" vert="horz" wrap="square" anchor="ctr" anchorCtr="1"/>
        <a:lstStyle/>
        <a:p>
          <a:pPr marL="0" algn="l" defTabSz="457200" rtl="0" eaLnBrk="1" latinLnBrk="0" hangingPunct="1">
            <a:defRPr sz="16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2.6281091099849867E-2"/>
          <c:y val="0.10728186786281405"/>
          <c:w val="0.93239489729718872"/>
          <c:h val="0.89271813213718598"/>
        </c:manualLayout>
      </c:layout>
      <c:pieChart>
        <c:varyColors val="1"/>
        <c:ser>
          <c:idx val="0"/>
          <c:order val="0"/>
          <c:tx>
            <c:strRef>
              <c:f>Sheet1!$B$1</c:f>
              <c:strCache>
                <c:ptCount val="1"/>
                <c:pt idx="0">
                  <c:v>Employees</c:v>
                </c:pt>
              </c:strCache>
            </c:strRef>
          </c:tx>
          <c:spPr>
            <a:ln>
              <a:solidFill>
                <a:schemeClr val="bg1">
                  <a:lumMod val="85000"/>
                </a:schemeClr>
              </a:solidFill>
            </a:ln>
          </c:spPr>
          <c:explosion val="1"/>
          <c:dPt>
            <c:idx val="0"/>
            <c:bubble3D val="0"/>
            <c:spPr>
              <a:solidFill>
                <a:schemeClr val="accent2">
                  <a:lumMod val="50000"/>
                </a:schemeClr>
              </a:solidFill>
              <a:ln>
                <a:solidFill>
                  <a:schemeClr val="bg1">
                    <a:lumMod val="85000"/>
                  </a:schemeClr>
                </a:solidFill>
              </a:ln>
              <a:effectLst/>
            </c:spPr>
            <c:extLst>
              <c:ext xmlns:c16="http://schemas.microsoft.com/office/drawing/2014/chart" uri="{C3380CC4-5D6E-409C-BE32-E72D297353CC}">
                <c16:uniqueId val="{00000005-C996-4E8E-AC56-B236A396AE7F}"/>
              </c:ext>
            </c:extLst>
          </c:dPt>
          <c:dPt>
            <c:idx val="1"/>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solidFill>
                  <a:schemeClr val="bg1">
                    <a:lumMod val="85000"/>
                  </a:schemeClr>
                </a:solidFill>
              </a:ln>
              <a:effectLst/>
            </c:spPr>
            <c:extLst>
              <c:ext xmlns:c16="http://schemas.microsoft.com/office/drawing/2014/chart" uri="{C3380CC4-5D6E-409C-BE32-E72D297353CC}">
                <c16:uniqueId val="{00000006-C996-4E8E-AC56-B236A396AE7F}"/>
              </c:ext>
            </c:extLst>
          </c:dPt>
          <c:dPt>
            <c:idx val="2"/>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solidFill>
                  <a:schemeClr val="bg1">
                    <a:lumMod val="85000"/>
                  </a:schemeClr>
                </a:solidFill>
              </a:ln>
              <a:effectLst/>
            </c:spPr>
            <c:extLst>
              <c:ext xmlns:c16="http://schemas.microsoft.com/office/drawing/2014/chart" uri="{C3380CC4-5D6E-409C-BE32-E72D297353CC}">
                <c16:uniqueId val="{00000001-C996-4E8E-AC56-B236A396AE7F}"/>
              </c:ext>
            </c:extLst>
          </c:dPt>
          <c:dPt>
            <c:idx val="3"/>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solidFill>
                  <a:schemeClr val="bg1">
                    <a:lumMod val="85000"/>
                  </a:schemeClr>
                </a:solidFill>
              </a:ln>
              <a:effectLst/>
            </c:spPr>
            <c:extLst>
              <c:ext xmlns:c16="http://schemas.microsoft.com/office/drawing/2014/chart" uri="{C3380CC4-5D6E-409C-BE32-E72D297353CC}">
                <c16:uniqueId val="{00000002-C996-4E8E-AC56-B236A396AE7F}"/>
              </c:ext>
            </c:extLst>
          </c:dPt>
          <c:dPt>
            <c:idx val="4"/>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solidFill>
                  <a:schemeClr val="bg1">
                    <a:lumMod val="85000"/>
                  </a:schemeClr>
                </a:solidFill>
              </a:ln>
              <a:effectLst/>
            </c:spPr>
            <c:extLst>
              <c:ext xmlns:c16="http://schemas.microsoft.com/office/drawing/2014/chart" uri="{C3380CC4-5D6E-409C-BE32-E72D297353CC}">
                <c16:uniqueId val="{00000009-F29F-408C-B09C-AF458B6B623D}"/>
              </c:ext>
            </c:extLst>
          </c:dPt>
          <c:dLbls>
            <c:dLbl>
              <c:idx val="1"/>
              <c:layout>
                <c:manualLayout>
                  <c:x val="0.12064491470872224"/>
                  <c:y val="-0.16820134692206695"/>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996-4E8E-AC56-B236A396AE7F}"/>
                </c:ext>
              </c:extLst>
            </c:dLbl>
            <c:dLbl>
              <c:idx val="2"/>
              <c:layout>
                <c:manualLayout>
                  <c:x val="9.7047996459607336E-2"/>
                  <c:y val="-2.987237246041978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996-4E8E-AC56-B236A396AE7F}"/>
                </c:ext>
              </c:extLst>
            </c:dLbl>
            <c:dLbl>
              <c:idx val="3"/>
              <c:layout>
                <c:manualLayout>
                  <c:x val="0.18564162911704754"/>
                  <c:y val="0.16995913662507728"/>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996-4E8E-AC56-B236A396AE7F}"/>
                </c:ext>
              </c:extLst>
            </c:dLbl>
            <c:dLbl>
              <c:idx val="4"/>
              <c:layout>
                <c:manualLayout>
                  <c:x val="9.2599037120480593E-2"/>
                  <c:y val="0.16195204850215095"/>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29F-408C-B09C-AF458B6B623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extLst>
          </c:dLbls>
          <c:cat>
            <c:strRef>
              <c:f>Sheet1!$A$2:$A$6</c:f>
              <c:strCache>
                <c:ptCount val="5"/>
                <c:pt idx="0">
                  <c:v>Gorman-Rupp Pumps Group</c:v>
                </c:pt>
                <c:pt idx="1">
                  <c:v>Patterson Pumps Group</c:v>
                </c:pt>
                <c:pt idx="2">
                  <c:v>Fill-Rite Company</c:v>
                </c:pt>
                <c:pt idx="3">
                  <c:v>National Pumps Group</c:v>
                </c:pt>
                <c:pt idx="4">
                  <c:v>Custom Pumps Group</c:v>
                </c:pt>
              </c:strCache>
            </c:strRef>
          </c:cat>
          <c:val>
            <c:numRef>
              <c:f>Sheet1!$B$2:$B$6</c:f>
              <c:numCache>
                <c:formatCode>General</c:formatCode>
                <c:ptCount val="5"/>
                <c:pt idx="0">
                  <c:v>574</c:v>
                </c:pt>
                <c:pt idx="1">
                  <c:v>341</c:v>
                </c:pt>
                <c:pt idx="2">
                  <c:v>250</c:v>
                </c:pt>
                <c:pt idx="3">
                  <c:v>135</c:v>
                </c:pt>
                <c:pt idx="4">
                  <c:v>101</c:v>
                </c:pt>
              </c:numCache>
            </c:numRef>
          </c:val>
          <c:extLst>
            <c:ext xmlns:c16="http://schemas.microsoft.com/office/drawing/2014/chart" uri="{C3380CC4-5D6E-409C-BE32-E72D297353CC}">
              <c16:uniqueId val="{00000000-C996-4E8E-AC56-B236A396AE7F}"/>
            </c:ext>
          </c:extLst>
        </c:ser>
        <c:dLbls>
          <c:dLblPos val="ctr"/>
          <c:showLegendKey val="0"/>
          <c:showVal val="0"/>
          <c:showCatName val="1"/>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540823022122227"/>
          <c:y val="0.19465952172645087"/>
          <c:w val="0.35391279215098115"/>
          <c:h val="0.6606372120151649"/>
        </c:manualLayout>
      </c:layout>
      <c:doughnutChart>
        <c:varyColors val="1"/>
        <c:ser>
          <c:idx val="0"/>
          <c:order val="0"/>
          <c:tx>
            <c:strRef>
              <c:f>Sheet1!$B$1</c:f>
              <c:strCache>
                <c:ptCount val="1"/>
                <c:pt idx="0">
                  <c:v>Values</c:v>
                </c:pt>
              </c:strCache>
            </c:strRef>
          </c:tx>
          <c:spPr>
            <a:solidFill>
              <a:srgbClr val="00C057"/>
            </a:solidFill>
            <a:ln w="12700">
              <a:solidFill>
                <a:srgbClr val="FFFFFF"/>
              </a:solidFill>
            </a:ln>
          </c:spPr>
          <c:dPt>
            <c:idx val="0"/>
            <c:bubble3D val="0"/>
            <c:spPr>
              <a:solidFill>
                <a:srgbClr val="5B9BD5"/>
              </a:solidFill>
              <a:ln w="12700">
                <a:solidFill>
                  <a:srgbClr val="FFFFFF"/>
                </a:solidFill>
              </a:ln>
              <a:effectLst/>
            </c:spPr>
            <c:extLst>
              <c:ext xmlns:c16="http://schemas.microsoft.com/office/drawing/2014/chart" uri="{C3380CC4-5D6E-409C-BE32-E72D297353CC}">
                <c16:uniqueId val="{00000001-0BDC-4890-953A-D55BBC5440E5}"/>
              </c:ext>
            </c:extLst>
          </c:dPt>
          <c:dPt>
            <c:idx val="1"/>
            <c:bubble3D val="0"/>
            <c:spPr>
              <a:solidFill>
                <a:srgbClr val="A6A6A6"/>
              </a:solidFill>
              <a:ln w="12700">
                <a:solidFill>
                  <a:srgbClr val="FFFFFF"/>
                </a:solidFill>
              </a:ln>
              <a:effectLst/>
            </c:spPr>
            <c:extLst>
              <c:ext xmlns:c16="http://schemas.microsoft.com/office/drawing/2014/chart" uri="{C3380CC4-5D6E-409C-BE32-E72D297353CC}">
                <c16:uniqueId val="{00000003-0BDC-4890-953A-D55BBC5440E5}"/>
              </c:ext>
            </c:extLst>
          </c:dPt>
          <c:dPt>
            <c:idx val="2"/>
            <c:bubble3D val="0"/>
            <c:spPr>
              <a:solidFill>
                <a:schemeClr val="accent6">
                  <a:lumMod val="50000"/>
                </a:schemeClr>
              </a:solidFill>
              <a:ln w="12700">
                <a:solidFill>
                  <a:srgbClr val="FFFFFF"/>
                </a:solidFill>
              </a:ln>
              <a:effectLst/>
            </c:spPr>
            <c:extLst>
              <c:ext xmlns:c16="http://schemas.microsoft.com/office/drawing/2014/chart" uri="{C3380CC4-5D6E-409C-BE32-E72D297353CC}">
                <c16:uniqueId val="{00000005-0BDC-4890-953A-D55BBC5440E5}"/>
              </c:ext>
            </c:extLst>
          </c:dPt>
          <c:dPt>
            <c:idx val="3"/>
            <c:bubble3D val="0"/>
            <c:spPr>
              <a:solidFill>
                <a:schemeClr val="accent6">
                  <a:lumMod val="75000"/>
                </a:schemeClr>
              </a:solidFill>
              <a:ln w="12700">
                <a:solidFill>
                  <a:srgbClr val="FFFFFF"/>
                </a:solidFill>
              </a:ln>
              <a:effectLst/>
            </c:spPr>
            <c:extLst>
              <c:ext xmlns:c16="http://schemas.microsoft.com/office/drawing/2014/chart" uri="{C3380CC4-5D6E-409C-BE32-E72D297353CC}">
                <c16:uniqueId val="{00000007-0BDC-4890-953A-D55BBC5440E5}"/>
              </c:ext>
            </c:extLst>
          </c:dPt>
          <c:dPt>
            <c:idx val="4"/>
            <c:bubble3D val="0"/>
            <c:spPr>
              <a:solidFill>
                <a:schemeClr val="accent6">
                  <a:lumMod val="60000"/>
                  <a:lumOff val="40000"/>
                </a:schemeClr>
              </a:solidFill>
              <a:ln w="12700">
                <a:solidFill>
                  <a:srgbClr val="FFFFFF"/>
                </a:solidFill>
              </a:ln>
              <a:effectLst/>
            </c:spPr>
            <c:extLst>
              <c:ext xmlns:c16="http://schemas.microsoft.com/office/drawing/2014/chart" uri="{C3380CC4-5D6E-409C-BE32-E72D297353CC}">
                <c16:uniqueId val="{00000009-0BDC-4890-953A-D55BBC5440E5}"/>
              </c:ext>
            </c:extLst>
          </c:dPt>
          <c:dPt>
            <c:idx val="5"/>
            <c:bubble3D val="0"/>
            <c:spPr>
              <a:solidFill>
                <a:srgbClr val="70AD47"/>
              </a:solidFill>
              <a:ln w="12700">
                <a:solidFill>
                  <a:srgbClr val="FFFFFF"/>
                </a:solidFill>
              </a:ln>
              <a:effectLst/>
            </c:spPr>
            <c:extLst>
              <c:ext xmlns:c16="http://schemas.microsoft.com/office/drawing/2014/chart" uri="{C3380CC4-5D6E-409C-BE32-E72D297353CC}">
                <c16:uniqueId val="{0000000B-0BDC-4890-953A-D55BBC5440E5}"/>
              </c:ext>
            </c:extLst>
          </c:dPt>
          <c:dPt>
            <c:idx val="6"/>
            <c:bubble3D val="0"/>
            <c:spPr>
              <a:solidFill>
                <a:srgbClr val="8EC26A"/>
              </a:solidFill>
              <a:ln w="12700">
                <a:solidFill>
                  <a:srgbClr val="FFFFFF"/>
                </a:solidFill>
              </a:ln>
              <a:effectLst/>
            </c:spPr>
            <c:extLst>
              <c:ext xmlns:c16="http://schemas.microsoft.com/office/drawing/2014/chart" uri="{C3380CC4-5D6E-409C-BE32-E72D297353CC}">
                <c16:uniqueId val="{0000000D-0BDC-4890-953A-D55BBC5440E5}"/>
              </c:ext>
            </c:extLst>
          </c:dPt>
          <c:dPt>
            <c:idx val="7"/>
            <c:bubble3D val="0"/>
            <c:spPr>
              <a:solidFill>
                <a:schemeClr val="tx1">
                  <a:lumMod val="65000"/>
                  <a:lumOff val="35000"/>
                </a:schemeClr>
              </a:solidFill>
              <a:ln w="12700">
                <a:solidFill>
                  <a:srgbClr val="FFFFFF"/>
                </a:solidFill>
              </a:ln>
              <a:effectLst/>
            </c:spPr>
            <c:extLst>
              <c:ext xmlns:c16="http://schemas.microsoft.com/office/drawing/2014/chart" uri="{C3380CC4-5D6E-409C-BE32-E72D297353CC}">
                <c16:uniqueId val="{0000000F-0BDC-4890-953A-D55BBC5440E5}"/>
              </c:ext>
            </c:extLst>
          </c:dPt>
          <c:dPt>
            <c:idx val="8"/>
            <c:bubble3D val="0"/>
            <c:spPr>
              <a:solidFill>
                <a:srgbClr val="00C057"/>
              </a:solidFill>
              <a:ln w="12700">
                <a:solidFill>
                  <a:srgbClr val="FFFFFF"/>
                </a:solidFill>
              </a:ln>
              <a:effectLst/>
            </c:spPr>
            <c:extLst>
              <c:ext xmlns:c16="http://schemas.microsoft.com/office/drawing/2014/chart" uri="{C3380CC4-5D6E-409C-BE32-E72D297353CC}">
                <c16:uniqueId val="{00000011-0BDC-4890-953A-D55BBC5440E5}"/>
              </c:ext>
            </c:extLst>
          </c:dPt>
          <c:dPt>
            <c:idx val="9"/>
            <c:bubble3D val="0"/>
            <c:spPr>
              <a:solidFill>
                <a:srgbClr val="00C057"/>
              </a:solidFill>
              <a:ln w="12700">
                <a:solidFill>
                  <a:srgbClr val="FFFFFF"/>
                </a:solidFill>
              </a:ln>
              <a:effectLst/>
            </c:spPr>
            <c:extLst>
              <c:ext xmlns:c16="http://schemas.microsoft.com/office/drawing/2014/chart" uri="{C3380CC4-5D6E-409C-BE32-E72D297353CC}">
                <c16:uniqueId val="{00000013-0BDC-4890-953A-D55BBC5440E5}"/>
              </c:ext>
            </c:extLst>
          </c:dPt>
          <c:dPt>
            <c:idx val="10"/>
            <c:bubble3D val="0"/>
            <c:spPr>
              <a:solidFill>
                <a:srgbClr val="00C057"/>
              </a:solidFill>
              <a:ln w="12700">
                <a:solidFill>
                  <a:srgbClr val="FFFFFF"/>
                </a:solidFill>
              </a:ln>
              <a:effectLst/>
            </c:spPr>
            <c:extLst>
              <c:ext xmlns:c16="http://schemas.microsoft.com/office/drawing/2014/chart" uri="{C3380CC4-5D6E-409C-BE32-E72D297353CC}">
                <c16:uniqueId val="{00000015-0BDC-4890-953A-D55BBC5440E5}"/>
              </c:ext>
            </c:extLst>
          </c:dPt>
          <c:dPt>
            <c:idx val="11"/>
            <c:bubble3D val="0"/>
            <c:spPr>
              <a:solidFill>
                <a:srgbClr val="00C057"/>
              </a:solidFill>
              <a:ln w="12700">
                <a:solidFill>
                  <a:srgbClr val="FFFFFF"/>
                </a:solidFill>
              </a:ln>
              <a:effectLst/>
            </c:spPr>
            <c:extLst>
              <c:ext xmlns:c16="http://schemas.microsoft.com/office/drawing/2014/chart" uri="{C3380CC4-5D6E-409C-BE32-E72D297353CC}">
                <c16:uniqueId val="{00000017-0BDC-4890-953A-D55BBC5440E5}"/>
              </c:ext>
            </c:extLst>
          </c:dPt>
          <c:dPt>
            <c:idx val="12"/>
            <c:bubble3D val="0"/>
            <c:spPr>
              <a:solidFill>
                <a:srgbClr val="00C057"/>
              </a:solidFill>
              <a:ln w="12700">
                <a:solidFill>
                  <a:srgbClr val="FFFFFF"/>
                </a:solidFill>
              </a:ln>
              <a:effectLst/>
            </c:spPr>
            <c:extLst>
              <c:ext xmlns:c16="http://schemas.microsoft.com/office/drawing/2014/chart" uri="{C3380CC4-5D6E-409C-BE32-E72D297353CC}">
                <c16:uniqueId val="{00000019-0BDC-4890-953A-D55BBC5440E5}"/>
              </c:ext>
            </c:extLst>
          </c:dPt>
          <c:dPt>
            <c:idx val="13"/>
            <c:bubble3D val="0"/>
            <c:spPr>
              <a:solidFill>
                <a:srgbClr val="00C057"/>
              </a:solidFill>
              <a:ln w="12700">
                <a:solidFill>
                  <a:srgbClr val="FFFFFF"/>
                </a:solidFill>
              </a:ln>
              <a:effectLst/>
            </c:spPr>
            <c:extLst>
              <c:ext xmlns:c16="http://schemas.microsoft.com/office/drawing/2014/chart" uri="{C3380CC4-5D6E-409C-BE32-E72D297353CC}">
                <c16:uniqueId val="{0000001B-0BDC-4890-953A-D55BBC5440E5}"/>
              </c:ext>
            </c:extLst>
          </c:dPt>
          <c:dPt>
            <c:idx val="14"/>
            <c:bubble3D val="0"/>
            <c:spPr>
              <a:solidFill>
                <a:srgbClr val="00C057"/>
              </a:solidFill>
              <a:ln w="12700">
                <a:solidFill>
                  <a:srgbClr val="FFFFFF"/>
                </a:solidFill>
              </a:ln>
              <a:effectLst/>
            </c:spPr>
            <c:extLst>
              <c:ext xmlns:c16="http://schemas.microsoft.com/office/drawing/2014/chart" uri="{C3380CC4-5D6E-409C-BE32-E72D297353CC}">
                <c16:uniqueId val="{0000001D-0BDC-4890-953A-D55BBC5440E5}"/>
              </c:ext>
            </c:extLst>
          </c:dPt>
          <c:dPt>
            <c:idx val="15"/>
            <c:bubble3D val="0"/>
            <c:spPr>
              <a:solidFill>
                <a:srgbClr val="00C057"/>
              </a:solidFill>
              <a:ln w="12700">
                <a:solidFill>
                  <a:srgbClr val="FFFFFF"/>
                </a:solidFill>
              </a:ln>
              <a:effectLst/>
            </c:spPr>
            <c:extLst>
              <c:ext xmlns:c16="http://schemas.microsoft.com/office/drawing/2014/chart" uri="{C3380CC4-5D6E-409C-BE32-E72D297353CC}">
                <c16:uniqueId val="{0000001F-0BDC-4890-953A-D55BBC5440E5}"/>
              </c:ext>
            </c:extLst>
          </c:dPt>
          <c:dLbls>
            <c:dLbl>
              <c:idx val="0"/>
              <c:layout>
                <c:manualLayout>
                  <c:x val="0.12345800524934383"/>
                  <c:y val="-8.7543402777777821E-2"/>
                </c:manualLayout>
              </c:layout>
              <c:spPr>
                <a:noFill/>
                <a:ln>
                  <a:noFill/>
                </a:ln>
                <a:effectLst/>
              </c:spPr>
              <c:txPr>
                <a:bodyPr rot="0" spcFirstLastPara="1" vertOverflow="ellipsis" vert="horz" wrap="square" anchor="ctr" anchorCtr="1"/>
                <a:lstStyle/>
                <a:p>
                  <a:pPr algn="ctr">
                    <a:defRPr sz="600" b="1" i="0" u="none" strike="noStrike" kern="1200" baseline="0">
                      <a:solidFill>
                        <a:srgbClr val="5B9BD5"/>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6501640419947506"/>
                      <c:h val="0.21081840872832072"/>
                    </c:manualLayout>
                  </c15:layout>
                </c:ext>
                <c:ext xmlns:c16="http://schemas.microsoft.com/office/drawing/2014/chart" uri="{C3380CC4-5D6E-409C-BE32-E72D297353CC}">
                  <c16:uniqueId val="{00000001-0BDC-4890-953A-D55BBC5440E5}"/>
                </c:ext>
              </c:extLst>
            </c:dLbl>
            <c:dLbl>
              <c:idx val="1"/>
              <c:layout>
                <c:manualLayout>
                  <c:x val="0.19939815915987344"/>
                  <c:y val="0.12107304154548248"/>
                </c:manualLayout>
              </c:layout>
              <c:spPr>
                <a:noFill/>
                <a:ln>
                  <a:noFill/>
                </a:ln>
                <a:effectLst/>
              </c:spPr>
              <c:txPr>
                <a:bodyPr rot="0" spcFirstLastPara="1" vertOverflow="ellipsis" vert="horz" wrap="square" anchor="ctr" anchorCtr="1"/>
                <a:lstStyle/>
                <a:p>
                  <a:pPr>
                    <a:defRPr sz="600" b="1" i="0" u="none" strike="noStrike" kern="1200" baseline="0">
                      <a:solidFill>
                        <a:srgbClr val="A6A6A6"/>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1678635747997752"/>
                      <c:h val="0.2861484074698955"/>
                    </c:manualLayout>
                  </c15:layout>
                </c:ext>
                <c:ext xmlns:c16="http://schemas.microsoft.com/office/drawing/2014/chart" uri="{C3380CC4-5D6E-409C-BE32-E72D297353CC}">
                  <c16:uniqueId val="{00000003-0BDC-4890-953A-D55BBC5440E5}"/>
                </c:ext>
              </c:extLst>
            </c:dLbl>
            <c:dLbl>
              <c:idx val="2"/>
              <c:layout>
                <c:manualLayout>
                  <c:x val="7.0302930883639541E-3"/>
                  <c:y val="0.22842198436132982"/>
                </c:manualLayout>
              </c:layout>
              <c:spPr>
                <a:noFill/>
                <a:ln>
                  <a:noFill/>
                </a:ln>
                <a:effectLst/>
              </c:spPr>
              <c:txPr>
                <a:bodyPr rot="0" spcFirstLastPara="1" vertOverflow="ellipsis" vert="horz" wrap="square" anchor="ctr" anchorCtr="1"/>
                <a:lstStyle/>
                <a:p>
                  <a:pPr>
                    <a:defRPr sz="600" b="1" i="0" u="none" strike="noStrike" kern="1200" baseline="0">
                      <a:solidFill>
                        <a:srgbClr val="385723"/>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5860236220472441"/>
                      <c:h val="0.25420152559055115"/>
                    </c:manualLayout>
                  </c15:layout>
                </c:ext>
                <c:ext xmlns:c16="http://schemas.microsoft.com/office/drawing/2014/chart" uri="{C3380CC4-5D6E-409C-BE32-E72D297353CC}">
                  <c16:uniqueId val="{00000005-0BDC-4890-953A-D55BBC5440E5}"/>
                </c:ext>
              </c:extLst>
            </c:dLbl>
            <c:dLbl>
              <c:idx val="3"/>
              <c:layout>
                <c:manualLayout>
                  <c:x val="-0.18130577427821523"/>
                  <c:y val="0.17354754483814525"/>
                </c:manualLayout>
              </c:layout>
              <c:spPr>
                <a:noFill/>
                <a:ln>
                  <a:noFill/>
                </a:ln>
                <a:effectLst/>
              </c:spPr>
              <c:txPr>
                <a:bodyPr rot="0" spcFirstLastPara="1" vertOverflow="ellipsis" vert="horz" wrap="square" anchor="ctr" anchorCtr="1"/>
                <a:lstStyle/>
                <a:p>
                  <a:pPr>
                    <a:defRPr sz="600" b="1" i="0" u="none" strike="noStrike" kern="1200" baseline="0">
                      <a:solidFill>
                        <a:srgbClr val="548235"/>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599529746281715"/>
                      <c:h val="0.22343134842519685"/>
                    </c:manualLayout>
                  </c15:layout>
                </c:ext>
                <c:ext xmlns:c16="http://schemas.microsoft.com/office/drawing/2014/chart" uri="{C3380CC4-5D6E-409C-BE32-E72D297353CC}">
                  <c16:uniqueId val="{00000007-0BDC-4890-953A-D55BBC5440E5}"/>
                </c:ext>
              </c:extLst>
            </c:dLbl>
            <c:dLbl>
              <c:idx val="4"/>
              <c:layout>
                <c:manualLayout>
                  <c:x val="-0.21494094488188975"/>
                  <c:y val="4.51703302712161E-2"/>
                </c:manualLayout>
              </c:layout>
              <c:spPr>
                <a:noFill/>
                <a:ln>
                  <a:noFill/>
                </a:ln>
                <a:effectLst/>
              </c:spPr>
              <c:txPr>
                <a:bodyPr rot="0" spcFirstLastPara="1" vertOverflow="ellipsis" vert="horz" wrap="square" anchor="ctr" anchorCtr="1"/>
                <a:lstStyle/>
                <a:p>
                  <a:pPr>
                    <a:defRPr sz="600" b="1" i="0" u="none" strike="noStrike" kern="1200" baseline="0">
                      <a:solidFill>
                        <a:srgbClr val="A9D18E"/>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1920678761802557"/>
                      <c:h val="0.29470579500561334"/>
                    </c:manualLayout>
                  </c15:layout>
                </c:ext>
                <c:ext xmlns:c16="http://schemas.microsoft.com/office/drawing/2014/chart" uri="{C3380CC4-5D6E-409C-BE32-E72D297353CC}">
                  <c16:uniqueId val="{00000009-0BDC-4890-953A-D55BBC5440E5}"/>
                </c:ext>
              </c:extLst>
            </c:dLbl>
            <c:dLbl>
              <c:idx val="5"/>
              <c:layout>
                <c:manualLayout>
                  <c:x val="-0.18583852799650044"/>
                  <c:y val="-4.1619846347331541E-2"/>
                </c:manualLayout>
              </c:layout>
              <c:spPr>
                <a:noFill/>
                <a:ln>
                  <a:noFill/>
                </a:ln>
                <a:effectLst/>
              </c:spPr>
              <c:txPr>
                <a:bodyPr rot="0" spcFirstLastPara="1" vertOverflow="ellipsis" vert="horz" wrap="square" anchor="ctr" anchorCtr="1"/>
                <a:lstStyle/>
                <a:p>
                  <a:pPr>
                    <a:defRPr sz="600" b="1" i="0" u="none" strike="noStrike" kern="1200" baseline="0">
                      <a:solidFill>
                        <a:srgbClr val="70AD47"/>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0970995297825338"/>
                      <c:h val="0.25138866951604399"/>
                    </c:manualLayout>
                  </c15:layout>
                </c:ext>
                <c:ext xmlns:c16="http://schemas.microsoft.com/office/drawing/2014/chart" uri="{C3380CC4-5D6E-409C-BE32-E72D297353CC}">
                  <c16:uniqueId val="{0000000B-0BDC-4890-953A-D55BBC5440E5}"/>
                </c:ext>
              </c:extLst>
            </c:dLbl>
            <c:dLbl>
              <c:idx val="6"/>
              <c:layout>
                <c:manualLayout>
                  <c:x val="-0.14668799212598424"/>
                  <c:y val="-0.13549014381014876"/>
                </c:manualLayout>
              </c:layout>
              <c:spPr>
                <a:noFill/>
                <a:ln>
                  <a:noFill/>
                </a:ln>
                <a:effectLst/>
              </c:spPr>
              <c:txPr>
                <a:bodyPr rot="0" spcFirstLastPara="1" vertOverflow="ellipsis" vert="horz" wrap="square" anchor="ctr" anchorCtr="1"/>
                <a:lstStyle/>
                <a:p>
                  <a:pPr>
                    <a:defRPr sz="600" b="1" i="0" u="none" strike="noStrike" kern="1200" baseline="0">
                      <a:solidFill>
                        <a:srgbClr val="8EC26A"/>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780354720134588"/>
                      <c:h val="0.27315851982703732"/>
                    </c:manualLayout>
                  </c15:layout>
                </c:ext>
                <c:ext xmlns:c16="http://schemas.microsoft.com/office/drawing/2014/chart" uri="{C3380CC4-5D6E-409C-BE32-E72D297353CC}">
                  <c16:uniqueId val="{0000000D-0BDC-4890-953A-D55BBC5440E5}"/>
                </c:ext>
              </c:extLst>
            </c:dLbl>
            <c:dLbl>
              <c:idx val="7"/>
              <c:layout>
                <c:manualLayout>
                  <c:x val="4.271106736657918E-3"/>
                  <c:y val="-0.12566983814523183"/>
                </c:manualLayout>
              </c:layout>
              <c:tx>
                <c:rich>
                  <a:bodyPr rot="0" spcFirstLastPara="1" vertOverflow="ellipsis" vert="horz" wrap="square" anchor="ctr" anchorCtr="1"/>
                  <a:lstStyle/>
                  <a:p>
                    <a:pPr>
                      <a:defRPr sz="600" b="1" i="0" u="none" strike="noStrike" kern="1200" baseline="0">
                        <a:solidFill>
                          <a:srgbClr val="595959"/>
                        </a:solidFill>
                        <a:latin typeface="Arial"/>
                        <a:ea typeface="Arial"/>
                        <a:cs typeface="Arial"/>
                      </a:defRPr>
                    </a:pPr>
                    <a:fld id="{10953E82-2FEC-4735-B437-E5C853D36B04}" type="CATEGORYNAME">
                      <a:rPr lang="en-US" smtClean="0">
                        <a:solidFill>
                          <a:srgbClr val="595959"/>
                        </a:solidFill>
                      </a:rPr>
                      <a:pPr>
                        <a:defRPr b="1">
                          <a:solidFill>
                            <a:srgbClr val="595959"/>
                          </a:solidFill>
                        </a:defRPr>
                      </a:pPr>
                      <a:t>[CATEGORY NAME]</a:t>
                    </a:fld>
                    <a:r>
                      <a:rPr lang="en-US" baseline="30000" dirty="0">
                        <a:solidFill>
                          <a:srgbClr val="595959"/>
                        </a:solidFill>
                      </a:rPr>
                      <a:t>3</a:t>
                    </a:r>
                    <a:r>
                      <a:rPr lang="en-US" baseline="0" dirty="0">
                        <a:solidFill>
                          <a:srgbClr val="595959"/>
                        </a:solidFill>
                      </a:rPr>
                      <a:t>
</a:t>
                    </a:r>
                    <a:fld id="{5F067C39-A354-4AA9-9E27-03D7754B41A4}" type="PERCENTAGE">
                      <a:rPr lang="en-US" baseline="0">
                        <a:solidFill>
                          <a:srgbClr val="595959"/>
                        </a:solidFill>
                      </a:rPr>
                      <a:pPr>
                        <a:defRPr b="1">
                          <a:solidFill>
                            <a:srgbClr val="595959"/>
                          </a:solidFill>
                        </a:defRPr>
                      </a:pPr>
                      <a:t>[PERCENTAGE]</a:t>
                    </a:fld>
                    <a:endParaRPr lang="en-US" baseline="0" dirty="0">
                      <a:solidFill>
                        <a:srgbClr val="595959"/>
                      </a:solidFill>
                    </a:endParaRPr>
                  </a:p>
                </c:rich>
              </c:tx>
              <c:spPr>
                <a:noFill/>
                <a:ln>
                  <a:noFill/>
                </a:ln>
                <a:effectLst/>
              </c:spPr>
              <c:txPr>
                <a:bodyPr rot="0" spcFirstLastPara="1" vertOverflow="ellipsis" vert="horz" wrap="square" anchor="ctr" anchorCtr="1"/>
                <a:lstStyle/>
                <a:p>
                  <a:pPr>
                    <a:defRPr sz="600" b="1" i="0" u="none" strike="noStrike" kern="1200" baseline="0">
                      <a:solidFill>
                        <a:srgbClr val="595959"/>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0BDC-4890-953A-D55BBC5440E5}"/>
                </c:ext>
              </c:extLst>
            </c:dLbl>
            <c:dLbl>
              <c:idx val="8"/>
              <c:layout>
                <c:manualLayout>
                  <c:x val="4.5807633420822398E-2"/>
                  <c:y val="-0.14413984097576038"/>
                </c:manualLayout>
              </c:layout>
              <c:showLegendKey val="0"/>
              <c:showVal val="0"/>
              <c:showCatName val="1"/>
              <c:showSerName val="0"/>
              <c:showPercent val="1"/>
              <c:showBubbleSize val="0"/>
              <c:extLst>
                <c:ext xmlns:c15="http://schemas.microsoft.com/office/drawing/2012/chart" uri="{CE6537A1-D6FC-4f65-9D91-7224C49458BB}">
                  <c15:layout>
                    <c:manualLayout>
                      <c:w val="0.17261716531323396"/>
                      <c:h val="0.18368837054895126"/>
                    </c:manualLayout>
                  </c15:layout>
                </c:ext>
                <c:ext xmlns:c16="http://schemas.microsoft.com/office/drawing/2014/chart" uri="{C3380CC4-5D6E-409C-BE32-E72D297353CC}">
                  <c16:uniqueId val="{00000011-0BDC-4890-953A-D55BBC5440E5}"/>
                </c:ext>
              </c:extLst>
            </c:dLbl>
            <c:spPr>
              <a:noFill/>
              <a:ln>
                <a:noFill/>
              </a:ln>
              <a:effectLst/>
            </c:spPr>
            <c:txPr>
              <a:bodyPr rot="0" spcFirstLastPara="1" vertOverflow="ellipsis" vert="horz" wrap="square" anchor="ctr" anchorCtr="1"/>
              <a:lstStyle/>
              <a:p>
                <a:pPr>
                  <a:defRPr sz="600" b="1" i="0" u="none" strike="noStrike" kern="1200" baseline="0">
                    <a:solidFill>
                      <a:srgbClr val="00C057"/>
                    </a:solidFill>
                    <a:latin typeface="Arial"/>
                    <a:ea typeface="Arial"/>
                    <a:cs typeface="Arial"/>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Sheet1!$A$2:$A$10</c:f>
              <c:strCache>
                <c:ptCount val="8"/>
                <c:pt idx="0">
                  <c:v>Agriculture</c:v>
                </c:pt>
                <c:pt idx="1">
                  <c:v>Construction</c:v>
                </c:pt>
                <c:pt idx="2">
                  <c:v>Homeowner / recreation</c:v>
                </c:pt>
                <c:pt idx="3">
                  <c:v>Transportation / fleet</c:v>
                </c:pt>
                <c:pt idx="4">
                  <c:v>Oil &amp; gas</c:v>
                </c:pt>
                <c:pt idx="5">
                  <c:v>Landscaping</c:v>
                </c:pt>
                <c:pt idx="6">
                  <c:v>Automotive</c:v>
                </c:pt>
                <c:pt idx="7">
                  <c:v>Other</c:v>
                </c:pt>
              </c:strCache>
            </c:strRef>
          </c:cat>
          <c:val>
            <c:numRef>
              <c:f>Sheet1!$B$2:$B$10</c:f>
              <c:numCache>
                <c:formatCode>0.00%</c:formatCode>
                <c:ptCount val="9"/>
                <c:pt idx="0">
                  <c:v>0.41</c:v>
                </c:pt>
                <c:pt idx="1">
                  <c:v>0.19</c:v>
                </c:pt>
                <c:pt idx="2">
                  <c:v>0.1</c:v>
                </c:pt>
                <c:pt idx="3">
                  <c:v>0.05</c:v>
                </c:pt>
                <c:pt idx="4">
                  <c:v>0.04</c:v>
                </c:pt>
                <c:pt idx="5">
                  <c:v>0.04</c:v>
                </c:pt>
                <c:pt idx="6">
                  <c:v>0.03</c:v>
                </c:pt>
                <c:pt idx="7">
                  <c:v>0.14000000000000001</c:v>
                </c:pt>
              </c:numCache>
            </c:numRef>
          </c:val>
          <c:extLst>
            <c:ext xmlns:c16="http://schemas.microsoft.com/office/drawing/2014/chart" uri="{C3380CC4-5D6E-409C-BE32-E72D297353CC}">
              <c16:uniqueId val="{00000020-0BDC-4890-953A-D55BBC5440E5}"/>
            </c:ext>
          </c:extLst>
        </c:ser>
        <c:dLbls>
          <c:showLegendKey val="0"/>
          <c:showVal val="1"/>
          <c:showCatName val="0"/>
          <c:showSerName val="0"/>
          <c:showPercent val="0"/>
          <c:showBubbleSize val="0"/>
          <c:showLeaderLines val="0"/>
        </c:dLbls>
        <c:firstSliceAng val="0"/>
        <c:holeSize val="50"/>
      </c:doughnutChart>
      <c:spPr>
        <a:noFill/>
        <a:ln>
          <a:noFill/>
        </a:ln>
        <a:effectLst/>
        <a:extLst>
          <a:ext uri="{909E8E84-426E-40DD-AFC4-6F175D3DCCD1}">
            <a14:hiddenFill xmlns:a14="http://schemas.microsoft.com/office/drawing/2010/main">
              <a:solidFill>
                <a:srgbClr val="FFFFFF"/>
              </a:solidFill>
            </a14:hiddenFill>
          </a:ext>
        </a:extLst>
      </c:spPr>
    </c:plotArea>
    <c:plotVisOnly val="1"/>
    <c:dispBlanksAs val="gap"/>
    <c:showDLblsOverMax val="0"/>
  </c:chart>
  <c:spPr>
    <a:noFill/>
    <a:ln w="9525" cap="flat" cmpd="sng" algn="ctr">
      <a:noFill/>
      <a:prstDash val="solid"/>
      <a:miter lim="800000"/>
    </a:ln>
    <a:effectLst/>
    <a:extLst>
      <a:ext uri="{909E8E84-426E-40DD-AFC4-6F175D3DCCD1}">
        <a14:hiddenFill xmlns:a14="http://schemas.microsoft.com/office/drawing/2010/main">
          <a:solidFill>
            <a:srgbClr val="EBF2F5"/>
          </a:solidFill>
        </a14:hiddenFill>
      </a:ext>
    </a:extLst>
  </c:spPr>
  <c:txPr>
    <a:bodyPr/>
    <a:lstStyle/>
    <a:p>
      <a:pPr>
        <a:defRPr sz="600" b="0">
          <a:solidFill>
            <a:schemeClr val="tx2"/>
          </a:solidFill>
          <a:latin typeface="Arial"/>
          <a:ea typeface="Arial"/>
          <a:cs typeface="Aria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540823022122227"/>
          <c:y val="0.19465952172645087"/>
          <c:w val="0.35391279215098115"/>
          <c:h val="0.6606372120151649"/>
        </c:manualLayout>
      </c:layout>
      <c:doughnutChart>
        <c:varyColors val="1"/>
        <c:ser>
          <c:idx val="0"/>
          <c:order val="0"/>
          <c:tx>
            <c:strRef>
              <c:f>Sheet1!$B$1</c:f>
              <c:strCache>
                <c:ptCount val="1"/>
                <c:pt idx="0">
                  <c:v>Values</c:v>
                </c:pt>
              </c:strCache>
            </c:strRef>
          </c:tx>
          <c:spPr>
            <a:ln w="12700">
              <a:solidFill>
                <a:srgbClr val="FFFFFF"/>
              </a:solidFill>
            </a:ln>
          </c:spPr>
          <c:dPt>
            <c:idx val="0"/>
            <c:bubble3D val="0"/>
            <c:spPr>
              <a:solidFill>
                <a:srgbClr val="005DA2"/>
              </a:solidFill>
              <a:ln w="12700">
                <a:solidFill>
                  <a:srgbClr val="FFFFFF"/>
                </a:solidFill>
              </a:ln>
              <a:effectLst/>
            </c:spPr>
            <c:extLst>
              <c:ext xmlns:c16="http://schemas.microsoft.com/office/drawing/2014/chart" uri="{C3380CC4-5D6E-409C-BE32-E72D297353CC}">
                <c16:uniqueId val="{00000001-EB7C-40A6-9B3F-06AE85CC53F9}"/>
              </c:ext>
            </c:extLst>
          </c:dPt>
          <c:dPt>
            <c:idx val="1"/>
            <c:bubble3D val="0"/>
            <c:spPr>
              <a:solidFill>
                <a:srgbClr val="5B9BD5"/>
              </a:solidFill>
              <a:ln w="12700">
                <a:solidFill>
                  <a:srgbClr val="FFFFFF"/>
                </a:solidFill>
              </a:ln>
              <a:effectLst/>
            </c:spPr>
            <c:extLst>
              <c:ext xmlns:c16="http://schemas.microsoft.com/office/drawing/2014/chart" uri="{C3380CC4-5D6E-409C-BE32-E72D297353CC}">
                <c16:uniqueId val="{00000003-EB7C-40A6-9B3F-06AE85CC53F9}"/>
              </c:ext>
            </c:extLst>
          </c:dPt>
          <c:dPt>
            <c:idx val="2"/>
            <c:bubble3D val="0"/>
            <c:spPr>
              <a:solidFill>
                <a:srgbClr val="548235"/>
              </a:solidFill>
              <a:ln w="12700">
                <a:solidFill>
                  <a:srgbClr val="FFFFFF"/>
                </a:solidFill>
              </a:ln>
              <a:effectLst/>
            </c:spPr>
            <c:extLst>
              <c:ext xmlns:c16="http://schemas.microsoft.com/office/drawing/2014/chart" uri="{C3380CC4-5D6E-409C-BE32-E72D297353CC}">
                <c16:uniqueId val="{00000005-EB7C-40A6-9B3F-06AE85CC53F9}"/>
              </c:ext>
            </c:extLst>
          </c:dPt>
          <c:dPt>
            <c:idx val="3"/>
            <c:bubble3D val="0"/>
            <c:spPr>
              <a:solidFill>
                <a:srgbClr val="00C057"/>
              </a:solidFill>
              <a:ln w="12700">
                <a:solidFill>
                  <a:srgbClr val="FFFFFF"/>
                </a:solidFill>
              </a:ln>
              <a:effectLst/>
            </c:spPr>
            <c:extLst>
              <c:ext xmlns:c16="http://schemas.microsoft.com/office/drawing/2014/chart" uri="{C3380CC4-5D6E-409C-BE32-E72D297353CC}">
                <c16:uniqueId val="{00000007-EB7C-40A6-9B3F-06AE85CC53F9}"/>
              </c:ext>
            </c:extLst>
          </c:dPt>
          <c:dPt>
            <c:idx val="4"/>
            <c:bubble3D val="0"/>
            <c:spPr>
              <a:solidFill>
                <a:srgbClr val="767171"/>
              </a:solidFill>
              <a:ln w="12700">
                <a:solidFill>
                  <a:srgbClr val="FFFFFF"/>
                </a:solidFill>
              </a:ln>
              <a:effectLst/>
            </c:spPr>
            <c:extLst>
              <c:ext xmlns:c16="http://schemas.microsoft.com/office/drawing/2014/chart" uri="{C3380CC4-5D6E-409C-BE32-E72D297353CC}">
                <c16:uniqueId val="{00000009-EB7C-40A6-9B3F-06AE85CC53F9}"/>
              </c:ext>
            </c:extLst>
          </c:dPt>
          <c:dPt>
            <c:idx val="5"/>
            <c:bubble3D val="0"/>
            <c:spPr>
              <a:solidFill>
                <a:srgbClr val="A6A6A6"/>
              </a:solidFill>
              <a:ln w="12700">
                <a:solidFill>
                  <a:srgbClr val="FFFFFF"/>
                </a:solidFill>
              </a:ln>
              <a:effectLst/>
            </c:spPr>
            <c:extLst>
              <c:ext xmlns:c16="http://schemas.microsoft.com/office/drawing/2014/chart" uri="{C3380CC4-5D6E-409C-BE32-E72D297353CC}">
                <c16:uniqueId val="{0000000B-EB7C-40A6-9B3F-06AE85CC53F9}"/>
              </c:ext>
            </c:extLst>
          </c:dPt>
          <c:dPt>
            <c:idx val="6"/>
            <c:bubble3D val="0"/>
            <c:spPr>
              <a:solidFill>
                <a:srgbClr val="70AD47"/>
              </a:solidFill>
              <a:ln w="12700">
                <a:solidFill>
                  <a:srgbClr val="FFFFFF"/>
                </a:solidFill>
              </a:ln>
              <a:effectLst/>
            </c:spPr>
            <c:extLst>
              <c:ext xmlns:c16="http://schemas.microsoft.com/office/drawing/2014/chart" uri="{C3380CC4-5D6E-409C-BE32-E72D297353CC}">
                <c16:uniqueId val="{0000000D-EB7C-40A6-9B3F-06AE85CC53F9}"/>
              </c:ext>
            </c:extLst>
          </c:dPt>
          <c:dPt>
            <c:idx val="7"/>
            <c:bubble3D val="0"/>
            <c:spPr>
              <a:solidFill>
                <a:schemeClr val="accent3">
                  <a:lumMod val="50000"/>
                </a:schemeClr>
              </a:solidFill>
              <a:ln w="12700">
                <a:solidFill>
                  <a:srgbClr val="FFFFFF"/>
                </a:solidFill>
              </a:ln>
              <a:effectLst/>
            </c:spPr>
            <c:extLst>
              <c:ext xmlns:c16="http://schemas.microsoft.com/office/drawing/2014/chart" uri="{C3380CC4-5D6E-409C-BE32-E72D297353CC}">
                <c16:uniqueId val="{0000000F-EB7C-40A6-9B3F-06AE85CC53F9}"/>
              </c:ext>
            </c:extLst>
          </c:dPt>
          <c:dPt>
            <c:idx val="8"/>
            <c:bubble3D val="0"/>
            <c:spPr>
              <a:solidFill>
                <a:schemeClr val="accent3">
                  <a:lumMod val="60000"/>
                </a:schemeClr>
              </a:solidFill>
              <a:ln w="12700">
                <a:solidFill>
                  <a:srgbClr val="FFFFFF"/>
                </a:solidFill>
              </a:ln>
              <a:effectLst/>
            </c:spPr>
            <c:extLst>
              <c:ext xmlns:c16="http://schemas.microsoft.com/office/drawing/2014/chart" uri="{C3380CC4-5D6E-409C-BE32-E72D297353CC}">
                <c16:uniqueId val="{00000011-EB7C-40A6-9B3F-06AE85CC53F9}"/>
              </c:ext>
            </c:extLst>
          </c:dPt>
          <c:dPt>
            <c:idx val="9"/>
            <c:bubble3D val="0"/>
            <c:spPr>
              <a:solidFill>
                <a:schemeClr val="accent4">
                  <a:lumMod val="60000"/>
                </a:schemeClr>
              </a:solidFill>
              <a:ln w="12700">
                <a:solidFill>
                  <a:srgbClr val="FFFFFF"/>
                </a:solidFill>
              </a:ln>
              <a:effectLst/>
            </c:spPr>
            <c:extLst>
              <c:ext xmlns:c16="http://schemas.microsoft.com/office/drawing/2014/chart" uri="{C3380CC4-5D6E-409C-BE32-E72D297353CC}">
                <c16:uniqueId val="{00000013-EB7C-40A6-9B3F-06AE85CC53F9}"/>
              </c:ext>
            </c:extLst>
          </c:dPt>
          <c:dPt>
            <c:idx val="10"/>
            <c:bubble3D val="0"/>
            <c:spPr>
              <a:solidFill>
                <a:schemeClr val="accent5">
                  <a:lumMod val="60000"/>
                </a:schemeClr>
              </a:solidFill>
              <a:ln w="12700">
                <a:solidFill>
                  <a:srgbClr val="FFFFFF"/>
                </a:solidFill>
              </a:ln>
              <a:effectLst/>
            </c:spPr>
            <c:extLst>
              <c:ext xmlns:c16="http://schemas.microsoft.com/office/drawing/2014/chart" uri="{C3380CC4-5D6E-409C-BE32-E72D297353CC}">
                <c16:uniqueId val="{00000015-EB7C-40A6-9B3F-06AE85CC53F9}"/>
              </c:ext>
            </c:extLst>
          </c:dPt>
          <c:dPt>
            <c:idx val="11"/>
            <c:bubble3D val="0"/>
            <c:spPr>
              <a:solidFill>
                <a:schemeClr val="accent6">
                  <a:lumMod val="60000"/>
                </a:schemeClr>
              </a:solidFill>
              <a:ln w="12700">
                <a:solidFill>
                  <a:srgbClr val="FFFFFF"/>
                </a:solidFill>
              </a:ln>
              <a:effectLst/>
            </c:spPr>
            <c:extLst>
              <c:ext xmlns:c16="http://schemas.microsoft.com/office/drawing/2014/chart" uri="{C3380CC4-5D6E-409C-BE32-E72D297353CC}">
                <c16:uniqueId val="{00000017-EB7C-40A6-9B3F-06AE85CC53F9}"/>
              </c:ext>
            </c:extLst>
          </c:dPt>
          <c:dPt>
            <c:idx val="12"/>
            <c:bubble3D val="0"/>
            <c:spPr>
              <a:solidFill>
                <a:schemeClr val="accent1">
                  <a:lumMod val="80000"/>
                  <a:lumOff val="20000"/>
                </a:schemeClr>
              </a:solidFill>
              <a:ln w="12700">
                <a:solidFill>
                  <a:srgbClr val="FFFFFF"/>
                </a:solidFill>
              </a:ln>
              <a:effectLst/>
            </c:spPr>
            <c:extLst>
              <c:ext xmlns:c16="http://schemas.microsoft.com/office/drawing/2014/chart" uri="{C3380CC4-5D6E-409C-BE32-E72D297353CC}">
                <c16:uniqueId val="{00000019-EB7C-40A6-9B3F-06AE85CC53F9}"/>
              </c:ext>
            </c:extLst>
          </c:dPt>
          <c:dPt>
            <c:idx val="13"/>
            <c:bubble3D val="0"/>
            <c:spPr>
              <a:solidFill>
                <a:schemeClr val="accent2">
                  <a:lumMod val="80000"/>
                  <a:lumOff val="20000"/>
                </a:schemeClr>
              </a:solidFill>
              <a:ln w="12700">
                <a:solidFill>
                  <a:srgbClr val="FFFFFF"/>
                </a:solidFill>
              </a:ln>
              <a:effectLst/>
            </c:spPr>
            <c:extLst>
              <c:ext xmlns:c16="http://schemas.microsoft.com/office/drawing/2014/chart" uri="{C3380CC4-5D6E-409C-BE32-E72D297353CC}">
                <c16:uniqueId val="{0000001B-EB7C-40A6-9B3F-06AE85CC53F9}"/>
              </c:ext>
            </c:extLst>
          </c:dPt>
          <c:dPt>
            <c:idx val="14"/>
            <c:bubble3D val="0"/>
            <c:spPr>
              <a:solidFill>
                <a:schemeClr val="accent3">
                  <a:lumMod val="80000"/>
                  <a:lumOff val="20000"/>
                </a:schemeClr>
              </a:solidFill>
              <a:ln w="12700">
                <a:solidFill>
                  <a:srgbClr val="FFFFFF"/>
                </a:solidFill>
              </a:ln>
              <a:effectLst/>
            </c:spPr>
            <c:extLst>
              <c:ext xmlns:c16="http://schemas.microsoft.com/office/drawing/2014/chart" uri="{C3380CC4-5D6E-409C-BE32-E72D297353CC}">
                <c16:uniqueId val="{0000001D-EB7C-40A6-9B3F-06AE85CC53F9}"/>
              </c:ext>
            </c:extLst>
          </c:dPt>
          <c:dPt>
            <c:idx val="15"/>
            <c:bubble3D val="0"/>
            <c:spPr>
              <a:solidFill>
                <a:schemeClr val="accent4">
                  <a:lumMod val="80000"/>
                  <a:lumOff val="20000"/>
                </a:schemeClr>
              </a:solidFill>
              <a:ln w="12700">
                <a:solidFill>
                  <a:srgbClr val="FFFFFF"/>
                </a:solidFill>
              </a:ln>
              <a:effectLst/>
            </c:spPr>
            <c:extLst>
              <c:ext xmlns:c16="http://schemas.microsoft.com/office/drawing/2014/chart" uri="{C3380CC4-5D6E-409C-BE32-E72D297353CC}">
                <c16:uniqueId val="{0000001F-EB7C-40A6-9B3F-06AE85CC53F9}"/>
              </c:ext>
            </c:extLst>
          </c:dPt>
          <c:dLbls>
            <c:dLbl>
              <c:idx val="0"/>
              <c:layout>
                <c:manualLayout>
                  <c:x val="0.18943022747156604"/>
                  <c:y val="-3.4991191979380991E-2"/>
                </c:manualLayout>
              </c:layout>
              <c:tx>
                <c:rich>
                  <a:bodyPr rot="0" spcFirstLastPara="1" vertOverflow="ellipsis" vert="horz" wrap="square" anchor="ctr" anchorCtr="1"/>
                  <a:lstStyle/>
                  <a:p>
                    <a:pPr algn="ctr">
                      <a:defRPr sz="600" b="1" i="0" u="none" strike="noStrike" kern="1200" baseline="0">
                        <a:solidFill>
                          <a:srgbClr val="005DA2"/>
                        </a:solidFill>
                        <a:latin typeface="Arial"/>
                        <a:ea typeface="Arial"/>
                        <a:cs typeface="Arial"/>
                      </a:defRPr>
                    </a:pPr>
                    <a:fld id="{975FE4D7-4FB3-4C69-A2F8-C07ADCFD98DF}" type="CATEGORYNAME">
                      <a:rPr lang="en-US" smtClean="0">
                        <a:solidFill>
                          <a:srgbClr val="005DA2"/>
                        </a:solidFill>
                      </a:rPr>
                      <a:pPr algn="ctr">
                        <a:defRPr b="1">
                          <a:solidFill>
                            <a:srgbClr val="005DA2"/>
                          </a:solidFill>
                        </a:defRPr>
                      </a:pPr>
                      <a:t>[CATEGORY NAME]</a:t>
                    </a:fld>
                    <a:r>
                      <a:rPr lang="en-US" baseline="0" dirty="0">
                        <a:solidFill>
                          <a:srgbClr val="005DA2"/>
                        </a:solidFill>
                      </a:rPr>
                      <a:t>
</a:t>
                    </a:r>
                    <a:fld id="{DEA5E7C4-F573-4633-9135-44CBE312FC6D}" type="PERCENTAGE">
                      <a:rPr lang="en-US" baseline="0">
                        <a:solidFill>
                          <a:srgbClr val="005DA2"/>
                        </a:solidFill>
                      </a:rPr>
                      <a:pPr algn="ctr">
                        <a:defRPr b="1">
                          <a:solidFill>
                            <a:srgbClr val="005DA2"/>
                          </a:solidFill>
                        </a:defRPr>
                      </a:pPr>
                      <a:t>[PERCENTAGE]</a:t>
                    </a:fld>
                    <a:endParaRPr lang="en-US" baseline="0" dirty="0">
                      <a:solidFill>
                        <a:srgbClr val="005DA2"/>
                      </a:solidFill>
                    </a:endParaRPr>
                  </a:p>
                </c:rich>
              </c:tx>
              <c:spPr>
                <a:noFill/>
                <a:ln>
                  <a:noFill/>
                </a:ln>
                <a:effectLst/>
              </c:spPr>
              <c:txPr>
                <a:bodyPr rot="0" spcFirstLastPara="1" vertOverflow="ellipsis" vert="horz" wrap="square" anchor="ctr" anchorCtr="1"/>
                <a:lstStyle/>
                <a:p>
                  <a:pPr algn="ctr">
                    <a:defRPr sz="600" b="1" i="0" u="none" strike="noStrike" kern="1200" baseline="0">
                      <a:solidFill>
                        <a:srgbClr val="005DA2"/>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6501640419947506"/>
                      <c:h val="0.21081840872832072"/>
                    </c:manualLayout>
                  </c15:layout>
                  <c15:dlblFieldTable/>
                  <c15:showDataLabelsRange val="0"/>
                </c:ext>
                <c:ext xmlns:c16="http://schemas.microsoft.com/office/drawing/2014/chart" uri="{C3380CC4-5D6E-409C-BE32-E72D297353CC}">
                  <c16:uniqueId val="{00000001-EB7C-40A6-9B3F-06AE85CC53F9}"/>
                </c:ext>
              </c:extLst>
            </c:dLbl>
            <c:dLbl>
              <c:idx val="1"/>
              <c:layout>
                <c:manualLayout>
                  <c:x val="0.20514704542140566"/>
                  <c:y val="3.3563878839469388E-2"/>
                </c:manualLayout>
              </c:layout>
              <c:tx>
                <c:rich>
                  <a:bodyPr rot="0" spcFirstLastPara="1" vertOverflow="ellipsis" vert="horz" wrap="square" anchor="ctr" anchorCtr="1"/>
                  <a:lstStyle/>
                  <a:p>
                    <a:pPr>
                      <a:defRPr sz="600" b="1" i="0" u="none" strike="noStrike" kern="1200" baseline="0">
                        <a:solidFill>
                          <a:srgbClr val="5B9BD5"/>
                        </a:solidFill>
                        <a:latin typeface="Arial"/>
                        <a:ea typeface="Arial"/>
                        <a:cs typeface="Arial"/>
                      </a:defRPr>
                    </a:pPr>
                    <a:fld id="{D49EBD67-D42A-424F-8DB5-F1AA74A11D05}" type="CATEGORYNAME">
                      <a:rPr lang="en-US">
                        <a:solidFill>
                          <a:srgbClr val="5B9BD5"/>
                        </a:solidFill>
                      </a:rPr>
                      <a:pPr>
                        <a:defRPr b="1">
                          <a:solidFill>
                            <a:srgbClr val="5B9BD5"/>
                          </a:solidFill>
                        </a:defRPr>
                      </a:pPr>
                      <a:t>[CATEGORY NAME]</a:t>
                    </a:fld>
                    <a:r>
                      <a:rPr lang="en-US" baseline="0" dirty="0">
                        <a:solidFill>
                          <a:srgbClr val="5B9BD5"/>
                        </a:solidFill>
                      </a:rPr>
                      <a:t>
</a:t>
                    </a:r>
                    <a:fld id="{E69AA3CF-241E-401F-88AF-FB28258E14BC}" type="PERCENTAGE">
                      <a:rPr lang="en-US" baseline="0" smtClean="0">
                        <a:solidFill>
                          <a:srgbClr val="5B9BD5"/>
                        </a:solidFill>
                      </a:rPr>
                      <a:pPr>
                        <a:defRPr b="1">
                          <a:solidFill>
                            <a:srgbClr val="5B9BD5"/>
                          </a:solidFill>
                        </a:defRPr>
                      </a:pPr>
                      <a:t>[PERCENTAGE]</a:t>
                    </a:fld>
                    <a:endParaRPr lang="en-US" baseline="0" dirty="0">
                      <a:solidFill>
                        <a:srgbClr val="5B9BD5"/>
                      </a:solidFill>
                    </a:endParaRPr>
                  </a:p>
                </c:rich>
              </c:tx>
              <c:spPr>
                <a:noFill/>
                <a:ln>
                  <a:noFill/>
                </a:ln>
                <a:effectLst/>
              </c:spPr>
              <c:txPr>
                <a:bodyPr rot="0" spcFirstLastPara="1" vertOverflow="ellipsis" vert="horz" wrap="square" anchor="ctr" anchorCtr="1"/>
                <a:lstStyle/>
                <a:p>
                  <a:pPr>
                    <a:defRPr sz="600" b="1" i="0" u="none" strike="noStrike" kern="1200" baseline="0">
                      <a:solidFill>
                        <a:srgbClr val="5B9BD5"/>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1678635747997752"/>
                      <c:h val="0.2861484074698955"/>
                    </c:manualLayout>
                  </c15:layout>
                  <c15:dlblFieldTable/>
                  <c15:showDataLabelsRange val="0"/>
                </c:ext>
                <c:ext xmlns:c16="http://schemas.microsoft.com/office/drawing/2014/chart" uri="{C3380CC4-5D6E-409C-BE32-E72D297353CC}">
                  <c16:uniqueId val="{00000003-EB7C-40A6-9B3F-06AE85CC53F9}"/>
                </c:ext>
              </c:extLst>
            </c:dLbl>
            <c:dLbl>
              <c:idx val="2"/>
              <c:layout>
                <c:manualLayout>
                  <c:x val="0.21189144976669572"/>
                  <c:y val="0.14161612399801377"/>
                </c:manualLayout>
              </c:layout>
              <c:tx>
                <c:rich>
                  <a:bodyPr rot="0" spcFirstLastPara="1" vertOverflow="ellipsis" vert="horz" wrap="square" anchor="ctr" anchorCtr="1"/>
                  <a:lstStyle/>
                  <a:p>
                    <a:pPr>
                      <a:defRPr sz="600" b="1" i="0" u="none" strike="noStrike" kern="1200" baseline="0">
                        <a:solidFill>
                          <a:srgbClr val="548235"/>
                        </a:solidFill>
                        <a:latin typeface="Arial"/>
                        <a:ea typeface="Arial"/>
                        <a:cs typeface="Arial"/>
                      </a:defRPr>
                    </a:pPr>
                    <a:fld id="{8EF0C031-268A-485B-9407-890DDA8D9B59}" type="CATEGORYNAME">
                      <a:rPr lang="en-US" smtClean="0">
                        <a:solidFill>
                          <a:srgbClr val="548235"/>
                        </a:solidFill>
                      </a:rPr>
                      <a:pPr>
                        <a:defRPr b="1">
                          <a:solidFill>
                            <a:srgbClr val="548235"/>
                          </a:solidFill>
                        </a:defRPr>
                      </a:pPr>
                      <a:t>[CATEGORY NAME]</a:t>
                    </a:fld>
                    <a:r>
                      <a:rPr lang="en-US" baseline="30000" dirty="0">
                        <a:solidFill>
                          <a:srgbClr val="548235"/>
                        </a:solidFill>
                      </a:rPr>
                      <a:t>4</a:t>
                    </a:r>
                    <a:r>
                      <a:rPr lang="en-US" baseline="0" dirty="0">
                        <a:solidFill>
                          <a:srgbClr val="548235"/>
                        </a:solidFill>
                      </a:rPr>
                      <a:t>
</a:t>
                    </a:r>
                    <a:fld id="{03CAD188-7F27-4A28-8072-E4B4C5B6B9A4}" type="PERCENTAGE">
                      <a:rPr lang="en-US" baseline="0" dirty="0">
                        <a:solidFill>
                          <a:srgbClr val="548235"/>
                        </a:solidFill>
                      </a:rPr>
                      <a:pPr>
                        <a:defRPr b="1">
                          <a:solidFill>
                            <a:srgbClr val="548235"/>
                          </a:solidFill>
                        </a:defRPr>
                      </a:pPr>
                      <a:t>[PERCENTAGE]</a:t>
                    </a:fld>
                    <a:endParaRPr lang="en-US" baseline="0" dirty="0">
                      <a:solidFill>
                        <a:srgbClr val="548235"/>
                      </a:solidFill>
                    </a:endParaRPr>
                  </a:p>
                </c:rich>
              </c:tx>
              <c:spPr>
                <a:noFill/>
                <a:ln>
                  <a:noFill/>
                </a:ln>
                <a:effectLst/>
              </c:spPr>
              <c:txPr>
                <a:bodyPr rot="0" spcFirstLastPara="1" vertOverflow="ellipsis" vert="horz" wrap="square" anchor="ctr" anchorCtr="1"/>
                <a:lstStyle/>
                <a:p>
                  <a:pPr>
                    <a:defRPr sz="600" b="1" i="0" u="none" strike="noStrike" kern="1200" baseline="0">
                      <a:solidFill>
                        <a:srgbClr val="548235"/>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5860217993584131"/>
                      <c:h val="0.24857061786195642"/>
                    </c:manualLayout>
                  </c15:layout>
                  <c15:dlblFieldTable/>
                  <c15:showDataLabelsRange val="0"/>
                </c:ext>
                <c:ext xmlns:c16="http://schemas.microsoft.com/office/drawing/2014/chart" uri="{C3380CC4-5D6E-409C-BE32-E72D297353CC}">
                  <c16:uniqueId val="{00000005-EB7C-40A6-9B3F-06AE85CC53F9}"/>
                </c:ext>
              </c:extLst>
            </c:dLbl>
            <c:dLbl>
              <c:idx val="3"/>
              <c:layout>
                <c:manualLayout>
                  <c:x val="-3.801080854476524E-2"/>
                  <c:y val="0.16780432006809959"/>
                </c:manualLayout>
              </c:layout>
              <c:tx>
                <c:rich>
                  <a:bodyPr rot="0" spcFirstLastPara="1" vertOverflow="ellipsis" vert="horz" wrap="square" anchor="ctr" anchorCtr="1"/>
                  <a:lstStyle/>
                  <a:p>
                    <a:pPr>
                      <a:defRPr sz="600" b="1" i="0" u="none" strike="noStrike" kern="1200" baseline="0">
                        <a:solidFill>
                          <a:srgbClr val="00C057"/>
                        </a:solidFill>
                        <a:latin typeface="Arial"/>
                        <a:ea typeface="Arial"/>
                        <a:cs typeface="Arial"/>
                      </a:defRPr>
                    </a:pPr>
                    <a:fld id="{B1AA82DF-62FE-405A-BA6D-C95F1D2DDC22}" type="CATEGORYNAME">
                      <a:rPr lang="en-US">
                        <a:solidFill>
                          <a:srgbClr val="00C057"/>
                        </a:solidFill>
                      </a:rPr>
                      <a:pPr>
                        <a:defRPr b="1">
                          <a:solidFill>
                            <a:srgbClr val="00C057"/>
                          </a:solidFill>
                        </a:defRPr>
                      </a:pPr>
                      <a:t>[CATEGORY NAME]</a:t>
                    </a:fld>
                    <a:r>
                      <a:rPr lang="en-US" baseline="0" dirty="0">
                        <a:solidFill>
                          <a:srgbClr val="00C057"/>
                        </a:solidFill>
                      </a:rPr>
                      <a:t>
</a:t>
                    </a:r>
                    <a:fld id="{78DEB974-8E3E-4E15-97C1-E44024FEAFAA}" type="PERCENTAGE">
                      <a:rPr lang="en-US" baseline="0" smtClean="0">
                        <a:solidFill>
                          <a:srgbClr val="00C057"/>
                        </a:solidFill>
                      </a:rPr>
                      <a:pPr>
                        <a:defRPr b="1">
                          <a:solidFill>
                            <a:srgbClr val="00C057"/>
                          </a:solidFill>
                        </a:defRPr>
                      </a:pPr>
                      <a:t>[PERCENTAGE]</a:t>
                    </a:fld>
                    <a:r>
                      <a:rPr lang="en-US" baseline="30000" dirty="0">
                        <a:solidFill>
                          <a:srgbClr val="00C057"/>
                        </a:solidFill>
                      </a:rPr>
                      <a:t>5</a:t>
                    </a:r>
                  </a:p>
                </c:rich>
              </c:tx>
              <c:spPr>
                <a:noFill/>
                <a:ln>
                  <a:noFill/>
                </a:ln>
                <a:effectLst/>
              </c:spPr>
              <c:txPr>
                <a:bodyPr rot="0" spcFirstLastPara="1" vertOverflow="ellipsis" vert="horz" wrap="square" anchor="ctr" anchorCtr="1"/>
                <a:lstStyle/>
                <a:p>
                  <a:pPr>
                    <a:defRPr sz="600" b="1" i="0" u="none" strike="noStrike" kern="1200" baseline="0">
                      <a:solidFill>
                        <a:srgbClr val="00C057"/>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7384186351706039"/>
                      <c:h val="0.27551468175853017"/>
                    </c:manualLayout>
                  </c15:layout>
                  <c15:dlblFieldTable/>
                  <c15:showDataLabelsRange val="0"/>
                </c:ext>
                <c:ext xmlns:c16="http://schemas.microsoft.com/office/drawing/2014/chart" uri="{C3380CC4-5D6E-409C-BE32-E72D297353CC}">
                  <c16:uniqueId val="{00000007-EB7C-40A6-9B3F-06AE85CC53F9}"/>
                </c:ext>
              </c:extLst>
            </c:dLbl>
            <c:dLbl>
              <c:idx val="4"/>
              <c:layout>
                <c:manualLayout>
                  <c:x val="-0.1911073290317877"/>
                  <c:y val="8.6461658508902528E-2"/>
                </c:manualLayout>
              </c:layout>
              <c:spPr>
                <a:noFill/>
                <a:ln>
                  <a:noFill/>
                </a:ln>
                <a:effectLst/>
              </c:spPr>
              <c:txPr>
                <a:bodyPr rot="0" spcFirstLastPara="1" vertOverflow="ellipsis" vert="horz" wrap="square" anchor="ctr" anchorCtr="1"/>
                <a:lstStyle/>
                <a:p>
                  <a:pPr>
                    <a:defRPr sz="600" b="1" i="0" u="none" strike="noStrike" kern="1200" baseline="0">
                      <a:solidFill>
                        <a:srgbClr val="767171"/>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1920658355205594"/>
                      <c:h val="0.24215317679884613"/>
                    </c:manualLayout>
                  </c15:layout>
                </c:ext>
                <c:ext xmlns:c16="http://schemas.microsoft.com/office/drawing/2014/chart" uri="{C3380CC4-5D6E-409C-BE32-E72D297353CC}">
                  <c16:uniqueId val="{00000009-EB7C-40A6-9B3F-06AE85CC53F9}"/>
                </c:ext>
              </c:extLst>
            </c:dLbl>
            <c:dLbl>
              <c:idx val="5"/>
              <c:layout>
                <c:manualLayout>
                  <c:x val="-0.1889958027307477"/>
                  <c:y val="-1.7361850039015394E-3"/>
                </c:manualLayout>
              </c:layout>
              <c:spPr>
                <a:noFill/>
                <a:ln>
                  <a:noFill/>
                </a:ln>
                <a:effectLst/>
              </c:spPr>
              <c:txPr>
                <a:bodyPr rot="0" spcFirstLastPara="1" vertOverflow="ellipsis" vert="horz" wrap="square" anchor="ctr" anchorCtr="1"/>
                <a:lstStyle/>
                <a:p>
                  <a:pPr>
                    <a:defRPr sz="600" b="1" i="0" u="none" strike="noStrike" kern="1200" baseline="0">
                      <a:solidFill>
                        <a:srgbClr val="A6A6A6"/>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0970995297825338"/>
                      <c:h val="0.25138866951604399"/>
                    </c:manualLayout>
                  </c15:layout>
                </c:ext>
                <c:ext xmlns:c16="http://schemas.microsoft.com/office/drawing/2014/chart" uri="{C3380CC4-5D6E-409C-BE32-E72D297353CC}">
                  <c16:uniqueId val="{0000000B-EB7C-40A6-9B3F-06AE85CC53F9}"/>
                </c:ext>
              </c:extLst>
            </c:dLbl>
            <c:dLbl>
              <c:idx val="6"/>
              <c:layout>
                <c:manualLayout>
                  <c:x val="-0.13742891513560804"/>
                  <c:y val="-7.6251152727530677E-2"/>
                </c:manualLayout>
              </c:layout>
              <c:spPr>
                <a:noFill/>
                <a:ln>
                  <a:noFill/>
                </a:ln>
                <a:effectLst/>
              </c:spPr>
              <c:txPr>
                <a:bodyPr rot="0" spcFirstLastPara="1" vertOverflow="ellipsis" vert="horz" wrap="square" anchor="ctr" anchorCtr="1"/>
                <a:lstStyle/>
                <a:p>
                  <a:pPr>
                    <a:defRPr sz="600" b="1" i="0" u="none" strike="noStrike" kern="1200" baseline="0">
                      <a:solidFill>
                        <a:srgbClr val="70AD47"/>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3359087926509184"/>
                      <c:h val="0.31656140638670166"/>
                    </c:manualLayout>
                  </c15:layout>
                </c:ext>
                <c:ext xmlns:c16="http://schemas.microsoft.com/office/drawing/2014/chart" uri="{C3380CC4-5D6E-409C-BE32-E72D297353CC}">
                  <c16:uniqueId val="{0000000D-EB7C-40A6-9B3F-06AE85CC53F9}"/>
                </c:ext>
              </c:extLst>
            </c:dLbl>
            <c:dLbl>
              <c:idx val="7"/>
              <c:layout>
                <c:manualLayout>
                  <c:x val="2.844670457859429E-2"/>
                  <c:y val="-0.15540097183797971"/>
                </c:manualLayout>
              </c:layout>
              <c:spPr>
                <a:noFill/>
                <a:ln>
                  <a:noFill/>
                </a:ln>
                <a:effectLst/>
              </c:spPr>
              <c:txPr>
                <a:bodyPr rot="0" spcFirstLastPara="1" vertOverflow="ellipsis" vert="horz" wrap="square" anchor="ctr" anchorCtr="1"/>
                <a:lstStyle/>
                <a:p>
                  <a:pPr>
                    <a:defRPr sz="600" b="1" i="0" u="none" strike="noStrike" kern="1200" baseline="0">
                      <a:solidFill>
                        <a:schemeClr val="accent3">
                          <a:lumMod val="50000"/>
                        </a:schemeClr>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50826543817439485"/>
                      <c:h val="0.20621113239223471"/>
                    </c:manualLayout>
                  </c15:layout>
                </c:ext>
                <c:ext xmlns:c16="http://schemas.microsoft.com/office/drawing/2014/chart" uri="{C3380CC4-5D6E-409C-BE32-E72D297353CC}">
                  <c16:uniqueId val="{0000000F-EB7C-40A6-9B3F-06AE85CC53F9}"/>
                </c:ext>
              </c:extLst>
            </c:dLbl>
            <c:spPr>
              <a:noFill/>
              <a:ln>
                <a:noFill/>
              </a:ln>
              <a:effectLst/>
            </c:spPr>
            <c:txPr>
              <a:bodyPr rot="0" spcFirstLastPara="1" vertOverflow="ellipsis" vert="horz" wrap="square" anchor="ctr" anchorCtr="1"/>
              <a:lstStyle/>
              <a:p>
                <a:pPr>
                  <a:defRPr sz="600" b="1" i="0" u="none" strike="noStrike" kern="1200" baseline="0">
                    <a:solidFill>
                      <a:schemeClr val="tx2"/>
                    </a:solidFill>
                    <a:latin typeface="Arial"/>
                    <a:ea typeface="Arial"/>
                    <a:cs typeface="Arial"/>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Sheet1!$A$2:$A$9</c:f>
              <c:strCache>
                <c:ptCount val="8"/>
                <c:pt idx="0">
                  <c:v>Fire Supression</c:v>
                </c:pt>
                <c:pt idx="1">
                  <c:v>Agriculture &amp; Irrigation Supply</c:v>
                </c:pt>
                <c:pt idx="2">
                  <c:v>Industrial / Chemicals &amp; HVAC Supply</c:v>
                </c:pt>
                <c:pt idx="3">
                  <c:v>Refined Petroleum</c:v>
                </c:pt>
                <c:pt idx="4">
                  <c:v>Municipal Water / Wastewater &amp; Flood Control</c:v>
                </c:pt>
                <c:pt idx="5">
                  <c:v>Construction &amp; Dewatering</c:v>
                </c:pt>
                <c:pt idx="6">
                  <c:v>Repair Parts</c:v>
                </c:pt>
                <c:pt idx="7">
                  <c:v>OEM and Fabricated Components</c:v>
                </c:pt>
              </c:strCache>
            </c:strRef>
          </c:cat>
          <c:val>
            <c:numRef>
              <c:f>Sheet1!$B$2:$B$9</c:f>
              <c:numCache>
                <c:formatCode>0.0%_);\(0.0%\);0.0%_);@_)</c:formatCode>
                <c:ptCount val="8"/>
                <c:pt idx="0">
                  <c:v>0.18863013698630141</c:v>
                </c:pt>
                <c:pt idx="1">
                  <c:v>0.14000000000000001</c:v>
                </c:pt>
                <c:pt idx="2">
                  <c:v>0.13616438356164387</c:v>
                </c:pt>
                <c:pt idx="3">
                  <c:v>0.126986301369863</c:v>
                </c:pt>
                <c:pt idx="4">
                  <c:v>0.12205479452054797</c:v>
                </c:pt>
                <c:pt idx="5">
                  <c:v>0.11602739726027397</c:v>
                </c:pt>
                <c:pt idx="6">
                  <c:v>0.10356164383561646</c:v>
                </c:pt>
                <c:pt idx="7">
                  <c:v>6.6575342465753418E-2</c:v>
                </c:pt>
              </c:numCache>
            </c:numRef>
          </c:val>
          <c:extLst>
            <c:ext xmlns:c16="http://schemas.microsoft.com/office/drawing/2014/chart" uri="{C3380CC4-5D6E-409C-BE32-E72D297353CC}">
              <c16:uniqueId val="{00000020-EB7C-40A6-9B3F-06AE85CC53F9}"/>
            </c:ext>
          </c:extLst>
        </c:ser>
        <c:dLbls>
          <c:showLegendKey val="0"/>
          <c:showVal val="1"/>
          <c:showCatName val="0"/>
          <c:showSerName val="0"/>
          <c:showPercent val="0"/>
          <c:showBubbleSize val="0"/>
          <c:showLeaderLines val="0"/>
        </c:dLbls>
        <c:firstSliceAng val="0"/>
        <c:holeSize val="50"/>
      </c:doughnutChart>
      <c:spPr>
        <a:noFill/>
        <a:ln>
          <a:noFill/>
        </a:ln>
        <a:effectLst/>
        <a:extLst>
          <a:ext uri="{909E8E84-426E-40DD-AFC4-6F175D3DCCD1}">
            <a14:hiddenFill xmlns:a14="http://schemas.microsoft.com/office/drawing/2010/main">
              <a:solidFill>
                <a:srgbClr val="FFFFFF"/>
              </a:solidFill>
            </a14:hiddenFill>
          </a:ext>
        </a:extLst>
      </c:spPr>
    </c:plotArea>
    <c:plotVisOnly val="1"/>
    <c:dispBlanksAs val="gap"/>
    <c:showDLblsOverMax val="0"/>
  </c:chart>
  <c:spPr>
    <a:noFill/>
    <a:ln w="9525" cap="flat" cmpd="sng" algn="ctr">
      <a:noFill/>
      <a:prstDash val="solid"/>
      <a:miter lim="800000"/>
    </a:ln>
    <a:effectLst/>
    <a:extLst>
      <a:ext uri="{909E8E84-426E-40DD-AFC4-6F175D3DCCD1}">
        <a14:hiddenFill xmlns:a14="http://schemas.microsoft.com/office/drawing/2010/main">
          <a:solidFill>
            <a:srgbClr val="EBF2F5"/>
          </a:solidFill>
        </a14:hiddenFill>
      </a:ext>
    </a:extLst>
  </c:spPr>
  <c:txPr>
    <a:bodyPr/>
    <a:lstStyle/>
    <a:p>
      <a:pPr>
        <a:defRPr sz="600" b="0">
          <a:solidFill>
            <a:schemeClr val="tx2"/>
          </a:solidFill>
          <a:latin typeface="Arial"/>
          <a:ea typeface="Arial"/>
          <a:cs typeface="Aria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540823022122227"/>
          <c:y val="0.19465952172645087"/>
          <c:w val="0.35391279215098115"/>
          <c:h val="0.6606372120151649"/>
        </c:manualLayout>
      </c:layout>
      <c:doughnutChart>
        <c:varyColors val="1"/>
        <c:ser>
          <c:idx val="0"/>
          <c:order val="0"/>
          <c:tx>
            <c:strRef>
              <c:f>Sheet1!$B$1</c:f>
              <c:strCache>
                <c:ptCount val="1"/>
                <c:pt idx="0">
                  <c:v>Values</c:v>
                </c:pt>
              </c:strCache>
            </c:strRef>
          </c:tx>
          <c:spPr>
            <a:ln w="12700">
              <a:solidFill>
                <a:srgbClr val="FFFFFF"/>
              </a:solidFill>
            </a:ln>
          </c:spPr>
          <c:dPt>
            <c:idx val="0"/>
            <c:bubble3D val="0"/>
            <c:spPr>
              <a:solidFill>
                <a:srgbClr val="005DA2"/>
              </a:solidFill>
              <a:ln w="12700">
                <a:solidFill>
                  <a:srgbClr val="FFFFFF"/>
                </a:solidFill>
              </a:ln>
              <a:effectLst/>
            </c:spPr>
            <c:extLst>
              <c:ext xmlns:c16="http://schemas.microsoft.com/office/drawing/2014/chart" uri="{C3380CC4-5D6E-409C-BE32-E72D297353CC}">
                <c16:uniqueId val="{00000001-0DAC-4788-A216-68EDFE49DE98}"/>
              </c:ext>
            </c:extLst>
          </c:dPt>
          <c:dPt>
            <c:idx val="1"/>
            <c:bubble3D val="0"/>
            <c:spPr>
              <a:solidFill>
                <a:srgbClr val="5B9BD5"/>
              </a:solidFill>
              <a:ln w="12700">
                <a:solidFill>
                  <a:srgbClr val="FFFFFF"/>
                </a:solidFill>
              </a:ln>
              <a:effectLst/>
            </c:spPr>
            <c:extLst>
              <c:ext xmlns:c16="http://schemas.microsoft.com/office/drawing/2014/chart" uri="{C3380CC4-5D6E-409C-BE32-E72D297353CC}">
                <c16:uniqueId val="{00000003-0DAC-4788-A216-68EDFE49DE98}"/>
              </c:ext>
            </c:extLst>
          </c:dPt>
          <c:dPt>
            <c:idx val="2"/>
            <c:bubble3D val="0"/>
            <c:spPr>
              <a:solidFill>
                <a:srgbClr val="548235"/>
              </a:solidFill>
              <a:ln w="12700">
                <a:solidFill>
                  <a:srgbClr val="FFFFFF"/>
                </a:solidFill>
              </a:ln>
              <a:effectLst/>
            </c:spPr>
            <c:extLst>
              <c:ext xmlns:c16="http://schemas.microsoft.com/office/drawing/2014/chart" uri="{C3380CC4-5D6E-409C-BE32-E72D297353CC}">
                <c16:uniqueId val="{00000005-0DAC-4788-A216-68EDFE49DE98}"/>
              </c:ext>
            </c:extLst>
          </c:dPt>
          <c:dPt>
            <c:idx val="3"/>
            <c:bubble3D val="0"/>
            <c:spPr>
              <a:solidFill>
                <a:srgbClr val="00C057"/>
              </a:solidFill>
              <a:ln w="12700">
                <a:solidFill>
                  <a:srgbClr val="FFFFFF"/>
                </a:solidFill>
              </a:ln>
              <a:effectLst/>
            </c:spPr>
            <c:extLst>
              <c:ext xmlns:c16="http://schemas.microsoft.com/office/drawing/2014/chart" uri="{C3380CC4-5D6E-409C-BE32-E72D297353CC}">
                <c16:uniqueId val="{00000007-0DAC-4788-A216-68EDFE49DE98}"/>
              </c:ext>
            </c:extLst>
          </c:dPt>
          <c:dPt>
            <c:idx val="4"/>
            <c:bubble3D val="0"/>
            <c:spPr>
              <a:solidFill>
                <a:srgbClr val="525252"/>
              </a:solidFill>
              <a:ln w="12700">
                <a:solidFill>
                  <a:srgbClr val="FFFFFF"/>
                </a:solidFill>
              </a:ln>
              <a:effectLst/>
            </c:spPr>
            <c:extLst>
              <c:ext xmlns:c16="http://schemas.microsoft.com/office/drawing/2014/chart" uri="{C3380CC4-5D6E-409C-BE32-E72D297353CC}">
                <c16:uniqueId val="{00000009-0DAC-4788-A216-68EDFE49DE98}"/>
              </c:ext>
            </c:extLst>
          </c:dPt>
          <c:dPt>
            <c:idx val="5"/>
            <c:bubble3D val="0"/>
            <c:spPr>
              <a:solidFill>
                <a:schemeClr val="accent6"/>
              </a:solidFill>
              <a:ln w="12700">
                <a:solidFill>
                  <a:srgbClr val="FFFFFF"/>
                </a:solidFill>
              </a:ln>
              <a:effectLst/>
            </c:spPr>
            <c:extLst>
              <c:ext xmlns:c16="http://schemas.microsoft.com/office/drawing/2014/chart" uri="{C3380CC4-5D6E-409C-BE32-E72D297353CC}">
                <c16:uniqueId val="{0000000B-0DAC-4788-A216-68EDFE49DE98}"/>
              </c:ext>
            </c:extLst>
          </c:dPt>
          <c:dPt>
            <c:idx val="6"/>
            <c:bubble3D val="0"/>
            <c:spPr>
              <a:solidFill>
                <a:schemeClr val="accent1">
                  <a:lumMod val="60000"/>
                </a:schemeClr>
              </a:solidFill>
              <a:ln w="12700">
                <a:solidFill>
                  <a:srgbClr val="FFFFFF"/>
                </a:solidFill>
              </a:ln>
              <a:effectLst/>
            </c:spPr>
            <c:extLst>
              <c:ext xmlns:c16="http://schemas.microsoft.com/office/drawing/2014/chart" uri="{C3380CC4-5D6E-409C-BE32-E72D297353CC}">
                <c16:uniqueId val="{0000000D-0DAC-4788-A216-68EDFE49DE98}"/>
              </c:ext>
            </c:extLst>
          </c:dPt>
          <c:dPt>
            <c:idx val="7"/>
            <c:bubble3D val="0"/>
            <c:spPr>
              <a:solidFill>
                <a:schemeClr val="accent2">
                  <a:lumMod val="60000"/>
                </a:schemeClr>
              </a:solidFill>
              <a:ln w="12700">
                <a:solidFill>
                  <a:srgbClr val="FFFFFF"/>
                </a:solidFill>
              </a:ln>
              <a:effectLst/>
            </c:spPr>
            <c:extLst>
              <c:ext xmlns:c16="http://schemas.microsoft.com/office/drawing/2014/chart" uri="{C3380CC4-5D6E-409C-BE32-E72D297353CC}">
                <c16:uniqueId val="{0000000F-0DAC-4788-A216-68EDFE49DE98}"/>
              </c:ext>
            </c:extLst>
          </c:dPt>
          <c:dPt>
            <c:idx val="8"/>
            <c:bubble3D val="0"/>
            <c:spPr>
              <a:solidFill>
                <a:schemeClr val="accent3">
                  <a:lumMod val="60000"/>
                </a:schemeClr>
              </a:solidFill>
              <a:ln w="12700">
                <a:solidFill>
                  <a:srgbClr val="FFFFFF"/>
                </a:solidFill>
              </a:ln>
              <a:effectLst/>
            </c:spPr>
            <c:extLst>
              <c:ext xmlns:c16="http://schemas.microsoft.com/office/drawing/2014/chart" uri="{C3380CC4-5D6E-409C-BE32-E72D297353CC}">
                <c16:uniqueId val="{00000011-0DAC-4788-A216-68EDFE49DE98}"/>
              </c:ext>
            </c:extLst>
          </c:dPt>
          <c:dPt>
            <c:idx val="9"/>
            <c:bubble3D val="0"/>
            <c:spPr>
              <a:solidFill>
                <a:schemeClr val="accent4">
                  <a:lumMod val="60000"/>
                </a:schemeClr>
              </a:solidFill>
              <a:ln w="12700">
                <a:solidFill>
                  <a:srgbClr val="FFFFFF"/>
                </a:solidFill>
              </a:ln>
              <a:effectLst/>
            </c:spPr>
            <c:extLst>
              <c:ext xmlns:c16="http://schemas.microsoft.com/office/drawing/2014/chart" uri="{C3380CC4-5D6E-409C-BE32-E72D297353CC}">
                <c16:uniqueId val="{00000013-0DAC-4788-A216-68EDFE49DE98}"/>
              </c:ext>
            </c:extLst>
          </c:dPt>
          <c:dPt>
            <c:idx val="10"/>
            <c:bubble3D val="0"/>
            <c:spPr>
              <a:solidFill>
                <a:schemeClr val="accent5">
                  <a:lumMod val="60000"/>
                </a:schemeClr>
              </a:solidFill>
              <a:ln w="12700">
                <a:solidFill>
                  <a:srgbClr val="FFFFFF"/>
                </a:solidFill>
              </a:ln>
              <a:effectLst/>
            </c:spPr>
            <c:extLst>
              <c:ext xmlns:c16="http://schemas.microsoft.com/office/drawing/2014/chart" uri="{C3380CC4-5D6E-409C-BE32-E72D297353CC}">
                <c16:uniqueId val="{00000015-0DAC-4788-A216-68EDFE49DE98}"/>
              </c:ext>
            </c:extLst>
          </c:dPt>
          <c:dPt>
            <c:idx val="11"/>
            <c:bubble3D val="0"/>
            <c:spPr>
              <a:solidFill>
                <a:schemeClr val="accent6">
                  <a:lumMod val="60000"/>
                </a:schemeClr>
              </a:solidFill>
              <a:ln w="12700">
                <a:solidFill>
                  <a:srgbClr val="FFFFFF"/>
                </a:solidFill>
              </a:ln>
              <a:effectLst/>
            </c:spPr>
            <c:extLst>
              <c:ext xmlns:c16="http://schemas.microsoft.com/office/drawing/2014/chart" uri="{C3380CC4-5D6E-409C-BE32-E72D297353CC}">
                <c16:uniqueId val="{00000017-0DAC-4788-A216-68EDFE49DE98}"/>
              </c:ext>
            </c:extLst>
          </c:dPt>
          <c:dPt>
            <c:idx val="12"/>
            <c:bubble3D val="0"/>
            <c:spPr>
              <a:solidFill>
                <a:schemeClr val="accent1">
                  <a:lumMod val="80000"/>
                  <a:lumOff val="20000"/>
                </a:schemeClr>
              </a:solidFill>
              <a:ln w="12700">
                <a:solidFill>
                  <a:srgbClr val="FFFFFF"/>
                </a:solidFill>
              </a:ln>
              <a:effectLst/>
            </c:spPr>
            <c:extLst>
              <c:ext xmlns:c16="http://schemas.microsoft.com/office/drawing/2014/chart" uri="{C3380CC4-5D6E-409C-BE32-E72D297353CC}">
                <c16:uniqueId val="{00000019-0DAC-4788-A216-68EDFE49DE98}"/>
              </c:ext>
            </c:extLst>
          </c:dPt>
          <c:dPt>
            <c:idx val="13"/>
            <c:bubble3D val="0"/>
            <c:spPr>
              <a:solidFill>
                <a:schemeClr val="accent2">
                  <a:lumMod val="80000"/>
                  <a:lumOff val="20000"/>
                </a:schemeClr>
              </a:solidFill>
              <a:ln w="12700">
                <a:solidFill>
                  <a:srgbClr val="FFFFFF"/>
                </a:solidFill>
              </a:ln>
              <a:effectLst/>
            </c:spPr>
            <c:extLst>
              <c:ext xmlns:c16="http://schemas.microsoft.com/office/drawing/2014/chart" uri="{C3380CC4-5D6E-409C-BE32-E72D297353CC}">
                <c16:uniqueId val="{0000001B-0DAC-4788-A216-68EDFE49DE98}"/>
              </c:ext>
            </c:extLst>
          </c:dPt>
          <c:dPt>
            <c:idx val="14"/>
            <c:bubble3D val="0"/>
            <c:spPr>
              <a:solidFill>
                <a:schemeClr val="accent3">
                  <a:lumMod val="80000"/>
                  <a:lumOff val="20000"/>
                </a:schemeClr>
              </a:solidFill>
              <a:ln w="12700">
                <a:solidFill>
                  <a:srgbClr val="FFFFFF"/>
                </a:solidFill>
              </a:ln>
              <a:effectLst/>
            </c:spPr>
            <c:extLst>
              <c:ext xmlns:c16="http://schemas.microsoft.com/office/drawing/2014/chart" uri="{C3380CC4-5D6E-409C-BE32-E72D297353CC}">
                <c16:uniqueId val="{0000001D-0DAC-4788-A216-68EDFE49DE98}"/>
              </c:ext>
            </c:extLst>
          </c:dPt>
          <c:dPt>
            <c:idx val="15"/>
            <c:bubble3D val="0"/>
            <c:spPr>
              <a:solidFill>
                <a:schemeClr val="accent4">
                  <a:lumMod val="80000"/>
                  <a:lumOff val="20000"/>
                </a:schemeClr>
              </a:solidFill>
              <a:ln w="12700">
                <a:solidFill>
                  <a:srgbClr val="FFFFFF"/>
                </a:solidFill>
              </a:ln>
              <a:effectLst/>
            </c:spPr>
            <c:extLst>
              <c:ext xmlns:c16="http://schemas.microsoft.com/office/drawing/2014/chart" uri="{C3380CC4-5D6E-409C-BE32-E72D297353CC}">
                <c16:uniqueId val="{0000001F-0DAC-4788-A216-68EDFE49DE98}"/>
              </c:ext>
            </c:extLst>
          </c:dPt>
          <c:dLbls>
            <c:dLbl>
              <c:idx val="0"/>
              <c:layout>
                <c:manualLayout>
                  <c:x val="0.15818014097761321"/>
                  <c:y val="-3.0045513110477019E-2"/>
                </c:manualLayout>
              </c:layout>
              <c:spPr>
                <a:noFill/>
                <a:ln>
                  <a:noFill/>
                </a:ln>
                <a:effectLst/>
              </c:spPr>
              <c:txPr>
                <a:bodyPr rot="0" spcFirstLastPara="1" vertOverflow="ellipsis" vert="horz" wrap="square" anchor="ctr" anchorCtr="1"/>
                <a:lstStyle/>
                <a:p>
                  <a:pPr algn="ctr">
                    <a:defRPr sz="600" b="1" i="0" u="none" strike="noStrike" kern="1200" baseline="0">
                      <a:solidFill>
                        <a:srgbClr val="005DA2"/>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9557194299283762"/>
                      <c:h val="0.16996844280869361"/>
                    </c:manualLayout>
                  </c15:layout>
                </c:ext>
                <c:ext xmlns:c16="http://schemas.microsoft.com/office/drawing/2014/chart" uri="{C3380CC4-5D6E-409C-BE32-E72D297353CC}">
                  <c16:uniqueId val="{00000001-0DAC-4788-A216-68EDFE49DE98}"/>
                </c:ext>
              </c:extLst>
            </c:dLbl>
            <c:dLbl>
              <c:idx val="1"/>
              <c:layout>
                <c:manualLayout>
                  <c:x val="-0.12556802483284199"/>
                  <c:y val="4.2428944692724152E-2"/>
                </c:manualLayout>
              </c:layout>
              <c:tx>
                <c:rich>
                  <a:bodyPr rot="0" spcFirstLastPara="1" vertOverflow="ellipsis" vert="horz" wrap="square" anchor="ctr" anchorCtr="1"/>
                  <a:lstStyle/>
                  <a:p>
                    <a:pPr>
                      <a:defRPr sz="600" b="1" i="0" u="none" strike="noStrike" kern="1200" baseline="0">
                        <a:solidFill>
                          <a:srgbClr val="5B9BD5"/>
                        </a:solidFill>
                        <a:latin typeface="Arial"/>
                        <a:ea typeface="Arial"/>
                        <a:cs typeface="Arial"/>
                      </a:defRPr>
                    </a:pPr>
                    <a:fld id="{E78E2851-C43D-4C73-912B-5811964D091B}" type="CATEGORYNAME">
                      <a:rPr lang="en-US" smtClean="0"/>
                      <a:pPr>
                        <a:defRPr b="1">
                          <a:solidFill>
                            <a:srgbClr val="5B9BD5"/>
                          </a:solidFill>
                        </a:defRPr>
                      </a:pPr>
                      <a:t>[CATEGORY NAME]</a:t>
                    </a:fld>
                    <a:r>
                      <a:rPr lang="en-US" baseline="0" dirty="0"/>
                      <a:t>
</a:t>
                    </a:r>
                    <a:fld id="{3E73B607-A569-472C-B7F4-BC173C513D51}" type="PERCENTAGE">
                      <a:rPr lang="en-US" baseline="0"/>
                      <a:pPr>
                        <a:defRPr b="1">
                          <a:solidFill>
                            <a:srgbClr val="5B9BD5"/>
                          </a:solidFill>
                        </a:defRPr>
                      </a:pPr>
                      <a:t>[PERCENTAGE]</a:t>
                    </a:fld>
                    <a:endParaRPr lang="en-US" baseline="0" dirty="0"/>
                  </a:p>
                </c:rich>
              </c:tx>
              <c:spPr>
                <a:noFill/>
                <a:ln>
                  <a:noFill/>
                </a:ln>
                <a:effectLst/>
              </c:spPr>
              <c:txPr>
                <a:bodyPr rot="0" spcFirstLastPara="1" vertOverflow="ellipsis" vert="horz" wrap="square" anchor="ctr" anchorCtr="1"/>
                <a:lstStyle/>
                <a:p>
                  <a:pPr>
                    <a:defRPr sz="600" b="1" i="0" u="none" strike="noStrike" kern="1200" baseline="0">
                      <a:solidFill>
                        <a:srgbClr val="5B9BD5"/>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6154897826343737"/>
                      <c:h val="0.20446946818662887"/>
                    </c:manualLayout>
                  </c15:layout>
                  <c15:dlblFieldTable/>
                  <c15:showDataLabelsRange val="0"/>
                </c:ext>
                <c:ext xmlns:c16="http://schemas.microsoft.com/office/drawing/2014/chart" uri="{C3380CC4-5D6E-409C-BE32-E72D297353CC}">
                  <c16:uniqueId val="{00000003-0DAC-4788-A216-68EDFE49DE98}"/>
                </c:ext>
              </c:extLst>
            </c:dLbl>
            <c:dLbl>
              <c:idx val="2"/>
              <c:layout>
                <c:manualLayout>
                  <c:x val="-0.14136796861297909"/>
                  <c:y val="-2.2724102054810718E-2"/>
                </c:manualLayout>
              </c:layout>
              <c:spPr>
                <a:noFill/>
                <a:ln>
                  <a:noFill/>
                </a:ln>
                <a:effectLst/>
              </c:spPr>
              <c:txPr>
                <a:bodyPr rot="0" spcFirstLastPara="1" vertOverflow="ellipsis" vert="horz" wrap="square" anchor="ctr" anchorCtr="1"/>
                <a:lstStyle/>
                <a:p>
                  <a:pPr>
                    <a:defRPr sz="600" b="1" i="0" u="none" strike="noStrike" kern="1200" baseline="0">
                      <a:solidFill>
                        <a:srgbClr val="548235"/>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5239667197632041"/>
                      <c:h val="0.13125605920881514"/>
                    </c:manualLayout>
                  </c15:layout>
                </c:ext>
                <c:ext xmlns:c16="http://schemas.microsoft.com/office/drawing/2014/chart" uri="{C3380CC4-5D6E-409C-BE32-E72D297353CC}">
                  <c16:uniqueId val="{00000005-0DAC-4788-A216-68EDFE49DE98}"/>
                </c:ext>
              </c:extLst>
            </c:dLbl>
            <c:dLbl>
              <c:idx val="3"/>
              <c:layout>
                <c:manualLayout>
                  <c:x val="-0.13536661837524597"/>
                  <c:y val="-0.1611770234801731"/>
                </c:manualLayout>
              </c:layout>
              <c:tx>
                <c:rich>
                  <a:bodyPr rot="0" spcFirstLastPara="1" vertOverflow="ellipsis" vert="horz" wrap="square" anchor="ctr" anchorCtr="1"/>
                  <a:lstStyle/>
                  <a:p>
                    <a:pPr>
                      <a:defRPr sz="600" b="1" i="0" u="none" strike="noStrike" kern="1200" baseline="0">
                        <a:solidFill>
                          <a:srgbClr val="00C057"/>
                        </a:solidFill>
                        <a:latin typeface="Arial"/>
                        <a:ea typeface="Arial"/>
                        <a:cs typeface="Arial"/>
                      </a:defRPr>
                    </a:pPr>
                    <a:fld id="{DB1CE3AE-13CF-499C-BB16-5956A8F1E238}" type="CATEGORYNAME">
                      <a:rPr lang="es-ES" smtClean="0">
                        <a:solidFill>
                          <a:srgbClr val="00C057"/>
                        </a:solidFill>
                      </a:rPr>
                      <a:pPr>
                        <a:defRPr b="1">
                          <a:solidFill>
                            <a:srgbClr val="00C057"/>
                          </a:solidFill>
                        </a:defRPr>
                      </a:pPr>
                      <a:t>[CATEGORY NAME]</a:t>
                    </a:fld>
                    <a:r>
                      <a:rPr lang="es-ES" baseline="0" dirty="0">
                        <a:solidFill>
                          <a:srgbClr val="00C057"/>
                        </a:solidFill>
                      </a:rPr>
                      <a:t>
</a:t>
                    </a:r>
                    <a:fld id="{5D26383A-A539-4197-B806-1F6972A58FF0}" type="PERCENTAGE">
                      <a:rPr lang="es-ES" baseline="0">
                        <a:solidFill>
                          <a:srgbClr val="00C057"/>
                        </a:solidFill>
                      </a:rPr>
                      <a:pPr>
                        <a:defRPr b="1">
                          <a:solidFill>
                            <a:srgbClr val="00C057"/>
                          </a:solidFill>
                        </a:defRPr>
                      </a:pPr>
                      <a:t>[PERCENTAGE]</a:t>
                    </a:fld>
                    <a:endParaRPr lang="es-ES" baseline="0" dirty="0">
                      <a:solidFill>
                        <a:srgbClr val="00C057"/>
                      </a:solidFill>
                    </a:endParaRPr>
                  </a:p>
                </c:rich>
              </c:tx>
              <c:spPr>
                <a:noFill/>
                <a:ln>
                  <a:noFill/>
                </a:ln>
                <a:effectLst/>
              </c:spPr>
              <c:txPr>
                <a:bodyPr rot="0" spcFirstLastPara="1" vertOverflow="ellipsis" vert="horz" wrap="square" anchor="ctr" anchorCtr="1"/>
                <a:lstStyle/>
                <a:p>
                  <a:pPr>
                    <a:defRPr sz="600" b="1" i="0" u="none" strike="noStrike" kern="1200" baseline="0">
                      <a:solidFill>
                        <a:srgbClr val="00C057"/>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2596927376407697"/>
                      <c:h val="0.24328459000082281"/>
                    </c:manualLayout>
                  </c15:layout>
                  <c15:dlblFieldTable/>
                  <c15:showDataLabelsRange val="0"/>
                </c:ext>
                <c:ext xmlns:c16="http://schemas.microsoft.com/office/drawing/2014/chart" uri="{C3380CC4-5D6E-409C-BE32-E72D297353CC}">
                  <c16:uniqueId val="{00000007-0DAC-4788-A216-68EDFE49DE98}"/>
                </c:ext>
              </c:extLst>
            </c:dLbl>
            <c:dLbl>
              <c:idx val="4"/>
              <c:layout>
                <c:manualLayout>
                  <c:x val="2.9158648128527257E-2"/>
                  <c:y val="-0.13173754463124543"/>
                </c:manualLayout>
              </c:layout>
              <c:tx>
                <c:rich>
                  <a:bodyPr/>
                  <a:lstStyle/>
                  <a:p>
                    <a:fld id="{8C31C849-5FA9-46AB-A829-36DF063737BB}" type="CATEGORYNAME">
                      <a:rPr lang="en-US" smtClean="0"/>
                      <a:pPr/>
                      <a:t>[CATEGORY NAME]</a:t>
                    </a:fld>
                    <a:r>
                      <a:rPr lang="en-US" baseline="0" dirty="0"/>
                      <a:t>
</a:t>
                    </a:r>
                    <a:fld id="{6379CA5A-6E8D-42BB-824E-F7FD0B6BF000}" type="PERCENTAGE">
                      <a:rPr lang="en-US" baseline="0" smtClean="0"/>
                      <a:pPr/>
                      <a:t>[PERCENTAGE]</a:t>
                    </a:fld>
                    <a:r>
                      <a:rPr lang="en-US" baseline="30000" dirty="0"/>
                      <a:t>6</a:t>
                    </a:r>
                  </a:p>
                </c:rich>
              </c:tx>
              <c:showLegendKey val="0"/>
              <c:showVal val="0"/>
              <c:showCatName val="1"/>
              <c:showSerName val="0"/>
              <c:showPercent val="1"/>
              <c:showBubbleSize val="0"/>
              <c:extLst>
                <c:ext xmlns:c15="http://schemas.microsoft.com/office/drawing/2012/chart" uri="{CE6537A1-D6FC-4f65-9D91-7224C49458BB}">
                  <c15:layout>
                    <c:manualLayout>
                      <c:w val="0.18495181669441618"/>
                      <c:h val="0.15206308670875596"/>
                    </c:manualLayout>
                  </c15:layout>
                  <c15:dlblFieldTable/>
                  <c15:showDataLabelsRange val="0"/>
                </c:ext>
                <c:ext xmlns:c16="http://schemas.microsoft.com/office/drawing/2014/chart" uri="{C3380CC4-5D6E-409C-BE32-E72D297353CC}">
                  <c16:uniqueId val="{00000009-0DAC-4788-A216-68EDFE49DE98}"/>
                </c:ext>
              </c:extLst>
            </c:dLbl>
            <c:dLbl>
              <c:idx val="5"/>
              <c:layout>
                <c:manualLayout>
                  <c:x val="-0.20383029130784069"/>
                  <c:y val="-7.310625012413613E-2"/>
                </c:manualLayout>
              </c:layout>
              <c:showLegendKey val="0"/>
              <c:showVal val="0"/>
              <c:showCatName val="1"/>
              <c:showSerName val="0"/>
              <c:showPercent val="1"/>
              <c:showBubbleSize val="0"/>
              <c:extLst>
                <c:ext xmlns:c15="http://schemas.microsoft.com/office/drawing/2012/chart" uri="{CE6537A1-D6FC-4f65-9D91-7224C49458BB}">
                  <c15:layout>
                    <c:manualLayout>
                      <c:w val="0.30970995297825338"/>
                      <c:h val="0.25138866951604399"/>
                    </c:manualLayout>
                  </c15:layout>
                </c:ext>
                <c:ext xmlns:c16="http://schemas.microsoft.com/office/drawing/2014/chart" uri="{C3380CC4-5D6E-409C-BE32-E72D297353CC}">
                  <c16:uniqueId val="{0000000B-0DAC-4788-A216-68EDFE49DE98}"/>
                </c:ext>
              </c:extLst>
            </c:dLbl>
            <c:dLbl>
              <c:idx val="6"/>
              <c:layout>
                <c:manualLayout>
                  <c:x val="-0.25477347271899259"/>
                  <c:y val="-0.16600358268695847"/>
                </c:manualLayout>
              </c:layout>
              <c:showLegendKey val="0"/>
              <c:showVal val="0"/>
              <c:showCatName val="1"/>
              <c:showSerName val="0"/>
              <c:showPercent val="1"/>
              <c:showBubbleSize val="0"/>
              <c:extLst>
                <c:ext xmlns:c15="http://schemas.microsoft.com/office/drawing/2012/chart" uri="{CE6537A1-D6FC-4f65-9D91-7224C49458BB}">
                  <c15:layout>
                    <c:manualLayout>
                      <c:w val="0.21889880952380947"/>
                      <c:h val="0.20509259259259255"/>
                    </c:manualLayout>
                  </c15:layout>
                </c:ext>
                <c:ext xmlns:c16="http://schemas.microsoft.com/office/drawing/2014/chart" uri="{C3380CC4-5D6E-409C-BE32-E72D297353CC}">
                  <c16:uniqueId val="{0000000D-0DAC-4788-A216-68EDFE49DE98}"/>
                </c:ext>
              </c:extLst>
            </c:dLbl>
            <c:dLbl>
              <c:idx val="7"/>
              <c:layout>
                <c:manualLayout>
                  <c:x val="-0.19719514503988661"/>
                  <c:y val="-0.2254690454144349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0DAC-4788-A216-68EDFE49DE98}"/>
                </c:ext>
              </c:extLst>
            </c:dLbl>
            <c:dLbl>
              <c:idx val="8"/>
              <c:layout>
                <c:manualLayout>
                  <c:x val="-8.4480808887115066E-2"/>
                  <c:y val="-0.1321281330777153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0DAC-4788-A216-68EDFE49DE98}"/>
                </c:ext>
              </c:extLst>
            </c:dLbl>
            <c:spPr>
              <a:noFill/>
              <a:ln>
                <a:noFill/>
              </a:ln>
              <a:effectLst/>
            </c:spPr>
            <c:txPr>
              <a:bodyPr rot="0" spcFirstLastPara="1" vertOverflow="ellipsis" vert="horz" wrap="square" anchor="ctr" anchorCtr="1"/>
              <a:lstStyle/>
              <a:p>
                <a:pPr>
                  <a:defRPr sz="600" b="1" i="0" u="none" strike="noStrike" kern="1200" baseline="0">
                    <a:solidFill>
                      <a:schemeClr val="tx2"/>
                    </a:solidFill>
                    <a:latin typeface="Arial"/>
                    <a:ea typeface="Arial"/>
                    <a:cs typeface="Arial"/>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Sheet1!$A$2:$A$10</c:f>
              <c:strCache>
                <c:ptCount val="5"/>
                <c:pt idx="0">
                  <c:v>U.S.</c:v>
                </c:pt>
                <c:pt idx="1">
                  <c:v>Europe</c:v>
                </c:pt>
                <c:pt idx="2">
                  <c:v>Canada</c:v>
                </c:pt>
                <c:pt idx="3">
                  <c:v>Mexico, South &amp; Central America</c:v>
                </c:pt>
                <c:pt idx="4">
                  <c:v>Other</c:v>
                </c:pt>
              </c:strCache>
            </c:strRef>
          </c:cat>
          <c:val>
            <c:numRef>
              <c:f>Sheet1!$B$2:$B$10</c:f>
              <c:numCache>
                <c:formatCode>0.0%_);\(0.0%\);0.0%_);@_)</c:formatCode>
                <c:ptCount val="9"/>
                <c:pt idx="0">
                  <c:v>0.73164383561643842</c:v>
                </c:pt>
                <c:pt idx="1">
                  <c:v>6.6501369863013693E-2</c:v>
                </c:pt>
                <c:pt idx="2">
                  <c:v>5.751232876712329E-2</c:v>
                </c:pt>
                <c:pt idx="3">
                  <c:v>4.0221917808219175E-2</c:v>
                </c:pt>
                <c:pt idx="4">
                  <c:v>0.10412054794520548</c:v>
                </c:pt>
              </c:numCache>
            </c:numRef>
          </c:val>
          <c:extLst>
            <c:ext xmlns:c16="http://schemas.microsoft.com/office/drawing/2014/chart" uri="{C3380CC4-5D6E-409C-BE32-E72D297353CC}">
              <c16:uniqueId val="{00000020-0DAC-4788-A216-68EDFE49DE98}"/>
            </c:ext>
          </c:extLst>
        </c:ser>
        <c:dLbls>
          <c:showLegendKey val="0"/>
          <c:showVal val="1"/>
          <c:showCatName val="0"/>
          <c:showSerName val="0"/>
          <c:showPercent val="0"/>
          <c:showBubbleSize val="0"/>
          <c:showLeaderLines val="0"/>
        </c:dLbls>
        <c:firstSliceAng val="0"/>
        <c:holeSize val="50"/>
      </c:doughnutChart>
      <c:spPr>
        <a:noFill/>
        <a:ln>
          <a:noFill/>
        </a:ln>
        <a:effectLst/>
        <a:extLst>
          <a:ext uri="{909E8E84-426E-40DD-AFC4-6F175D3DCCD1}">
            <a14:hiddenFill xmlns:a14="http://schemas.microsoft.com/office/drawing/2010/main">
              <a:solidFill>
                <a:srgbClr val="FFFFFF"/>
              </a:solidFill>
            </a14:hiddenFill>
          </a:ext>
        </a:extLst>
      </c:spPr>
    </c:plotArea>
    <c:plotVisOnly val="1"/>
    <c:dispBlanksAs val="gap"/>
    <c:showDLblsOverMax val="0"/>
  </c:chart>
  <c:spPr>
    <a:noFill/>
    <a:ln w="9525" cap="flat" cmpd="sng" algn="ctr">
      <a:noFill/>
      <a:prstDash val="solid"/>
      <a:miter lim="800000"/>
    </a:ln>
    <a:effectLst/>
    <a:extLst>
      <a:ext uri="{909E8E84-426E-40DD-AFC4-6F175D3DCCD1}">
        <a14:hiddenFill xmlns:a14="http://schemas.microsoft.com/office/drawing/2010/main">
          <a:solidFill>
            <a:srgbClr val="EBF2F5"/>
          </a:solidFill>
        </a14:hiddenFill>
      </a:ext>
    </a:extLst>
  </c:spPr>
  <c:txPr>
    <a:bodyPr/>
    <a:lstStyle/>
    <a:p>
      <a:pPr>
        <a:defRPr sz="600" b="0">
          <a:solidFill>
            <a:schemeClr val="tx2"/>
          </a:solidFill>
          <a:latin typeface="Arial"/>
          <a:ea typeface="Arial"/>
          <a:cs typeface="Aria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540823022122227"/>
          <c:y val="0.19465952172645087"/>
          <c:w val="0.35391279215098115"/>
          <c:h val="0.6606372120151649"/>
        </c:manualLayout>
      </c:layout>
      <c:doughnutChart>
        <c:varyColors val="1"/>
        <c:ser>
          <c:idx val="0"/>
          <c:order val="0"/>
          <c:tx>
            <c:strRef>
              <c:f>Sheet1!$B$1</c:f>
              <c:strCache>
                <c:ptCount val="1"/>
                <c:pt idx="0">
                  <c:v>Values</c:v>
                </c:pt>
              </c:strCache>
            </c:strRef>
          </c:tx>
          <c:spPr>
            <a:ln w="12700">
              <a:solidFill>
                <a:srgbClr val="FFFFFF"/>
              </a:solidFill>
            </a:ln>
          </c:spPr>
          <c:dPt>
            <c:idx val="0"/>
            <c:bubble3D val="0"/>
            <c:spPr>
              <a:solidFill>
                <a:srgbClr val="005DA2"/>
              </a:solidFill>
              <a:ln w="12700">
                <a:solidFill>
                  <a:srgbClr val="FFFFFF"/>
                </a:solidFill>
              </a:ln>
              <a:effectLst/>
            </c:spPr>
            <c:extLst>
              <c:ext xmlns:c16="http://schemas.microsoft.com/office/drawing/2014/chart" uri="{C3380CC4-5D6E-409C-BE32-E72D297353CC}">
                <c16:uniqueId val="{00000001-36B6-47C3-95B3-2847D4163031}"/>
              </c:ext>
            </c:extLst>
          </c:dPt>
          <c:dPt>
            <c:idx val="1"/>
            <c:bubble3D val="0"/>
            <c:spPr>
              <a:solidFill>
                <a:srgbClr val="5B9BD5"/>
              </a:solidFill>
              <a:ln w="12700">
                <a:solidFill>
                  <a:srgbClr val="FFFFFF"/>
                </a:solidFill>
              </a:ln>
              <a:effectLst/>
            </c:spPr>
            <c:extLst>
              <c:ext xmlns:c16="http://schemas.microsoft.com/office/drawing/2014/chart" uri="{C3380CC4-5D6E-409C-BE32-E72D297353CC}">
                <c16:uniqueId val="{00000003-36B6-47C3-95B3-2847D4163031}"/>
              </c:ext>
            </c:extLst>
          </c:dPt>
          <c:dPt>
            <c:idx val="2"/>
            <c:bubble3D val="0"/>
            <c:spPr>
              <a:solidFill>
                <a:srgbClr val="548235"/>
              </a:solidFill>
              <a:ln w="12700">
                <a:solidFill>
                  <a:srgbClr val="FFFFFF"/>
                </a:solidFill>
              </a:ln>
              <a:effectLst/>
            </c:spPr>
            <c:extLst>
              <c:ext xmlns:c16="http://schemas.microsoft.com/office/drawing/2014/chart" uri="{C3380CC4-5D6E-409C-BE32-E72D297353CC}">
                <c16:uniqueId val="{00000005-36B6-47C3-95B3-2847D4163031}"/>
              </c:ext>
            </c:extLst>
          </c:dPt>
          <c:dPt>
            <c:idx val="3"/>
            <c:bubble3D val="0"/>
            <c:spPr>
              <a:solidFill>
                <a:srgbClr val="00C057"/>
              </a:solidFill>
              <a:ln w="12700">
                <a:solidFill>
                  <a:srgbClr val="FFFFFF"/>
                </a:solidFill>
              </a:ln>
              <a:effectLst/>
            </c:spPr>
            <c:extLst>
              <c:ext xmlns:c16="http://schemas.microsoft.com/office/drawing/2014/chart" uri="{C3380CC4-5D6E-409C-BE32-E72D297353CC}">
                <c16:uniqueId val="{00000007-36B6-47C3-95B3-2847D4163031}"/>
              </c:ext>
            </c:extLst>
          </c:dPt>
          <c:dPt>
            <c:idx val="4"/>
            <c:bubble3D val="0"/>
            <c:spPr>
              <a:solidFill>
                <a:schemeClr val="accent5"/>
              </a:solidFill>
              <a:ln w="12700">
                <a:solidFill>
                  <a:srgbClr val="FFFFFF"/>
                </a:solidFill>
              </a:ln>
              <a:effectLst/>
            </c:spPr>
            <c:extLst>
              <c:ext xmlns:c16="http://schemas.microsoft.com/office/drawing/2014/chart" uri="{C3380CC4-5D6E-409C-BE32-E72D297353CC}">
                <c16:uniqueId val="{00000009-36B6-47C3-95B3-2847D4163031}"/>
              </c:ext>
            </c:extLst>
          </c:dPt>
          <c:dPt>
            <c:idx val="5"/>
            <c:bubble3D val="0"/>
            <c:spPr>
              <a:solidFill>
                <a:schemeClr val="accent6"/>
              </a:solidFill>
              <a:ln w="12700">
                <a:solidFill>
                  <a:srgbClr val="FFFFFF"/>
                </a:solidFill>
              </a:ln>
              <a:effectLst/>
            </c:spPr>
            <c:extLst>
              <c:ext xmlns:c16="http://schemas.microsoft.com/office/drawing/2014/chart" uri="{C3380CC4-5D6E-409C-BE32-E72D297353CC}">
                <c16:uniqueId val="{0000000B-36B6-47C3-95B3-2847D4163031}"/>
              </c:ext>
            </c:extLst>
          </c:dPt>
          <c:dPt>
            <c:idx val="6"/>
            <c:bubble3D val="0"/>
            <c:spPr>
              <a:solidFill>
                <a:schemeClr val="accent1">
                  <a:lumMod val="60000"/>
                </a:schemeClr>
              </a:solidFill>
              <a:ln w="12700">
                <a:solidFill>
                  <a:srgbClr val="FFFFFF"/>
                </a:solidFill>
              </a:ln>
              <a:effectLst/>
            </c:spPr>
            <c:extLst>
              <c:ext xmlns:c16="http://schemas.microsoft.com/office/drawing/2014/chart" uri="{C3380CC4-5D6E-409C-BE32-E72D297353CC}">
                <c16:uniqueId val="{0000000D-36B6-47C3-95B3-2847D4163031}"/>
              </c:ext>
            </c:extLst>
          </c:dPt>
          <c:dPt>
            <c:idx val="7"/>
            <c:bubble3D val="0"/>
            <c:spPr>
              <a:solidFill>
                <a:schemeClr val="accent2">
                  <a:lumMod val="60000"/>
                </a:schemeClr>
              </a:solidFill>
              <a:ln w="12700">
                <a:solidFill>
                  <a:srgbClr val="FFFFFF"/>
                </a:solidFill>
              </a:ln>
              <a:effectLst/>
            </c:spPr>
            <c:extLst>
              <c:ext xmlns:c16="http://schemas.microsoft.com/office/drawing/2014/chart" uri="{C3380CC4-5D6E-409C-BE32-E72D297353CC}">
                <c16:uniqueId val="{0000000F-36B6-47C3-95B3-2847D4163031}"/>
              </c:ext>
            </c:extLst>
          </c:dPt>
          <c:dPt>
            <c:idx val="8"/>
            <c:bubble3D val="0"/>
            <c:spPr>
              <a:solidFill>
                <a:schemeClr val="accent3">
                  <a:lumMod val="60000"/>
                </a:schemeClr>
              </a:solidFill>
              <a:ln w="12700">
                <a:solidFill>
                  <a:srgbClr val="FFFFFF"/>
                </a:solidFill>
              </a:ln>
              <a:effectLst/>
            </c:spPr>
            <c:extLst>
              <c:ext xmlns:c16="http://schemas.microsoft.com/office/drawing/2014/chart" uri="{C3380CC4-5D6E-409C-BE32-E72D297353CC}">
                <c16:uniqueId val="{00000011-36B6-47C3-95B3-2847D4163031}"/>
              </c:ext>
            </c:extLst>
          </c:dPt>
          <c:dPt>
            <c:idx val="9"/>
            <c:bubble3D val="0"/>
            <c:spPr>
              <a:solidFill>
                <a:schemeClr val="accent4">
                  <a:lumMod val="60000"/>
                </a:schemeClr>
              </a:solidFill>
              <a:ln w="12700">
                <a:solidFill>
                  <a:srgbClr val="FFFFFF"/>
                </a:solidFill>
              </a:ln>
              <a:effectLst/>
            </c:spPr>
            <c:extLst>
              <c:ext xmlns:c16="http://schemas.microsoft.com/office/drawing/2014/chart" uri="{C3380CC4-5D6E-409C-BE32-E72D297353CC}">
                <c16:uniqueId val="{00000013-36B6-47C3-95B3-2847D4163031}"/>
              </c:ext>
            </c:extLst>
          </c:dPt>
          <c:dPt>
            <c:idx val="10"/>
            <c:bubble3D val="0"/>
            <c:spPr>
              <a:solidFill>
                <a:schemeClr val="accent5">
                  <a:lumMod val="60000"/>
                </a:schemeClr>
              </a:solidFill>
              <a:ln w="12700">
                <a:solidFill>
                  <a:srgbClr val="FFFFFF"/>
                </a:solidFill>
              </a:ln>
              <a:effectLst/>
            </c:spPr>
            <c:extLst>
              <c:ext xmlns:c16="http://schemas.microsoft.com/office/drawing/2014/chart" uri="{C3380CC4-5D6E-409C-BE32-E72D297353CC}">
                <c16:uniqueId val="{00000015-36B6-47C3-95B3-2847D4163031}"/>
              </c:ext>
            </c:extLst>
          </c:dPt>
          <c:dPt>
            <c:idx val="11"/>
            <c:bubble3D val="0"/>
            <c:spPr>
              <a:solidFill>
                <a:schemeClr val="accent6">
                  <a:lumMod val="60000"/>
                </a:schemeClr>
              </a:solidFill>
              <a:ln w="12700">
                <a:solidFill>
                  <a:srgbClr val="FFFFFF"/>
                </a:solidFill>
              </a:ln>
              <a:effectLst/>
            </c:spPr>
            <c:extLst>
              <c:ext xmlns:c16="http://schemas.microsoft.com/office/drawing/2014/chart" uri="{C3380CC4-5D6E-409C-BE32-E72D297353CC}">
                <c16:uniqueId val="{00000017-36B6-47C3-95B3-2847D4163031}"/>
              </c:ext>
            </c:extLst>
          </c:dPt>
          <c:dPt>
            <c:idx val="12"/>
            <c:bubble3D val="0"/>
            <c:spPr>
              <a:solidFill>
                <a:schemeClr val="accent1">
                  <a:lumMod val="80000"/>
                  <a:lumOff val="20000"/>
                </a:schemeClr>
              </a:solidFill>
              <a:ln w="12700">
                <a:solidFill>
                  <a:srgbClr val="FFFFFF"/>
                </a:solidFill>
              </a:ln>
              <a:effectLst/>
            </c:spPr>
            <c:extLst>
              <c:ext xmlns:c16="http://schemas.microsoft.com/office/drawing/2014/chart" uri="{C3380CC4-5D6E-409C-BE32-E72D297353CC}">
                <c16:uniqueId val="{00000019-36B6-47C3-95B3-2847D4163031}"/>
              </c:ext>
            </c:extLst>
          </c:dPt>
          <c:dPt>
            <c:idx val="13"/>
            <c:bubble3D val="0"/>
            <c:spPr>
              <a:solidFill>
                <a:schemeClr val="accent2">
                  <a:lumMod val="80000"/>
                  <a:lumOff val="20000"/>
                </a:schemeClr>
              </a:solidFill>
              <a:ln w="12700">
                <a:solidFill>
                  <a:srgbClr val="FFFFFF"/>
                </a:solidFill>
              </a:ln>
              <a:effectLst/>
            </c:spPr>
            <c:extLst>
              <c:ext xmlns:c16="http://schemas.microsoft.com/office/drawing/2014/chart" uri="{C3380CC4-5D6E-409C-BE32-E72D297353CC}">
                <c16:uniqueId val="{0000001B-36B6-47C3-95B3-2847D4163031}"/>
              </c:ext>
            </c:extLst>
          </c:dPt>
          <c:dPt>
            <c:idx val="14"/>
            <c:bubble3D val="0"/>
            <c:spPr>
              <a:solidFill>
                <a:schemeClr val="accent3">
                  <a:lumMod val="80000"/>
                  <a:lumOff val="20000"/>
                </a:schemeClr>
              </a:solidFill>
              <a:ln w="12700">
                <a:solidFill>
                  <a:srgbClr val="FFFFFF"/>
                </a:solidFill>
              </a:ln>
              <a:effectLst/>
            </c:spPr>
            <c:extLst>
              <c:ext xmlns:c16="http://schemas.microsoft.com/office/drawing/2014/chart" uri="{C3380CC4-5D6E-409C-BE32-E72D297353CC}">
                <c16:uniqueId val="{0000001D-36B6-47C3-95B3-2847D4163031}"/>
              </c:ext>
            </c:extLst>
          </c:dPt>
          <c:dPt>
            <c:idx val="15"/>
            <c:bubble3D val="0"/>
            <c:spPr>
              <a:solidFill>
                <a:schemeClr val="accent4">
                  <a:lumMod val="80000"/>
                  <a:lumOff val="20000"/>
                </a:schemeClr>
              </a:solidFill>
              <a:ln w="12700">
                <a:solidFill>
                  <a:srgbClr val="FFFFFF"/>
                </a:solidFill>
              </a:ln>
              <a:effectLst/>
            </c:spPr>
            <c:extLst>
              <c:ext xmlns:c16="http://schemas.microsoft.com/office/drawing/2014/chart" uri="{C3380CC4-5D6E-409C-BE32-E72D297353CC}">
                <c16:uniqueId val="{0000001F-36B6-47C3-95B3-2847D4163031}"/>
              </c:ext>
            </c:extLst>
          </c:dPt>
          <c:dLbls>
            <c:dLbl>
              <c:idx val="0"/>
              <c:layout>
                <c:manualLayout>
                  <c:x val="0.16512458162479132"/>
                  <c:y val="-4.0036499343832025E-3"/>
                </c:manualLayout>
              </c:layout>
              <c:spPr>
                <a:noFill/>
                <a:ln>
                  <a:noFill/>
                </a:ln>
                <a:effectLst/>
              </c:spPr>
              <c:txPr>
                <a:bodyPr rot="0" spcFirstLastPara="1" vertOverflow="ellipsis" vert="horz" wrap="square" anchor="ctr" anchorCtr="1"/>
                <a:lstStyle/>
                <a:p>
                  <a:pPr algn="ctr">
                    <a:defRPr sz="600" b="1" i="0" u="none" strike="noStrike" kern="1200" baseline="0">
                      <a:solidFill>
                        <a:srgbClr val="005DA2"/>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9557194299283762"/>
                      <c:h val="0.16996844280869361"/>
                    </c:manualLayout>
                  </c15:layout>
                </c:ext>
                <c:ext xmlns:c16="http://schemas.microsoft.com/office/drawing/2014/chart" uri="{C3380CC4-5D6E-409C-BE32-E72D297353CC}">
                  <c16:uniqueId val="{00000001-36B6-47C3-95B3-2847D4163031}"/>
                </c:ext>
              </c:extLst>
            </c:dLbl>
            <c:dLbl>
              <c:idx val="1"/>
              <c:layout>
                <c:manualLayout>
                  <c:x val="-0.1759671642607174"/>
                  <c:y val="1.6070204062330047E-3"/>
                </c:manualLayout>
              </c:layout>
              <c:spPr>
                <a:noFill/>
                <a:ln>
                  <a:noFill/>
                </a:ln>
                <a:effectLst/>
              </c:spPr>
              <c:txPr>
                <a:bodyPr rot="0" spcFirstLastPara="1" vertOverflow="ellipsis" vert="horz" wrap="square" anchor="ctr" anchorCtr="1"/>
                <a:lstStyle/>
                <a:p>
                  <a:pPr>
                    <a:defRPr sz="600" b="1" i="0" u="none" strike="noStrike" kern="1200" baseline="0">
                      <a:solidFill>
                        <a:srgbClr val="5B9BD5"/>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6154897826343737"/>
                      <c:h val="0.20446946818662887"/>
                    </c:manualLayout>
                  </c15:layout>
                </c:ext>
                <c:ext xmlns:c16="http://schemas.microsoft.com/office/drawing/2014/chart" uri="{C3380CC4-5D6E-409C-BE32-E72D297353CC}">
                  <c16:uniqueId val="{00000003-36B6-47C3-95B3-2847D4163031}"/>
                </c:ext>
              </c:extLst>
            </c:dLbl>
            <c:dLbl>
              <c:idx val="2"/>
              <c:layout>
                <c:manualLayout>
                  <c:x val="-7.5604726812813453E-2"/>
                  <c:y val="-0.11656858322397202"/>
                </c:manualLayout>
              </c:layout>
              <c:spPr>
                <a:noFill/>
                <a:ln>
                  <a:noFill/>
                </a:ln>
                <a:effectLst/>
              </c:spPr>
              <c:txPr>
                <a:bodyPr rot="0" spcFirstLastPara="1" vertOverflow="ellipsis" vert="horz" wrap="square" anchor="ctr" anchorCtr="1"/>
                <a:lstStyle/>
                <a:p>
                  <a:pPr>
                    <a:defRPr sz="600" b="1" i="0" u="none" strike="noStrike" kern="1200" baseline="0">
                      <a:solidFill>
                        <a:srgbClr val="548235"/>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2045208855419479"/>
                      <c:h val="0.26357584208223966"/>
                    </c:manualLayout>
                  </c15:layout>
                </c:ext>
                <c:ext xmlns:c16="http://schemas.microsoft.com/office/drawing/2014/chart" uri="{C3380CC4-5D6E-409C-BE32-E72D297353CC}">
                  <c16:uniqueId val="{00000005-36B6-47C3-95B3-2847D4163031}"/>
                </c:ext>
              </c:extLst>
            </c:dLbl>
            <c:dLbl>
              <c:idx val="3"/>
              <c:layout>
                <c:manualLayout>
                  <c:x val="2.6352890784485272E-2"/>
                  <c:y val="-0.13114699345014308"/>
                </c:manualLayout>
              </c:layout>
              <c:spPr>
                <a:noFill/>
                <a:ln>
                  <a:noFill/>
                </a:ln>
                <a:effectLst/>
              </c:spPr>
              <c:txPr>
                <a:bodyPr rot="0" spcFirstLastPara="1" vertOverflow="ellipsis" vert="horz" wrap="square" anchor="ctr" anchorCtr="1"/>
                <a:lstStyle/>
                <a:p>
                  <a:pPr>
                    <a:defRPr sz="600" b="1" i="0" u="none" strike="noStrike" kern="1200" baseline="0">
                      <a:solidFill>
                        <a:srgbClr val="00C057"/>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2596927376407697"/>
                      <c:h val="0.24328459000082281"/>
                    </c:manualLayout>
                  </c15:layout>
                </c:ext>
                <c:ext xmlns:c16="http://schemas.microsoft.com/office/drawing/2014/chart" uri="{C3380CC4-5D6E-409C-BE32-E72D297353CC}">
                  <c16:uniqueId val="{00000007-36B6-47C3-95B3-2847D4163031}"/>
                </c:ext>
              </c:extLst>
            </c:dLbl>
            <c:dLbl>
              <c:idx val="4"/>
              <c:layout>
                <c:manualLayout>
                  <c:x val="-0.21494097600663156"/>
                  <c:y val="-3.5609335793661024E-4"/>
                </c:manualLayout>
              </c:layout>
              <c:showLegendKey val="0"/>
              <c:showVal val="0"/>
              <c:showCatName val="1"/>
              <c:showSerName val="0"/>
              <c:showPercent val="1"/>
              <c:showBubbleSize val="0"/>
              <c:extLst>
                <c:ext xmlns:c15="http://schemas.microsoft.com/office/drawing/2012/chart" uri="{CE6537A1-D6FC-4f65-9D91-7224C49458BB}">
                  <c15:layout>
                    <c:manualLayout>
                      <c:w val="0.31920678761802557"/>
                      <c:h val="0.29470579500561334"/>
                    </c:manualLayout>
                  </c15:layout>
                </c:ext>
                <c:ext xmlns:c16="http://schemas.microsoft.com/office/drawing/2014/chart" uri="{C3380CC4-5D6E-409C-BE32-E72D297353CC}">
                  <c16:uniqueId val="{00000009-36B6-47C3-95B3-2847D4163031}"/>
                </c:ext>
              </c:extLst>
            </c:dLbl>
            <c:dLbl>
              <c:idx val="5"/>
              <c:layout>
                <c:manualLayout>
                  <c:x val="-0.20383029130784069"/>
                  <c:y val="-7.310625012413613E-2"/>
                </c:manualLayout>
              </c:layout>
              <c:showLegendKey val="0"/>
              <c:showVal val="0"/>
              <c:showCatName val="1"/>
              <c:showSerName val="0"/>
              <c:showPercent val="1"/>
              <c:showBubbleSize val="0"/>
              <c:extLst>
                <c:ext xmlns:c15="http://schemas.microsoft.com/office/drawing/2012/chart" uri="{CE6537A1-D6FC-4f65-9D91-7224C49458BB}">
                  <c15:layout>
                    <c:manualLayout>
                      <c:w val="0.30970995297825338"/>
                      <c:h val="0.25138866951604399"/>
                    </c:manualLayout>
                  </c15:layout>
                </c:ext>
                <c:ext xmlns:c16="http://schemas.microsoft.com/office/drawing/2014/chart" uri="{C3380CC4-5D6E-409C-BE32-E72D297353CC}">
                  <c16:uniqueId val="{0000000B-36B6-47C3-95B3-2847D4163031}"/>
                </c:ext>
              </c:extLst>
            </c:dLbl>
            <c:dLbl>
              <c:idx val="6"/>
              <c:layout>
                <c:manualLayout>
                  <c:x val="-0.25477347271899259"/>
                  <c:y val="-0.16600358268695847"/>
                </c:manualLayout>
              </c:layout>
              <c:showLegendKey val="0"/>
              <c:showVal val="0"/>
              <c:showCatName val="1"/>
              <c:showSerName val="0"/>
              <c:showPercent val="1"/>
              <c:showBubbleSize val="0"/>
              <c:extLst>
                <c:ext xmlns:c15="http://schemas.microsoft.com/office/drawing/2012/chart" uri="{CE6537A1-D6FC-4f65-9D91-7224C49458BB}">
                  <c15:layout>
                    <c:manualLayout>
                      <c:w val="0.21889880952380947"/>
                      <c:h val="0.20509259259259255"/>
                    </c:manualLayout>
                  </c15:layout>
                </c:ext>
                <c:ext xmlns:c16="http://schemas.microsoft.com/office/drawing/2014/chart" uri="{C3380CC4-5D6E-409C-BE32-E72D297353CC}">
                  <c16:uniqueId val="{0000000D-36B6-47C3-95B3-2847D4163031}"/>
                </c:ext>
              </c:extLst>
            </c:dLbl>
            <c:dLbl>
              <c:idx val="7"/>
              <c:layout>
                <c:manualLayout>
                  <c:x val="-0.19719514503988661"/>
                  <c:y val="-0.2254690454144349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36B6-47C3-95B3-2847D4163031}"/>
                </c:ext>
              </c:extLst>
            </c:dLbl>
            <c:dLbl>
              <c:idx val="8"/>
              <c:layout>
                <c:manualLayout>
                  <c:x val="-8.4480808887115066E-2"/>
                  <c:y val="-0.1321281330777153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36B6-47C3-95B3-2847D4163031}"/>
                </c:ext>
              </c:extLst>
            </c:dLbl>
            <c:spPr>
              <a:noFill/>
              <a:ln>
                <a:noFill/>
              </a:ln>
              <a:effectLst/>
            </c:spPr>
            <c:txPr>
              <a:bodyPr rot="0" spcFirstLastPara="1" vertOverflow="ellipsis" vert="horz" wrap="square" anchor="ctr" anchorCtr="1"/>
              <a:lstStyle/>
              <a:p>
                <a:pPr>
                  <a:defRPr sz="600" b="1" i="0" u="none" strike="noStrike" kern="1200" baseline="0">
                    <a:solidFill>
                      <a:schemeClr val="tx2"/>
                    </a:solidFill>
                    <a:latin typeface="Arial"/>
                    <a:ea typeface="Arial"/>
                    <a:cs typeface="Arial"/>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Sheet1!$A$2:$A$10</c:f>
              <c:strCache>
                <c:ptCount val="4"/>
                <c:pt idx="0">
                  <c:v>U.S.</c:v>
                </c:pt>
                <c:pt idx="1">
                  <c:v>Canada</c:v>
                </c:pt>
                <c:pt idx="2">
                  <c:v>Mexico</c:v>
                </c:pt>
                <c:pt idx="3">
                  <c:v>Other</c:v>
                </c:pt>
              </c:strCache>
            </c:strRef>
          </c:cat>
          <c:val>
            <c:numRef>
              <c:f>Sheet1!$B$2:$B$10</c:f>
              <c:numCache>
                <c:formatCode>0.00%</c:formatCode>
                <c:ptCount val="9"/>
                <c:pt idx="0">
                  <c:v>0.85</c:v>
                </c:pt>
                <c:pt idx="1">
                  <c:v>0.08</c:v>
                </c:pt>
                <c:pt idx="2">
                  <c:v>0.04</c:v>
                </c:pt>
                <c:pt idx="3">
                  <c:v>0.03</c:v>
                </c:pt>
              </c:numCache>
            </c:numRef>
          </c:val>
          <c:extLst>
            <c:ext xmlns:c16="http://schemas.microsoft.com/office/drawing/2014/chart" uri="{C3380CC4-5D6E-409C-BE32-E72D297353CC}">
              <c16:uniqueId val="{00000020-36B6-47C3-95B3-2847D4163031}"/>
            </c:ext>
          </c:extLst>
        </c:ser>
        <c:dLbls>
          <c:showLegendKey val="0"/>
          <c:showVal val="1"/>
          <c:showCatName val="0"/>
          <c:showSerName val="0"/>
          <c:showPercent val="0"/>
          <c:showBubbleSize val="0"/>
          <c:showLeaderLines val="0"/>
        </c:dLbls>
        <c:firstSliceAng val="0"/>
        <c:holeSize val="50"/>
      </c:doughnutChart>
      <c:spPr>
        <a:noFill/>
        <a:ln>
          <a:noFill/>
        </a:ln>
        <a:effectLst/>
        <a:extLst>
          <a:ext uri="{909E8E84-426E-40DD-AFC4-6F175D3DCCD1}">
            <a14:hiddenFill xmlns:a14="http://schemas.microsoft.com/office/drawing/2010/main">
              <a:solidFill>
                <a:srgbClr val="FFFFFF"/>
              </a:solidFill>
            </a14:hiddenFill>
          </a:ext>
        </a:extLst>
      </c:spPr>
    </c:plotArea>
    <c:plotVisOnly val="1"/>
    <c:dispBlanksAs val="gap"/>
    <c:showDLblsOverMax val="0"/>
  </c:chart>
  <c:spPr>
    <a:noFill/>
    <a:ln w="9525" cap="flat" cmpd="sng" algn="ctr">
      <a:noFill/>
      <a:prstDash val="solid"/>
      <a:miter lim="800000"/>
    </a:ln>
    <a:effectLst/>
    <a:extLst>
      <a:ext uri="{909E8E84-426E-40DD-AFC4-6F175D3DCCD1}">
        <a14:hiddenFill xmlns:a14="http://schemas.microsoft.com/office/drawing/2010/main">
          <a:solidFill>
            <a:srgbClr val="EBF2F5"/>
          </a:solidFill>
        </a14:hiddenFill>
      </a:ext>
    </a:extLst>
  </c:spPr>
  <c:txPr>
    <a:bodyPr/>
    <a:lstStyle/>
    <a:p>
      <a:pPr>
        <a:defRPr sz="600" b="0">
          <a:solidFill>
            <a:schemeClr val="tx2"/>
          </a:solidFill>
          <a:latin typeface="Arial"/>
          <a:ea typeface="Arial"/>
          <a:cs typeface="Aria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540823022122227"/>
          <c:y val="0.19465952172645087"/>
          <c:w val="0.35391279215098115"/>
          <c:h val="0.6606372120151649"/>
        </c:manualLayout>
      </c:layout>
      <c:doughnutChart>
        <c:varyColors val="1"/>
        <c:ser>
          <c:idx val="0"/>
          <c:order val="0"/>
          <c:tx>
            <c:strRef>
              <c:f>Sheet1!$B$1</c:f>
              <c:strCache>
                <c:ptCount val="1"/>
                <c:pt idx="0">
                  <c:v>Values</c:v>
                </c:pt>
              </c:strCache>
            </c:strRef>
          </c:tx>
          <c:spPr>
            <a:ln w="12700">
              <a:solidFill>
                <a:schemeClr val="bg1"/>
              </a:solidFill>
            </a:ln>
          </c:spPr>
          <c:dPt>
            <c:idx val="0"/>
            <c:bubble3D val="0"/>
            <c:spPr>
              <a:solidFill>
                <a:srgbClr val="005DA2"/>
              </a:solidFill>
              <a:ln w="12700">
                <a:solidFill>
                  <a:schemeClr val="bg1"/>
                </a:solidFill>
              </a:ln>
              <a:effectLst/>
            </c:spPr>
            <c:extLst>
              <c:ext xmlns:c16="http://schemas.microsoft.com/office/drawing/2014/chart" uri="{C3380CC4-5D6E-409C-BE32-E72D297353CC}">
                <c16:uniqueId val="{00000001-FD1C-4723-A648-0B6E712992E9}"/>
              </c:ext>
            </c:extLst>
          </c:dPt>
          <c:dPt>
            <c:idx val="1"/>
            <c:bubble3D val="0"/>
            <c:spPr>
              <a:solidFill>
                <a:srgbClr val="548235"/>
              </a:solidFill>
              <a:ln w="12700">
                <a:solidFill>
                  <a:schemeClr val="bg1"/>
                </a:solidFill>
              </a:ln>
              <a:effectLst/>
            </c:spPr>
            <c:extLst>
              <c:ext xmlns:c16="http://schemas.microsoft.com/office/drawing/2014/chart" uri="{C3380CC4-5D6E-409C-BE32-E72D297353CC}">
                <c16:uniqueId val="{00000003-FD1C-4723-A648-0B6E712992E9}"/>
              </c:ext>
            </c:extLst>
          </c:dPt>
          <c:dPt>
            <c:idx val="2"/>
            <c:bubble3D val="0"/>
            <c:spPr>
              <a:solidFill>
                <a:srgbClr val="767171"/>
              </a:solidFill>
              <a:ln w="12700">
                <a:solidFill>
                  <a:schemeClr val="bg1"/>
                </a:solidFill>
              </a:ln>
              <a:effectLst/>
            </c:spPr>
            <c:extLst>
              <c:ext xmlns:c16="http://schemas.microsoft.com/office/drawing/2014/chart" uri="{C3380CC4-5D6E-409C-BE32-E72D297353CC}">
                <c16:uniqueId val="{00000005-FD1C-4723-A648-0B6E712992E9}"/>
              </c:ext>
            </c:extLst>
          </c:dPt>
          <c:dPt>
            <c:idx val="3"/>
            <c:bubble3D val="0"/>
            <c:spPr>
              <a:solidFill>
                <a:srgbClr val="A6A6A6"/>
              </a:solidFill>
              <a:ln w="12700">
                <a:solidFill>
                  <a:schemeClr val="bg1"/>
                </a:solidFill>
              </a:ln>
              <a:effectLst/>
            </c:spPr>
            <c:extLst>
              <c:ext xmlns:c16="http://schemas.microsoft.com/office/drawing/2014/chart" uri="{C3380CC4-5D6E-409C-BE32-E72D297353CC}">
                <c16:uniqueId val="{00000007-FD1C-4723-A648-0B6E712992E9}"/>
              </c:ext>
            </c:extLst>
          </c:dPt>
          <c:dPt>
            <c:idx val="4"/>
            <c:bubble3D val="0"/>
            <c:spPr>
              <a:solidFill>
                <a:srgbClr val="525252"/>
              </a:solidFill>
              <a:ln w="12700">
                <a:solidFill>
                  <a:schemeClr val="bg1"/>
                </a:solidFill>
              </a:ln>
              <a:effectLst/>
            </c:spPr>
            <c:extLst>
              <c:ext xmlns:c16="http://schemas.microsoft.com/office/drawing/2014/chart" uri="{C3380CC4-5D6E-409C-BE32-E72D297353CC}">
                <c16:uniqueId val="{00000009-FD1C-4723-A648-0B6E712992E9}"/>
              </c:ext>
            </c:extLst>
          </c:dPt>
          <c:dPt>
            <c:idx val="5"/>
            <c:bubble3D val="0"/>
            <c:spPr>
              <a:solidFill>
                <a:srgbClr val="5B9BD5"/>
              </a:solidFill>
              <a:ln w="12700">
                <a:solidFill>
                  <a:schemeClr val="bg1"/>
                </a:solidFill>
              </a:ln>
              <a:effectLst/>
            </c:spPr>
            <c:extLst>
              <c:ext xmlns:c16="http://schemas.microsoft.com/office/drawing/2014/chart" uri="{C3380CC4-5D6E-409C-BE32-E72D297353CC}">
                <c16:uniqueId val="{0000000B-FD1C-4723-A648-0B6E712992E9}"/>
              </c:ext>
            </c:extLst>
          </c:dPt>
          <c:dPt>
            <c:idx val="6"/>
            <c:bubble3D val="0"/>
            <c:spPr>
              <a:solidFill>
                <a:srgbClr val="00C057"/>
              </a:solidFill>
              <a:ln w="12700">
                <a:solidFill>
                  <a:schemeClr val="bg1"/>
                </a:solidFill>
              </a:ln>
              <a:effectLst/>
            </c:spPr>
            <c:extLst>
              <c:ext xmlns:c16="http://schemas.microsoft.com/office/drawing/2014/chart" uri="{C3380CC4-5D6E-409C-BE32-E72D297353CC}">
                <c16:uniqueId val="{0000000D-FD1C-4723-A648-0B6E712992E9}"/>
              </c:ext>
            </c:extLst>
          </c:dPt>
          <c:dPt>
            <c:idx val="7"/>
            <c:bubble3D val="0"/>
            <c:spPr>
              <a:solidFill>
                <a:srgbClr val="70AD47"/>
              </a:solidFill>
              <a:ln w="12700">
                <a:solidFill>
                  <a:schemeClr val="bg1"/>
                </a:solidFill>
              </a:ln>
              <a:effectLst/>
            </c:spPr>
            <c:extLst>
              <c:ext xmlns:c16="http://schemas.microsoft.com/office/drawing/2014/chart" uri="{C3380CC4-5D6E-409C-BE32-E72D297353CC}">
                <c16:uniqueId val="{0000000F-FD1C-4723-A648-0B6E712992E9}"/>
              </c:ext>
            </c:extLst>
          </c:dPt>
          <c:dPt>
            <c:idx val="8"/>
            <c:bubble3D val="0"/>
            <c:spPr>
              <a:solidFill>
                <a:schemeClr val="accent3">
                  <a:lumMod val="60000"/>
                </a:schemeClr>
              </a:solidFill>
              <a:ln w="12700">
                <a:solidFill>
                  <a:schemeClr val="bg1"/>
                </a:solidFill>
              </a:ln>
              <a:effectLst/>
            </c:spPr>
            <c:extLst>
              <c:ext xmlns:c16="http://schemas.microsoft.com/office/drawing/2014/chart" uri="{C3380CC4-5D6E-409C-BE32-E72D297353CC}">
                <c16:uniqueId val="{00000011-FD1C-4723-A648-0B6E712992E9}"/>
              </c:ext>
            </c:extLst>
          </c:dPt>
          <c:dPt>
            <c:idx val="9"/>
            <c:bubble3D val="0"/>
            <c:spPr>
              <a:solidFill>
                <a:schemeClr val="accent4">
                  <a:lumMod val="60000"/>
                </a:schemeClr>
              </a:solidFill>
              <a:ln w="12700">
                <a:solidFill>
                  <a:schemeClr val="bg1"/>
                </a:solidFill>
              </a:ln>
              <a:effectLst/>
            </c:spPr>
            <c:extLst>
              <c:ext xmlns:c16="http://schemas.microsoft.com/office/drawing/2014/chart" uri="{C3380CC4-5D6E-409C-BE32-E72D297353CC}">
                <c16:uniqueId val="{00000013-FD1C-4723-A648-0B6E712992E9}"/>
              </c:ext>
            </c:extLst>
          </c:dPt>
          <c:dPt>
            <c:idx val="10"/>
            <c:bubble3D val="0"/>
            <c:spPr>
              <a:solidFill>
                <a:schemeClr val="accent5">
                  <a:lumMod val="60000"/>
                </a:schemeClr>
              </a:solidFill>
              <a:ln w="12700">
                <a:solidFill>
                  <a:schemeClr val="bg1"/>
                </a:solidFill>
              </a:ln>
              <a:effectLst/>
            </c:spPr>
            <c:extLst>
              <c:ext xmlns:c16="http://schemas.microsoft.com/office/drawing/2014/chart" uri="{C3380CC4-5D6E-409C-BE32-E72D297353CC}">
                <c16:uniqueId val="{00000015-FD1C-4723-A648-0B6E712992E9}"/>
              </c:ext>
            </c:extLst>
          </c:dPt>
          <c:dPt>
            <c:idx val="11"/>
            <c:bubble3D val="0"/>
            <c:spPr>
              <a:solidFill>
                <a:schemeClr val="accent6">
                  <a:lumMod val="60000"/>
                </a:schemeClr>
              </a:solidFill>
              <a:ln w="12700">
                <a:solidFill>
                  <a:schemeClr val="bg1"/>
                </a:solidFill>
              </a:ln>
              <a:effectLst/>
            </c:spPr>
            <c:extLst>
              <c:ext xmlns:c16="http://schemas.microsoft.com/office/drawing/2014/chart" uri="{C3380CC4-5D6E-409C-BE32-E72D297353CC}">
                <c16:uniqueId val="{00000017-FD1C-4723-A648-0B6E712992E9}"/>
              </c:ext>
            </c:extLst>
          </c:dPt>
          <c:dPt>
            <c:idx val="12"/>
            <c:bubble3D val="0"/>
            <c:spPr>
              <a:solidFill>
                <a:schemeClr val="accent1">
                  <a:lumMod val="80000"/>
                  <a:lumOff val="20000"/>
                </a:schemeClr>
              </a:solidFill>
              <a:ln w="12700">
                <a:solidFill>
                  <a:schemeClr val="bg1"/>
                </a:solidFill>
              </a:ln>
              <a:effectLst/>
            </c:spPr>
            <c:extLst>
              <c:ext xmlns:c16="http://schemas.microsoft.com/office/drawing/2014/chart" uri="{C3380CC4-5D6E-409C-BE32-E72D297353CC}">
                <c16:uniqueId val="{00000019-FD1C-4723-A648-0B6E712992E9}"/>
              </c:ext>
            </c:extLst>
          </c:dPt>
          <c:dPt>
            <c:idx val="13"/>
            <c:bubble3D val="0"/>
            <c:spPr>
              <a:solidFill>
                <a:schemeClr val="accent2">
                  <a:lumMod val="80000"/>
                  <a:lumOff val="20000"/>
                </a:schemeClr>
              </a:solidFill>
              <a:ln w="12700">
                <a:solidFill>
                  <a:schemeClr val="bg1"/>
                </a:solidFill>
              </a:ln>
              <a:effectLst/>
            </c:spPr>
            <c:extLst>
              <c:ext xmlns:c16="http://schemas.microsoft.com/office/drawing/2014/chart" uri="{C3380CC4-5D6E-409C-BE32-E72D297353CC}">
                <c16:uniqueId val="{0000001B-FD1C-4723-A648-0B6E712992E9}"/>
              </c:ext>
            </c:extLst>
          </c:dPt>
          <c:dPt>
            <c:idx val="14"/>
            <c:bubble3D val="0"/>
            <c:spPr>
              <a:solidFill>
                <a:schemeClr val="accent3">
                  <a:lumMod val="80000"/>
                  <a:lumOff val="20000"/>
                </a:schemeClr>
              </a:solidFill>
              <a:ln w="12700">
                <a:solidFill>
                  <a:schemeClr val="bg1"/>
                </a:solidFill>
              </a:ln>
              <a:effectLst/>
            </c:spPr>
            <c:extLst>
              <c:ext xmlns:c16="http://schemas.microsoft.com/office/drawing/2014/chart" uri="{C3380CC4-5D6E-409C-BE32-E72D297353CC}">
                <c16:uniqueId val="{0000001D-FD1C-4723-A648-0B6E712992E9}"/>
              </c:ext>
            </c:extLst>
          </c:dPt>
          <c:dPt>
            <c:idx val="15"/>
            <c:bubble3D val="0"/>
            <c:spPr>
              <a:solidFill>
                <a:schemeClr val="accent4">
                  <a:lumMod val="80000"/>
                  <a:lumOff val="20000"/>
                </a:schemeClr>
              </a:solidFill>
              <a:ln w="12700">
                <a:solidFill>
                  <a:schemeClr val="bg1"/>
                </a:solidFill>
              </a:ln>
              <a:effectLst/>
            </c:spPr>
            <c:extLst>
              <c:ext xmlns:c16="http://schemas.microsoft.com/office/drawing/2014/chart" uri="{C3380CC4-5D6E-409C-BE32-E72D297353CC}">
                <c16:uniqueId val="{0000001F-FD1C-4723-A648-0B6E712992E9}"/>
              </c:ext>
            </c:extLst>
          </c:dPt>
          <c:dLbls>
            <c:dLbl>
              <c:idx val="0"/>
              <c:layout>
                <c:manualLayout>
                  <c:x val="0.17206911636045494"/>
                  <c:y val="-8.7543744531933504E-2"/>
                </c:manualLayout>
              </c:layout>
              <c:spPr>
                <a:noFill/>
                <a:ln>
                  <a:noFill/>
                </a:ln>
                <a:effectLst/>
              </c:spPr>
              <c:txPr>
                <a:bodyPr rot="0" spcFirstLastPara="1" vertOverflow="ellipsis" vert="horz" wrap="square" anchor="ctr" anchorCtr="1"/>
                <a:lstStyle/>
                <a:p>
                  <a:pPr algn="ctr">
                    <a:defRPr sz="600" b="1" i="0" u="none" strike="noStrike" kern="1200" baseline="0">
                      <a:solidFill>
                        <a:srgbClr val="005DA2"/>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6501640419947506"/>
                      <c:h val="0.21081840872832072"/>
                    </c:manualLayout>
                  </c15:layout>
                </c:ext>
                <c:ext xmlns:c16="http://schemas.microsoft.com/office/drawing/2014/chart" uri="{C3380CC4-5D6E-409C-BE32-E72D297353CC}">
                  <c16:uniqueId val="{00000001-FD1C-4723-A648-0B6E712992E9}"/>
                </c:ext>
              </c:extLst>
            </c:dLbl>
            <c:dLbl>
              <c:idx val="1"/>
              <c:layout>
                <c:manualLayout>
                  <c:x val="0.20255415966921578"/>
                  <c:y val="1.5369700409070489E-5"/>
                </c:manualLayout>
              </c:layout>
              <c:spPr>
                <a:noFill/>
                <a:ln>
                  <a:noFill/>
                </a:ln>
                <a:effectLst/>
              </c:spPr>
              <c:txPr>
                <a:bodyPr rot="0" spcFirstLastPara="1" vertOverflow="ellipsis" vert="horz" wrap="square" anchor="ctr" anchorCtr="1"/>
                <a:lstStyle/>
                <a:p>
                  <a:pPr>
                    <a:defRPr sz="600" b="1" i="0" u="none" strike="noStrike" kern="1200" baseline="0">
                      <a:solidFill>
                        <a:srgbClr val="548235"/>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3320119262991227"/>
                      <c:h val="0.33823212976756289"/>
                    </c:manualLayout>
                  </c15:layout>
                </c:ext>
                <c:ext xmlns:c16="http://schemas.microsoft.com/office/drawing/2014/chart" uri="{C3380CC4-5D6E-409C-BE32-E72D297353CC}">
                  <c16:uniqueId val="{00000003-FD1C-4723-A648-0B6E712992E9}"/>
                </c:ext>
              </c:extLst>
            </c:dLbl>
            <c:dLbl>
              <c:idx val="2"/>
              <c:layout>
                <c:manualLayout>
                  <c:x val="0.14991987468256193"/>
                  <c:y val="0.16730598708945166"/>
                </c:manualLayout>
              </c:layout>
              <c:spPr>
                <a:noFill/>
                <a:ln>
                  <a:noFill/>
                </a:ln>
                <a:effectLst/>
              </c:spPr>
              <c:txPr>
                <a:bodyPr rot="0" spcFirstLastPara="1" vertOverflow="ellipsis" vert="horz" wrap="square" anchor="ctr" anchorCtr="1"/>
                <a:lstStyle/>
                <a:p>
                  <a:pPr>
                    <a:defRPr sz="600" b="1" i="0" u="none" strike="noStrike" kern="1200" baseline="0">
                      <a:solidFill>
                        <a:srgbClr val="767171"/>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863801399825022"/>
                      <c:h val="0.28024319225721783"/>
                    </c:manualLayout>
                  </c15:layout>
                </c:ext>
                <c:ext xmlns:c16="http://schemas.microsoft.com/office/drawing/2014/chart" uri="{C3380CC4-5D6E-409C-BE32-E72D297353CC}">
                  <c16:uniqueId val="{00000005-FD1C-4723-A648-0B6E712992E9}"/>
                </c:ext>
              </c:extLst>
            </c:dLbl>
            <c:dLbl>
              <c:idx val="3"/>
              <c:layout>
                <c:manualLayout>
                  <c:x val="-0.14722396407694913"/>
                  <c:y val="0.2099122744792036"/>
                </c:manualLayout>
              </c:layout>
              <c:spPr>
                <a:noFill/>
                <a:ln>
                  <a:noFill/>
                </a:ln>
                <a:effectLst/>
              </c:spPr>
              <c:txPr>
                <a:bodyPr rot="0" spcFirstLastPara="1" vertOverflow="ellipsis" vert="horz" wrap="square" anchor="ctr" anchorCtr="1"/>
                <a:lstStyle/>
                <a:p>
                  <a:pPr>
                    <a:defRPr sz="600" b="1" i="0" u="none" strike="noStrike" kern="1200" baseline="0">
                      <a:solidFill>
                        <a:srgbClr val="A6A6A6"/>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44707188214010279"/>
                      <c:h val="0.20043980988862878"/>
                    </c:manualLayout>
                  </c15:layout>
                </c:ext>
                <c:ext xmlns:c16="http://schemas.microsoft.com/office/drawing/2014/chart" uri="{C3380CC4-5D6E-409C-BE32-E72D297353CC}">
                  <c16:uniqueId val="{00000007-FD1C-4723-A648-0B6E712992E9}"/>
                </c:ext>
              </c:extLst>
            </c:dLbl>
            <c:dLbl>
              <c:idx val="4"/>
              <c:layout>
                <c:manualLayout>
                  <c:x val="-0.20167842718927115"/>
                  <c:y val="8.622697500650256E-2"/>
                </c:manualLayout>
              </c:layout>
              <c:spPr>
                <a:noFill/>
                <a:ln>
                  <a:noFill/>
                </a:ln>
                <a:effectLst/>
              </c:spPr>
              <c:txPr>
                <a:bodyPr rot="0" spcFirstLastPara="1" vertOverflow="ellipsis" vert="horz" wrap="square" anchor="ctr" anchorCtr="1"/>
                <a:lstStyle/>
                <a:p>
                  <a:pPr>
                    <a:defRPr sz="600" b="1" i="0" u="none" strike="noStrike" kern="1200" baseline="0">
                      <a:solidFill>
                        <a:srgbClr val="525252"/>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1920677137015496"/>
                      <c:h val="0.2496606843063536"/>
                    </c:manualLayout>
                  </c15:layout>
                </c:ext>
                <c:ext xmlns:c16="http://schemas.microsoft.com/office/drawing/2014/chart" uri="{C3380CC4-5D6E-409C-BE32-E72D297353CC}">
                  <c16:uniqueId val="{00000009-FD1C-4723-A648-0B6E712992E9}"/>
                </c:ext>
              </c:extLst>
            </c:dLbl>
            <c:dLbl>
              <c:idx val="5"/>
              <c:layout>
                <c:manualLayout>
                  <c:x val="-0.19972754989512834"/>
                  <c:y val="-6.2969071433638363E-2"/>
                </c:manualLayout>
              </c:layout>
              <c:spPr>
                <a:noFill/>
                <a:ln>
                  <a:noFill/>
                </a:ln>
                <a:effectLst/>
              </c:spPr>
              <c:txPr>
                <a:bodyPr rot="0" spcFirstLastPara="1" vertOverflow="ellipsis" vert="horz" wrap="square" anchor="ctr" anchorCtr="1"/>
                <a:lstStyle/>
                <a:p>
                  <a:pPr>
                    <a:defRPr sz="600" b="1" i="0" u="none" strike="noStrike" kern="1200" baseline="0">
                      <a:solidFill>
                        <a:srgbClr val="5B9BD5"/>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0970995297825338"/>
                      <c:h val="0.25138866951604399"/>
                    </c:manualLayout>
                  </c15:layout>
                </c:ext>
                <c:ext xmlns:c16="http://schemas.microsoft.com/office/drawing/2014/chart" uri="{C3380CC4-5D6E-409C-BE32-E72D297353CC}">
                  <c16:uniqueId val="{0000000B-FD1C-4723-A648-0B6E712992E9}"/>
                </c:ext>
              </c:extLst>
            </c:dLbl>
            <c:dLbl>
              <c:idx val="6"/>
              <c:layout>
                <c:manualLayout>
                  <c:x val="-9.702587314972981E-2"/>
                  <c:y val="-0.21842472393653495"/>
                </c:manualLayout>
              </c:layout>
              <c:spPr>
                <a:noFill/>
                <a:ln>
                  <a:noFill/>
                </a:ln>
                <a:effectLst/>
              </c:spPr>
              <c:txPr>
                <a:bodyPr rot="0" spcFirstLastPara="1" vertOverflow="ellipsis" vert="horz" wrap="square" anchor="ctr" anchorCtr="1"/>
                <a:lstStyle/>
                <a:p>
                  <a:pPr>
                    <a:defRPr sz="600" b="1" i="0" u="none" strike="noStrike" kern="1200" baseline="0">
                      <a:solidFill>
                        <a:srgbClr val="00C057"/>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0581310148731411"/>
                      <c:h val="0.2992002952755905"/>
                    </c:manualLayout>
                  </c15:layout>
                </c:ext>
                <c:ext xmlns:c16="http://schemas.microsoft.com/office/drawing/2014/chart" uri="{C3380CC4-5D6E-409C-BE32-E72D297353CC}">
                  <c16:uniqueId val="{0000000D-FD1C-4723-A648-0B6E712992E9}"/>
                </c:ext>
              </c:extLst>
            </c:dLbl>
            <c:dLbl>
              <c:idx val="7"/>
              <c:layout>
                <c:manualLayout>
                  <c:x val="4.8672466442267671E-2"/>
                  <c:y val="-0.18291480456834788"/>
                </c:manualLayout>
              </c:layout>
              <c:spPr>
                <a:noFill/>
                <a:ln>
                  <a:noFill/>
                </a:ln>
                <a:effectLst/>
              </c:spPr>
              <c:txPr>
                <a:bodyPr rot="0" spcFirstLastPara="1" vertOverflow="ellipsis" vert="horz" wrap="square" anchor="ctr" anchorCtr="1"/>
                <a:lstStyle/>
                <a:p>
                  <a:pPr>
                    <a:defRPr sz="600" b="1" i="0" u="none" strike="noStrike" kern="1200" baseline="0">
                      <a:solidFill>
                        <a:srgbClr val="70AD47"/>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FD1C-4723-A648-0B6E712992E9}"/>
                </c:ext>
              </c:extLst>
            </c:dLbl>
            <c:dLbl>
              <c:idx val="8"/>
              <c:layout>
                <c:manualLayout>
                  <c:x val="4.5807633420822398E-2"/>
                  <c:y val="-0.14413984097576038"/>
                </c:manualLayout>
              </c:layout>
              <c:spPr>
                <a:noFill/>
                <a:ln>
                  <a:noFill/>
                </a:ln>
                <a:effectLst/>
              </c:spPr>
              <c:txPr>
                <a:bodyPr rot="0" spcFirstLastPara="1" vertOverflow="ellipsis" vert="horz" wrap="square" anchor="ctr" anchorCtr="1"/>
                <a:lstStyle/>
                <a:p>
                  <a:pPr>
                    <a:defRPr sz="600" b="1" i="0" u="none" strike="noStrike" kern="1200" baseline="0">
                      <a:solidFill>
                        <a:srgbClr val="D0CECE"/>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7261716531323396"/>
                      <c:h val="0.18368837054895126"/>
                    </c:manualLayout>
                  </c15:layout>
                </c:ext>
                <c:ext xmlns:c16="http://schemas.microsoft.com/office/drawing/2014/chart" uri="{C3380CC4-5D6E-409C-BE32-E72D297353CC}">
                  <c16:uniqueId val="{00000011-FD1C-4723-A648-0B6E712992E9}"/>
                </c:ext>
              </c:extLst>
            </c:dLbl>
            <c:spPr>
              <a:noFill/>
              <a:ln>
                <a:noFill/>
              </a:ln>
              <a:effectLst/>
            </c:spPr>
            <c:txPr>
              <a:bodyPr rot="0" spcFirstLastPara="1" vertOverflow="ellipsis" vert="horz" wrap="square" anchor="ctr" anchorCtr="1"/>
              <a:lstStyle/>
              <a:p>
                <a:pPr>
                  <a:defRPr sz="600" b="1" i="0" u="none" strike="noStrike" kern="1200" baseline="0">
                    <a:solidFill>
                      <a:schemeClr val="tx2"/>
                    </a:solidFill>
                    <a:latin typeface="Arial"/>
                    <a:ea typeface="Arial"/>
                    <a:cs typeface="Arial"/>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Sheet1!$A$2:$A$10</c:f>
              <c:strCache>
                <c:ptCount val="8"/>
                <c:pt idx="0">
                  <c:v>Fire Supression</c:v>
                </c:pt>
                <c:pt idx="1">
                  <c:v>Industrial / Chemicals &amp; HVAC Supply</c:v>
                </c:pt>
                <c:pt idx="2">
                  <c:v>Municipal Water / Wastewater &amp; Flood Control</c:v>
                </c:pt>
                <c:pt idx="3">
                  <c:v>Construction &amp; Dewatering</c:v>
                </c:pt>
                <c:pt idx="4">
                  <c:v>OEM and Fabricated Components</c:v>
                </c:pt>
                <c:pt idx="5">
                  <c:v>Agriculture &amp; Irrigation Supply</c:v>
                </c:pt>
                <c:pt idx="6">
                  <c:v>Refined Petroleum</c:v>
                </c:pt>
                <c:pt idx="7">
                  <c:v>Repair Parts</c:v>
                </c:pt>
              </c:strCache>
            </c:strRef>
          </c:cat>
          <c:val>
            <c:numRef>
              <c:f>Sheet1!$B$2:$B$10</c:f>
              <c:numCache>
                <c:formatCode>0.0%_);\(0.0%\);0.0%_);@_)</c:formatCode>
                <c:ptCount val="9"/>
                <c:pt idx="0">
                  <c:v>0.255</c:v>
                </c:pt>
                <c:pt idx="1">
                  <c:v>0.17</c:v>
                </c:pt>
                <c:pt idx="2">
                  <c:v>0.16500000000000001</c:v>
                </c:pt>
                <c:pt idx="3">
                  <c:v>0.09</c:v>
                </c:pt>
                <c:pt idx="4">
                  <c:v>0.09</c:v>
                </c:pt>
                <c:pt idx="5">
                  <c:v>4.4999999999999998E-2</c:v>
                </c:pt>
                <c:pt idx="6">
                  <c:v>4.4999999999999998E-2</c:v>
                </c:pt>
                <c:pt idx="7">
                  <c:v>0.14000000000000001</c:v>
                </c:pt>
              </c:numCache>
            </c:numRef>
          </c:val>
          <c:extLst>
            <c:ext xmlns:c16="http://schemas.microsoft.com/office/drawing/2014/chart" uri="{C3380CC4-5D6E-409C-BE32-E72D297353CC}">
              <c16:uniqueId val="{00000020-FD1C-4723-A648-0B6E712992E9}"/>
            </c:ext>
          </c:extLst>
        </c:ser>
        <c:dLbls>
          <c:showLegendKey val="0"/>
          <c:showVal val="1"/>
          <c:showCatName val="0"/>
          <c:showSerName val="0"/>
          <c:showPercent val="0"/>
          <c:showBubbleSize val="0"/>
          <c:showLeaderLines val="0"/>
        </c:dLbls>
        <c:firstSliceAng val="0"/>
        <c:holeSize val="50"/>
      </c:doughnutChart>
      <c:spPr>
        <a:noFill/>
        <a:ln>
          <a:noFill/>
        </a:ln>
        <a:effectLst/>
        <a:extLst>
          <a:ext uri="{909E8E84-426E-40DD-AFC4-6F175D3DCCD1}">
            <a14:hiddenFill xmlns:a14="http://schemas.microsoft.com/office/drawing/2010/main">
              <a:solidFill>
                <a:srgbClr val="FFFFFF"/>
              </a:solidFill>
            </a14:hiddenFill>
          </a:ext>
        </a:extLst>
      </c:spPr>
    </c:plotArea>
    <c:plotVisOnly val="1"/>
    <c:dispBlanksAs val="gap"/>
    <c:showDLblsOverMax val="0"/>
  </c:chart>
  <c:spPr>
    <a:noFill/>
    <a:ln w="9525" cap="flat" cmpd="sng" algn="ctr">
      <a:noFill/>
      <a:prstDash val="solid"/>
      <a:miter lim="800000"/>
    </a:ln>
    <a:effectLst/>
    <a:extLst>
      <a:ext uri="{909E8E84-426E-40DD-AFC4-6F175D3DCCD1}">
        <a14:hiddenFill xmlns:a14="http://schemas.microsoft.com/office/drawing/2010/main">
          <a:solidFill>
            <a:srgbClr val="EBF2F5"/>
          </a:solidFill>
        </a14:hiddenFill>
      </a:ext>
    </a:extLst>
  </c:spPr>
  <c:txPr>
    <a:bodyPr/>
    <a:lstStyle/>
    <a:p>
      <a:pPr>
        <a:defRPr sz="600" b="0">
          <a:solidFill>
            <a:schemeClr val="tx2"/>
          </a:solidFill>
          <a:latin typeface="Arial"/>
          <a:ea typeface="Arial"/>
          <a:cs typeface="Aria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540823022122227"/>
          <c:y val="0.19465952172645087"/>
          <c:w val="0.35391279215098115"/>
          <c:h val="0.6606372120151649"/>
        </c:manualLayout>
      </c:layout>
      <c:doughnutChart>
        <c:varyColors val="1"/>
        <c:ser>
          <c:idx val="0"/>
          <c:order val="0"/>
          <c:tx>
            <c:strRef>
              <c:f>Sheet1!$B$1</c:f>
              <c:strCache>
                <c:ptCount val="1"/>
                <c:pt idx="0">
                  <c:v>Values</c:v>
                </c:pt>
              </c:strCache>
            </c:strRef>
          </c:tx>
          <c:spPr>
            <a:ln w="12700">
              <a:solidFill>
                <a:srgbClr val="FFFFFF"/>
              </a:solidFill>
            </a:ln>
          </c:spPr>
          <c:dPt>
            <c:idx val="0"/>
            <c:bubble3D val="0"/>
            <c:spPr>
              <a:solidFill>
                <a:srgbClr val="005DA2"/>
              </a:solidFill>
              <a:ln w="12700">
                <a:solidFill>
                  <a:srgbClr val="FFFFFF"/>
                </a:solidFill>
              </a:ln>
              <a:effectLst/>
            </c:spPr>
            <c:extLst>
              <c:ext xmlns:c16="http://schemas.microsoft.com/office/drawing/2014/chart" uri="{C3380CC4-5D6E-409C-BE32-E72D297353CC}">
                <c16:uniqueId val="{00000001-28CE-4EB8-AE46-60DA11A1BA3A}"/>
              </c:ext>
            </c:extLst>
          </c:dPt>
          <c:dPt>
            <c:idx val="1"/>
            <c:bubble3D val="0"/>
            <c:spPr>
              <a:solidFill>
                <a:srgbClr val="00C057"/>
              </a:solidFill>
              <a:ln w="12700">
                <a:solidFill>
                  <a:srgbClr val="FFFFFF"/>
                </a:solidFill>
              </a:ln>
              <a:effectLst/>
            </c:spPr>
            <c:extLst>
              <c:ext xmlns:c16="http://schemas.microsoft.com/office/drawing/2014/chart" uri="{C3380CC4-5D6E-409C-BE32-E72D297353CC}">
                <c16:uniqueId val="{00000003-28CE-4EB8-AE46-60DA11A1BA3A}"/>
              </c:ext>
            </c:extLst>
          </c:dPt>
          <c:dPt>
            <c:idx val="2"/>
            <c:bubble3D val="0"/>
            <c:spPr>
              <a:solidFill>
                <a:srgbClr val="A6A6A6"/>
              </a:solidFill>
              <a:ln w="12700">
                <a:solidFill>
                  <a:srgbClr val="FFFFFF"/>
                </a:solidFill>
              </a:ln>
              <a:effectLst/>
            </c:spPr>
            <c:extLst>
              <c:ext xmlns:c16="http://schemas.microsoft.com/office/drawing/2014/chart" uri="{C3380CC4-5D6E-409C-BE32-E72D297353CC}">
                <c16:uniqueId val="{00000005-28CE-4EB8-AE46-60DA11A1BA3A}"/>
              </c:ext>
            </c:extLst>
          </c:dPt>
          <c:dPt>
            <c:idx val="3"/>
            <c:bubble3D val="0"/>
            <c:spPr>
              <a:solidFill>
                <a:srgbClr val="5B9BD5"/>
              </a:solidFill>
              <a:ln w="12700">
                <a:solidFill>
                  <a:srgbClr val="FFFFFF"/>
                </a:solidFill>
              </a:ln>
              <a:effectLst/>
            </c:spPr>
            <c:extLst>
              <c:ext xmlns:c16="http://schemas.microsoft.com/office/drawing/2014/chart" uri="{C3380CC4-5D6E-409C-BE32-E72D297353CC}">
                <c16:uniqueId val="{00000007-28CE-4EB8-AE46-60DA11A1BA3A}"/>
              </c:ext>
            </c:extLst>
          </c:dPt>
          <c:dPt>
            <c:idx val="4"/>
            <c:bubble3D val="0"/>
            <c:spPr>
              <a:solidFill>
                <a:srgbClr val="767171"/>
              </a:solidFill>
              <a:ln w="12700">
                <a:solidFill>
                  <a:srgbClr val="FFFFFF"/>
                </a:solidFill>
              </a:ln>
              <a:effectLst/>
            </c:spPr>
            <c:extLst>
              <c:ext xmlns:c16="http://schemas.microsoft.com/office/drawing/2014/chart" uri="{C3380CC4-5D6E-409C-BE32-E72D297353CC}">
                <c16:uniqueId val="{00000009-28CE-4EB8-AE46-60DA11A1BA3A}"/>
              </c:ext>
            </c:extLst>
          </c:dPt>
          <c:dPt>
            <c:idx val="5"/>
            <c:bubble3D val="0"/>
            <c:spPr>
              <a:solidFill>
                <a:srgbClr val="548235"/>
              </a:solidFill>
              <a:ln w="12700">
                <a:solidFill>
                  <a:srgbClr val="FFFFFF"/>
                </a:solidFill>
              </a:ln>
              <a:effectLst/>
            </c:spPr>
            <c:extLst>
              <c:ext xmlns:c16="http://schemas.microsoft.com/office/drawing/2014/chart" uri="{C3380CC4-5D6E-409C-BE32-E72D297353CC}">
                <c16:uniqueId val="{0000000B-28CE-4EB8-AE46-60DA11A1BA3A}"/>
              </c:ext>
            </c:extLst>
          </c:dPt>
          <c:dPt>
            <c:idx val="6"/>
            <c:bubble3D val="0"/>
            <c:spPr>
              <a:solidFill>
                <a:srgbClr val="70AD47"/>
              </a:solidFill>
              <a:ln w="12700">
                <a:solidFill>
                  <a:srgbClr val="FFFFFF"/>
                </a:solidFill>
              </a:ln>
              <a:effectLst/>
            </c:spPr>
            <c:extLst>
              <c:ext xmlns:c16="http://schemas.microsoft.com/office/drawing/2014/chart" uri="{C3380CC4-5D6E-409C-BE32-E72D297353CC}">
                <c16:uniqueId val="{0000000D-28CE-4EB8-AE46-60DA11A1BA3A}"/>
              </c:ext>
            </c:extLst>
          </c:dPt>
          <c:dPt>
            <c:idx val="7"/>
            <c:bubble3D val="0"/>
            <c:spPr>
              <a:solidFill>
                <a:schemeClr val="accent2">
                  <a:lumMod val="60000"/>
                </a:schemeClr>
              </a:solidFill>
              <a:ln w="12700">
                <a:solidFill>
                  <a:srgbClr val="FFFFFF"/>
                </a:solidFill>
              </a:ln>
              <a:effectLst/>
            </c:spPr>
            <c:extLst>
              <c:ext xmlns:c16="http://schemas.microsoft.com/office/drawing/2014/chart" uri="{C3380CC4-5D6E-409C-BE32-E72D297353CC}">
                <c16:uniqueId val="{0000000F-28CE-4EB8-AE46-60DA11A1BA3A}"/>
              </c:ext>
            </c:extLst>
          </c:dPt>
          <c:dPt>
            <c:idx val="8"/>
            <c:bubble3D val="0"/>
            <c:spPr>
              <a:solidFill>
                <a:schemeClr val="accent3">
                  <a:lumMod val="60000"/>
                </a:schemeClr>
              </a:solidFill>
              <a:ln w="12700">
                <a:solidFill>
                  <a:srgbClr val="FFFFFF"/>
                </a:solidFill>
              </a:ln>
              <a:effectLst/>
            </c:spPr>
            <c:extLst>
              <c:ext xmlns:c16="http://schemas.microsoft.com/office/drawing/2014/chart" uri="{C3380CC4-5D6E-409C-BE32-E72D297353CC}">
                <c16:uniqueId val="{00000011-28CE-4EB8-AE46-60DA11A1BA3A}"/>
              </c:ext>
            </c:extLst>
          </c:dPt>
          <c:dPt>
            <c:idx val="9"/>
            <c:bubble3D val="0"/>
            <c:spPr>
              <a:solidFill>
                <a:schemeClr val="accent4">
                  <a:lumMod val="60000"/>
                </a:schemeClr>
              </a:solidFill>
              <a:ln w="12700">
                <a:solidFill>
                  <a:srgbClr val="FFFFFF"/>
                </a:solidFill>
              </a:ln>
              <a:effectLst/>
            </c:spPr>
            <c:extLst>
              <c:ext xmlns:c16="http://schemas.microsoft.com/office/drawing/2014/chart" uri="{C3380CC4-5D6E-409C-BE32-E72D297353CC}">
                <c16:uniqueId val="{00000013-28CE-4EB8-AE46-60DA11A1BA3A}"/>
              </c:ext>
            </c:extLst>
          </c:dPt>
          <c:dPt>
            <c:idx val="10"/>
            <c:bubble3D val="0"/>
            <c:spPr>
              <a:solidFill>
                <a:schemeClr val="accent5">
                  <a:lumMod val="60000"/>
                </a:schemeClr>
              </a:solidFill>
              <a:ln w="12700">
                <a:solidFill>
                  <a:srgbClr val="FFFFFF"/>
                </a:solidFill>
              </a:ln>
              <a:effectLst/>
            </c:spPr>
            <c:extLst>
              <c:ext xmlns:c16="http://schemas.microsoft.com/office/drawing/2014/chart" uri="{C3380CC4-5D6E-409C-BE32-E72D297353CC}">
                <c16:uniqueId val="{00000015-28CE-4EB8-AE46-60DA11A1BA3A}"/>
              </c:ext>
            </c:extLst>
          </c:dPt>
          <c:dPt>
            <c:idx val="11"/>
            <c:bubble3D val="0"/>
            <c:spPr>
              <a:solidFill>
                <a:schemeClr val="accent6">
                  <a:lumMod val="60000"/>
                </a:schemeClr>
              </a:solidFill>
              <a:ln w="12700">
                <a:solidFill>
                  <a:srgbClr val="FFFFFF"/>
                </a:solidFill>
              </a:ln>
              <a:effectLst/>
            </c:spPr>
            <c:extLst>
              <c:ext xmlns:c16="http://schemas.microsoft.com/office/drawing/2014/chart" uri="{C3380CC4-5D6E-409C-BE32-E72D297353CC}">
                <c16:uniqueId val="{00000017-28CE-4EB8-AE46-60DA11A1BA3A}"/>
              </c:ext>
            </c:extLst>
          </c:dPt>
          <c:dPt>
            <c:idx val="12"/>
            <c:bubble3D val="0"/>
            <c:spPr>
              <a:solidFill>
                <a:schemeClr val="accent1">
                  <a:lumMod val="80000"/>
                  <a:lumOff val="20000"/>
                </a:schemeClr>
              </a:solidFill>
              <a:ln w="12700">
                <a:solidFill>
                  <a:srgbClr val="FFFFFF"/>
                </a:solidFill>
              </a:ln>
              <a:effectLst/>
            </c:spPr>
            <c:extLst>
              <c:ext xmlns:c16="http://schemas.microsoft.com/office/drawing/2014/chart" uri="{C3380CC4-5D6E-409C-BE32-E72D297353CC}">
                <c16:uniqueId val="{00000019-28CE-4EB8-AE46-60DA11A1BA3A}"/>
              </c:ext>
            </c:extLst>
          </c:dPt>
          <c:dPt>
            <c:idx val="13"/>
            <c:bubble3D val="0"/>
            <c:spPr>
              <a:solidFill>
                <a:schemeClr val="accent2">
                  <a:lumMod val="80000"/>
                  <a:lumOff val="20000"/>
                </a:schemeClr>
              </a:solidFill>
              <a:ln w="12700">
                <a:solidFill>
                  <a:srgbClr val="FFFFFF"/>
                </a:solidFill>
              </a:ln>
              <a:effectLst/>
            </c:spPr>
            <c:extLst>
              <c:ext xmlns:c16="http://schemas.microsoft.com/office/drawing/2014/chart" uri="{C3380CC4-5D6E-409C-BE32-E72D297353CC}">
                <c16:uniqueId val="{0000001B-28CE-4EB8-AE46-60DA11A1BA3A}"/>
              </c:ext>
            </c:extLst>
          </c:dPt>
          <c:dPt>
            <c:idx val="14"/>
            <c:bubble3D val="0"/>
            <c:spPr>
              <a:solidFill>
                <a:schemeClr val="accent3">
                  <a:lumMod val="80000"/>
                  <a:lumOff val="20000"/>
                </a:schemeClr>
              </a:solidFill>
              <a:ln w="12700">
                <a:solidFill>
                  <a:srgbClr val="FFFFFF"/>
                </a:solidFill>
              </a:ln>
              <a:effectLst/>
            </c:spPr>
            <c:extLst>
              <c:ext xmlns:c16="http://schemas.microsoft.com/office/drawing/2014/chart" uri="{C3380CC4-5D6E-409C-BE32-E72D297353CC}">
                <c16:uniqueId val="{0000001D-28CE-4EB8-AE46-60DA11A1BA3A}"/>
              </c:ext>
            </c:extLst>
          </c:dPt>
          <c:dPt>
            <c:idx val="15"/>
            <c:bubble3D val="0"/>
            <c:spPr>
              <a:solidFill>
                <a:schemeClr val="accent4">
                  <a:lumMod val="80000"/>
                  <a:lumOff val="20000"/>
                </a:schemeClr>
              </a:solidFill>
              <a:ln w="12700">
                <a:solidFill>
                  <a:srgbClr val="FFFFFF"/>
                </a:solidFill>
              </a:ln>
              <a:effectLst/>
            </c:spPr>
            <c:extLst>
              <c:ext xmlns:c16="http://schemas.microsoft.com/office/drawing/2014/chart" uri="{C3380CC4-5D6E-409C-BE32-E72D297353CC}">
                <c16:uniqueId val="{0000001F-28CE-4EB8-AE46-60DA11A1BA3A}"/>
              </c:ext>
            </c:extLst>
          </c:dPt>
          <c:dLbls>
            <c:dLbl>
              <c:idx val="0"/>
              <c:layout>
                <c:manualLayout>
                  <c:x val="0.12345793774172245"/>
                  <c:y val="-3.0045316601049869E-2"/>
                </c:manualLayout>
              </c:layout>
              <c:spPr>
                <a:noFill/>
                <a:ln>
                  <a:noFill/>
                </a:ln>
                <a:effectLst/>
              </c:spPr>
              <c:txPr>
                <a:bodyPr rot="0" spcFirstLastPara="1" vertOverflow="ellipsis" vert="horz" wrap="square" anchor="ctr" anchorCtr="1"/>
                <a:lstStyle/>
                <a:p>
                  <a:pPr algn="ctr">
                    <a:defRPr sz="600" b="1" i="0" u="none" strike="noStrike" kern="1200" baseline="0">
                      <a:solidFill>
                        <a:srgbClr val="005DA2"/>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9557194299283762"/>
                      <c:h val="0.16996844280869361"/>
                    </c:manualLayout>
                  </c15:layout>
                </c:ext>
                <c:ext xmlns:c16="http://schemas.microsoft.com/office/drawing/2014/chart" uri="{C3380CC4-5D6E-409C-BE32-E72D297353CC}">
                  <c16:uniqueId val="{00000001-28CE-4EB8-AE46-60DA11A1BA3A}"/>
                </c:ext>
              </c:extLst>
            </c:dLbl>
            <c:dLbl>
              <c:idx val="1"/>
              <c:layout>
                <c:manualLayout>
                  <c:x val="-0.14303318173190813"/>
                  <c:y val="0.13600745558979041"/>
                </c:manualLayout>
              </c:layout>
              <c:spPr>
                <a:noFill/>
                <a:ln>
                  <a:noFill/>
                </a:ln>
                <a:effectLst/>
              </c:spPr>
              <c:txPr>
                <a:bodyPr rot="0" spcFirstLastPara="1" vertOverflow="ellipsis" vert="horz" wrap="square" anchor="ctr" anchorCtr="1"/>
                <a:lstStyle/>
                <a:p>
                  <a:pPr>
                    <a:defRPr sz="600" b="1" i="0" u="none" strike="noStrike" kern="1200" baseline="0">
                      <a:solidFill>
                        <a:srgbClr val="00C057"/>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6154897826343737"/>
                      <c:h val="0.20446946818662887"/>
                    </c:manualLayout>
                  </c15:layout>
                </c:ext>
                <c:ext xmlns:c16="http://schemas.microsoft.com/office/drawing/2014/chart" uri="{C3380CC4-5D6E-409C-BE32-E72D297353CC}">
                  <c16:uniqueId val="{00000003-28CE-4EB8-AE46-60DA11A1BA3A}"/>
                </c:ext>
              </c:extLst>
            </c:dLbl>
            <c:dLbl>
              <c:idx val="2"/>
              <c:layout>
                <c:manualLayout>
                  <c:x val="-0.21102149568860923"/>
                  <c:y val="7.5158573928258962E-2"/>
                </c:manualLayout>
              </c:layout>
              <c:spPr>
                <a:noFill/>
                <a:ln>
                  <a:noFill/>
                </a:ln>
                <a:effectLst/>
              </c:spPr>
              <c:txPr>
                <a:bodyPr rot="0" spcFirstLastPara="1" vertOverflow="ellipsis" vert="horz" wrap="square" anchor="ctr" anchorCtr="1"/>
                <a:lstStyle/>
                <a:p>
                  <a:pPr>
                    <a:defRPr sz="600" b="1" i="0" u="none" strike="noStrike" kern="1200" baseline="0">
                      <a:solidFill>
                        <a:srgbClr val="A6A6A6"/>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107298169675104"/>
                      <c:h val="0.22885361986001751"/>
                    </c:manualLayout>
                  </c15:layout>
                </c:ext>
                <c:ext xmlns:c16="http://schemas.microsoft.com/office/drawing/2014/chart" uri="{C3380CC4-5D6E-409C-BE32-E72D297353CC}">
                  <c16:uniqueId val="{00000005-28CE-4EB8-AE46-60DA11A1BA3A}"/>
                </c:ext>
              </c:extLst>
            </c:dLbl>
            <c:dLbl>
              <c:idx val="3"/>
              <c:layout>
                <c:manualLayout>
                  <c:x val="-0.21438772004430318"/>
                  <c:y val="2.0114758073719045E-2"/>
                </c:manualLayout>
              </c:layout>
              <c:spPr>
                <a:noFill/>
                <a:ln>
                  <a:noFill/>
                </a:ln>
                <a:effectLst/>
              </c:spPr>
              <c:txPr>
                <a:bodyPr rot="0" spcFirstLastPara="1" vertOverflow="ellipsis" vert="horz" wrap="square" anchor="ctr" anchorCtr="1"/>
                <a:lstStyle/>
                <a:p>
                  <a:pPr>
                    <a:defRPr sz="600" b="1" i="0" u="none" strike="noStrike" kern="1200" baseline="0">
                      <a:solidFill>
                        <a:srgbClr val="5B9BD5"/>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2596927376407697"/>
                      <c:h val="0.24328459000082281"/>
                    </c:manualLayout>
                  </c15:layout>
                </c:ext>
                <c:ext xmlns:c16="http://schemas.microsoft.com/office/drawing/2014/chart" uri="{C3380CC4-5D6E-409C-BE32-E72D297353CC}">
                  <c16:uniqueId val="{00000007-28CE-4EB8-AE46-60DA11A1BA3A}"/>
                </c:ext>
              </c:extLst>
            </c:dLbl>
            <c:dLbl>
              <c:idx val="4"/>
              <c:layout>
                <c:manualLayout>
                  <c:x val="-0.19010914822102576"/>
                  <c:y val="-5.4137721575563957E-2"/>
                </c:manualLayout>
              </c:layout>
              <c:spPr>
                <a:noFill/>
                <a:ln>
                  <a:noFill/>
                </a:ln>
                <a:effectLst/>
              </c:spPr>
              <c:txPr>
                <a:bodyPr rot="0" spcFirstLastPara="1" vertOverflow="ellipsis" vert="horz" wrap="square" anchor="ctr" anchorCtr="1"/>
                <a:lstStyle/>
                <a:p>
                  <a:pPr>
                    <a:defRPr sz="600" b="1" i="0" u="none" strike="noStrike" kern="1200" baseline="0">
                      <a:solidFill>
                        <a:srgbClr val="767171"/>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1920695581421921"/>
                      <c:h val="0.18185832239720034"/>
                    </c:manualLayout>
                  </c15:layout>
                </c:ext>
                <c:ext xmlns:c16="http://schemas.microsoft.com/office/drawing/2014/chart" uri="{C3380CC4-5D6E-409C-BE32-E72D297353CC}">
                  <c16:uniqueId val="{00000009-28CE-4EB8-AE46-60DA11A1BA3A}"/>
                </c:ext>
              </c:extLst>
            </c:dLbl>
            <c:dLbl>
              <c:idx val="5"/>
              <c:layout>
                <c:manualLayout>
                  <c:x val="-5.5784038844561692E-2"/>
                  <c:y val="-0.15236321512800033"/>
                </c:manualLayout>
              </c:layout>
              <c:spPr>
                <a:noFill/>
                <a:ln>
                  <a:noFill/>
                </a:ln>
                <a:effectLst/>
              </c:spPr>
              <c:txPr>
                <a:bodyPr rot="0" spcFirstLastPara="1" vertOverflow="ellipsis" vert="horz" wrap="square" anchor="ctr" anchorCtr="1"/>
                <a:lstStyle/>
                <a:p>
                  <a:pPr>
                    <a:defRPr sz="600" b="1" i="0" u="none" strike="noStrike" kern="1200" baseline="0">
                      <a:solidFill>
                        <a:srgbClr val="548235"/>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42776551412646857"/>
                      <c:h val="0.25138888888888888"/>
                    </c:manualLayout>
                  </c15:layout>
                </c:ext>
                <c:ext xmlns:c16="http://schemas.microsoft.com/office/drawing/2014/chart" uri="{C3380CC4-5D6E-409C-BE32-E72D297353CC}">
                  <c16:uniqueId val="{0000000B-28CE-4EB8-AE46-60DA11A1BA3A}"/>
                </c:ext>
              </c:extLst>
            </c:dLbl>
            <c:dLbl>
              <c:idx val="6"/>
              <c:layout>
                <c:manualLayout>
                  <c:x val="0.13579907885916925"/>
                  <c:y val="-9.2029936475331892E-2"/>
                </c:manualLayout>
              </c:layout>
              <c:spPr>
                <a:noFill/>
                <a:ln>
                  <a:noFill/>
                </a:ln>
                <a:effectLst/>
              </c:spPr>
              <c:txPr>
                <a:bodyPr rot="0" spcFirstLastPara="1" vertOverflow="ellipsis" vert="horz" wrap="square" anchor="ctr" anchorCtr="1"/>
                <a:lstStyle/>
                <a:p>
                  <a:pPr>
                    <a:defRPr sz="600" b="1" i="0" u="none" strike="noStrike" kern="1200" baseline="0">
                      <a:solidFill>
                        <a:srgbClr val="70AD47"/>
                      </a:solidFill>
                      <a:latin typeface="Arial"/>
                      <a:ea typeface="Arial"/>
                      <a:cs typeface="Aria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1889880952380947"/>
                      <c:h val="0.20509259259259255"/>
                    </c:manualLayout>
                  </c15:layout>
                </c:ext>
                <c:ext xmlns:c16="http://schemas.microsoft.com/office/drawing/2014/chart" uri="{C3380CC4-5D6E-409C-BE32-E72D297353CC}">
                  <c16:uniqueId val="{0000000D-28CE-4EB8-AE46-60DA11A1BA3A}"/>
                </c:ext>
              </c:extLst>
            </c:dLbl>
            <c:dLbl>
              <c:idx val="7"/>
              <c:layout>
                <c:manualLayout>
                  <c:x val="-0.19719514503988661"/>
                  <c:y val="-0.2254690454144349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28CE-4EB8-AE46-60DA11A1BA3A}"/>
                </c:ext>
              </c:extLst>
            </c:dLbl>
            <c:dLbl>
              <c:idx val="8"/>
              <c:layout>
                <c:manualLayout>
                  <c:x val="-8.4480808887115066E-2"/>
                  <c:y val="-0.1321281330777153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28CE-4EB8-AE46-60DA11A1BA3A}"/>
                </c:ext>
              </c:extLst>
            </c:dLbl>
            <c:spPr>
              <a:noFill/>
              <a:ln>
                <a:noFill/>
              </a:ln>
              <a:effectLst/>
            </c:spPr>
            <c:txPr>
              <a:bodyPr rot="0" spcFirstLastPara="1" vertOverflow="ellipsis" vert="horz" wrap="square" anchor="ctr" anchorCtr="1"/>
              <a:lstStyle/>
              <a:p>
                <a:pPr>
                  <a:defRPr sz="600" b="1" i="0" u="none" strike="noStrike" kern="1200" baseline="0">
                    <a:solidFill>
                      <a:schemeClr val="tx2"/>
                    </a:solidFill>
                    <a:latin typeface="Arial"/>
                    <a:ea typeface="Arial"/>
                    <a:cs typeface="Arial"/>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Sheet1!$A$2:$A$10</c:f>
              <c:strCache>
                <c:ptCount val="7"/>
                <c:pt idx="0">
                  <c:v>U.S.</c:v>
                </c:pt>
                <c:pt idx="1">
                  <c:v>Europe</c:v>
                </c:pt>
                <c:pt idx="2">
                  <c:v>Asia/Oceania</c:v>
                </c:pt>
                <c:pt idx="3">
                  <c:v>Canada</c:v>
                </c:pt>
                <c:pt idx="4">
                  <c:v>Middle East</c:v>
                </c:pt>
                <c:pt idx="5">
                  <c:v>Mexico, South &amp; Central America</c:v>
                </c:pt>
                <c:pt idx="6">
                  <c:v>Africa</c:v>
                </c:pt>
              </c:strCache>
            </c:strRef>
          </c:cat>
          <c:val>
            <c:numRef>
              <c:f>Sheet1!$B$2:$B$10</c:f>
              <c:numCache>
                <c:formatCode>0.0%_);\(0.0%\);0.0%_);@_)</c:formatCode>
                <c:ptCount val="9"/>
                <c:pt idx="0">
                  <c:v>0.69</c:v>
                </c:pt>
                <c:pt idx="1">
                  <c:v>8.9899999999999994E-2</c:v>
                </c:pt>
                <c:pt idx="2">
                  <c:v>4.9599999999999998E-2</c:v>
                </c:pt>
                <c:pt idx="3">
                  <c:v>4.9599999999999998E-2</c:v>
                </c:pt>
                <c:pt idx="4">
                  <c:v>4.3400000000000001E-2</c:v>
                </c:pt>
                <c:pt idx="5">
                  <c:v>4.0299999999999996E-2</c:v>
                </c:pt>
                <c:pt idx="6">
                  <c:v>3.7199999999999997E-2</c:v>
                </c:pt>
              </c:numCache>
            </c:numRef>
          </c:val>
          <c:extLst>
            <c:ext xmlns:c16="http://schemas.microsoft.com/office/drawing/2014/chart" uri="{C3380CC4-5D6E-409C-BE32-E72D297353CC}">
              <c16:uniqueId val="{00000020-28CE-4EB8-AE46-60DA11A1BA3A}"/>
            </c:ext>
          </c:extLst>
        </c:ser>
        <c:dLbls>
          <c:showLegendKey val="0"/>
          <c:showVal val="1"/>
          <c:showCatName val="0"/>
          <c:showSerName val="0"/>
          <c:showPercent val="0"/>
          <c:showBubbleSize val="0"/>
          <c:showLeaderLines val="0"/>
        </c:dLbls>
        <c:firstSliceAng val="0"/>
        <c:holeSize val="50"/>
      </c:doughnutChart>
      <c:spPr>
        <a:noFill/>
        <a:ln>
          <a:noFill/>
        </a:ln>
        <a:effectLst/>
        <a:extLst>
          <a:ext uri="{909E8E84-426E-40DD-AFC4-6F175D3DCCD1}">
            <a14:hiddenFill xmlns:a14="http://schemas.microsoft.com/office/drawing/2010/main">
              <a:solidFill>
                <a:srgbClr val="FFFFFF"/>
              </a:solidFill>
            </a14:hiddenFill>
          </a:ext>
        </a:extLst>
      </c:spPr>
    </c:plotArea>
    <c:plotVisOnly val="1"/>
    <c:dispBlanksAs val="gap"/>
    <c:showDLblsOverMax val="0"/>
  </c:chart>
  <c:spPr>
    <a:noFill/>
    <a:ln w="9525" cap="flat" cmpd="sng" algn="ctr">
      <a:noFill/>
      <a:prstDash val="solid"/>
      <a:miter lim="800000"/>
    </a:ln>
    <a:effectLst/>
    <a:extLst>
      <a:ext uri="{909E8E84-426E-40DD-AFC4-6F175D3DCCD1}">
        <a14:hiddenFill xmlns:a14="http://schemas.microsoft.com/office/drawing/2010/main">
          <a:solidFill>
            <a:srgbClr val="EBF2F5"/>
          </a:solidFill>
        </a14:hiddenFill>
      </a:ext>
    </a:extLst>
  </c:spPr>
  <c:txPr>
    <a:bodyPr/>
    <a:lstStyle/>
    <a:p>
      <a:pPr>
        <a:defRPr sz="600" b="0">
          <a:solidFill>
            <a:schemeClr val="tx2"/>
          </a:solidFill>
          <a:latin typeface="Arial"/>
          <a:ea typeface="Arial"/>
          <a:cs typeface="Aria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r>
              <a:rPr lang="en-US" sz="2000" dirty="0"/>
              <a:t>Gorman-Rupp Company Markets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endParaRPr lang="en-US"/>
        </a:p>
      </c:txPr>
    </c:title>
    <c:autoTitleDeleted val="0"/>
    <c:plotArea>
      <c:layout>
        <c:manualLayout>
          <c:layoutTarget val="inner"/>
          <c:xMode val="edge"/>
          <c:yMode val="edge"/>
          <c:x val="4.0014190987404948E-2"/>
          <c:y val="0.10951965750838073"/>
          <c:w val="0.92792494153906313"/>
          <c:h val="0.83012938867442787"/>
        </c:manualLayout>
      </c:layout>
      <c:pieChart>
        <c:varyColors val="1"/>
        <c:ser>
          <c:idx val="0"/>
          <c:order val="0"/>
          <c:tx>
            <c:strRef>
              <c:f>Sheet1!$B$1</c:f>
              <c:strCache>
                <c:ptCount val="1"/>
                <c:pt idx="0">
                  <c:v>Column1</c:v>
                </c:pt>
              </c:strCache>
            </c:strRef>
          </c:tx>
          <c:spPr>
            <a:ln>
              <a:solidFill>
                <a:schemeClr val="bg1">
                  <a:lumMod val="75000"/>
                </a:schemeClr>
              </a:solidFill>
            </a:ln>
          </c:spPr>
          <c:dPt>
            <c:idx val="0"/>
            <c:bubble3D val="0"/>
            <c:spPr>
              <a:solidFill>
                <a:schemeClr val="accent3">
                  <a:lumMod val="75000"/>
                </a:schemeClr>
              </a:solidFill>
              <a:ln>
                <a:solidFill>
                  <a:schemeClr val="bg1">
                    <a:lumMod val="75000"/>
                  </a:schemeClr>
                </a:solidFill>
              </a:ln>
              <a:effectLst>
                <a:outerShdw blurRad="317500" algn="ctr" rotWithShape="0">
                  <a:prstClr val="black">
                    <a:alpha val="25000"/>
                  </a:prstClr>
                </a:outerShdw>
              </a:effectLst>
            </c:spPr>
            <c:extLst>
              <c:ext xmlns:c16="http://schemas.microsoft.com/office/drawing/2014/chart" uri="{C3380CC4-5D6E-409C-BE32-E72D297353CC}">
                <c16:uniqueId val="{00000001-ECD5-474E-BF8D-EBC36577A224}"/>
              </c:ext>
            </c:extLst>
          </c:dPt>
          <c:dPt>
            <c:idx val="1"/>
            <c:bubble3D val="0"/>
            <c:spPr>
              <a:solidFill>
                <a:schemeClr val="accent3">
                  <a:lumMod val="75000"/>
                </a:schemeClr>
              </a:solidFill>
              <a:ln>
                <a:solidFill>
                  <a:schemeClr val="bg1">
                    <a:lumMod val="75000"/>
                  </a:schemeClr>
                </a:solidFill>
              </a:ln>
              <a:effectLst>
                <a:outerShdw blurRad="317500" algn="ctr" rotWithShape="0">
                  <a:prstClr val="black">
                    <a:alpha val="25000"/>
                  </a:prstClr>
                </a:outerShdw>
              </a:effectLst>
            </c:spPr>
            <c:extLst>
              <c:ext xmlns:c16="http://schemas.microsoft.com/office/drawing/2014/chart" uri="{C3380CC4-5D6E-409C-BE32-E72D297353CC}">
                <c16:uniqueId val="{00000003-ECD5-474E-BF8D-EBC36577A224}"/>
              </c:ext>
            </c:extLst>
          </c:dPt>
          <c:dPt>
            <c:idx val="2"/>
            <c:bubble3D val="0"/>
            <c:spPr>
              <a:solidFill>
                <a:schemeClr val="accent3">
                  <a:lumMod val="75000"/>
                </a:schemeClr>
              </a:solidFill>
              <a:ln>
                <a:solidFill>
                  <a:schemeClr val="bg1">
                    <a:lumMod val="75000"/>
                  </a:schemeClr>
                </a:solidFill>
              </a:ln>
              <a:effectLst>
                <a:outerShdw blurRad="317500" algn="ctr" rotWithShape="0">
                  <a:prstClr val="black">
                    <a:alpha val="25000"/>
                  </a:prstClr>
                </a:outerShdw>
              </a:effectLst>
            </c:spPr>
            <c:extLst>
              <c:ext xmlns:c16="http://schemas.microsoft.com/office/drawing/2014/chart" uri="{C3380CC4-5D6E-409C-BE32-E72D297353CC}">
                <c16:uniqueId val="{00000005-ECD5-474E-BF8D-EBC36577A224}"/>
              </c:ext>
            </c:extLst>
          </c:dPt>
          <c:dPt>
            <c:idx val="3"/>
            <c:bubble3D val="0"/>
            <c:spPr>
              <a:solidFill>
                <a:schemeClr val="accent3">
                  <a:lumMod val="75000"/>
                </a:schemeClr>
              </a:solidFill>
              <a:ln>
                <a:solidFill>
                  <a:schemeClr val="bg1">
                    <a:lumMod val="75000"/>
                  </a:schemeClr>
                </a:solidFill>
              </a:ln>
              <a:effectLst>
                <a:outerShdw blurRad="317500" algn="ctr" rotWithShape="0">
                  <a:prstClr val="black">
                    <a:alpha val="25000"/>
                  </a:prstClr>
                </a:outerShdw>
              </a:effectLst>
            </c:spPr>
            <c:extLst>
              <c:ext xmlns:c16="http://schemas.microsoft.com/office/drawing/2014/chart" uri="{C3380CC4-5D6E-409C-BE32-E72D297353CC}">
                <c16:uniqueId val="{00000007-ECD5-474E-BF8D-EBC36577A224}"/>
              </c:ext>
            </c:extLst>
          </c:dPt>
          <c:dPt>
            <c:idx val="4"/>
            <c:bubble3D val="0"/>
            <c:spPr>
              <a:solidFill>
                <a:srgbClr val="00B050"/>
              </a:solidFill>
              <a:ln>
                <a:solidFill>
                  <a:schemeClr val="bg1">
                    <a:lumMod val="75000"/>
                  </a:schemeClr>
                </a:solidFill>
              </a:ln>
              <a:effectLst>
                <a:outerShdw blurRad="317500" algn="ctr" rotWithShape="0">
                  <a:prstClr val="black">
                    <a:alpha val="25000"/>
                  </a:prstClr>
                </a:outerShdw>
              </a:effectLst>
            </c:spPr>
            <c:extLst>
              <c:ext xmlns:c16="http://schemas.microsoft.com/office/drawing/2014/chart" uri="{C3380CC4-5D6E-409C-BE32-E72D297353CC}">
                <c16:uniqueId val="{00000009-ECD5-474E-BF8D-EBC36577A224}"/>
              </c:ext>
            </c:extLst>
          </c:dPt>
          <c:dPt>
            <c:idx val="5"/>
            <c:bubble3D val="0"/>
            <c:spPr>
              <a:solidFill>
                <a:srgbClr val="00B050"/>
              </a:solidFill>
              <a:ln>
                <a:solidFill>
                  <a:schemeClr val="bg1">
                    <a:lumMod val="75000"/>
                  </a:schemeClr>
                </a:solidFill>
              </a:ln>
              <a:effectLst>
                <a:outerShdw blurRad="317500" algn="ctr" rotWithShape="0">
                  <a:prstClr val="black">
                    <a:alpha val="25000"/>
                  </a:prstClr>
                </a:outerShdw>
              </a:effectLst>
            </c:spPr>
            <c:extLst>
              <c:ext xmlns:c16="http://schemas.microsoft.com/office/drawing/2014/chart" uri="{C3380CC4-5D6E-409C-BE32-E72D297353CC}">
                <c16:uniqueId val="{0000000B-ECD5-474E-BF8D-EBC36577A224}"/>
              </c:ext>
            </c:extLst>
          </c:dPt>
          <c:dPt>
            <c:idx val="6"/>
            <c:bubble3D val="0"/>
            <c:spPr>
              <a:solidFill>
                <a:srgbClr val="00B050"/>
              </a:solidFill>
              <a:ln>
                <a:solidFill>
                  <a:schemeClr val="bg1">
                    <a:lumMod val="75000"/>
                  </a:schemeClr>
                </a:solidFill>
              </a:ln>
              <a:effectLst>
                <a:outerShdw blurRad="317500" algn="ctr" rotWithShape="0">
                  <a:prstClr val="black">
                    <a:alpha val="25000"/>
                  </a:prstClr>
                </a:outerShdw>
              </a:effectLst>
            </c:spPr>
            <c:extLst>
              <c:ext xmlns:c16="http://schemas.microsoft.com/office/drawing/2014/chart" uri="{C3380CC4-5D6E-409C-BE32-E72D297353CC}">
                <c16:uniqueId val="{0000000D-ECD5-474E-BF8D-EBC36577A224}"/>
              </c:ext>
            </c:extLst>
          </c:dPt>
          <c:dPt>
            <c:idx val="7"/>
            <c:bubble3D val="0"/>
            <c:spPr>
              <a:solidFill>
                <a:schemeClr val="tx1">
                  <a:lumMod val="65000"/>
                  <a:lumOff val="35000"/>
                </a:schemeClr>
              </a:solidFill>
              <a:ln>
                <a:solidFill>
                  <a:schemeClr val="bg1">
                    <a:lumMod val="75000"/>
                  </a:schemeClr>
                </a:solidFill>
              </a:ln>
              <a:effectLst>
                <a:outerShdw blurRad="317500" algn="ctr" rotWithShape="0">
                  <a:prstClr val="black">
                    <a:alpha val="25000"/>
                  </a:prstClr>
                </a:outerShdw>
              </a:effectLst>
            </c:spPr>
            <c:extLst>
              <c:ext xmlns:c16="http://schemas.microsoft.com/office/drawing/2014/chart" uri="{C3380CC4-5D6E-409C-BE32-E72D297353CC}">
                <c16:uniqueId val="{0000000F-ECD5-474E-BF8D-EBC36577A224}"/>
              </c:ext>
            </c:extLst>
          </c:dPt>
          <c:dLbls>
            <c:dLbl>
              <c:idx val="0"/>
              <c:layout>
                <c:manualLayout>
                  <c:x val="-0.16986798647243026"/>
                  <c:y val="0.14358489501847999"/>
                </c:manualLayout>
              </c:layout>
              <c:tx>
                <c:rich>
                  <a:bodyPr/>
                  <a:lstStyle/>
                  <a:p>
                    <a:fld id="{3F24401F-7F74-4739-A192-9681BBDEC1ED}" type="CATEGORYNAME">
                      <a:rPr lang="en-US" smtClean="0"/>
                      <a:pPr/>
                      <a:t>[CATEGORY NAME]</a:t>
                    </a:fld>
                    <a:endParaRPr lang="en-US"/>
                  </a:p>
                </c:rich>
              </c:tx>
              <c:dLblPos val="bestFit"/>
              <c:showLegendKey val="0"/>
              <c:showVal val="0"/>
              <c:showCatName val="1"/>
              <c:showSerName val="0"/>
              <c:showPercent val="0"/>
              <c:showBubbleSize val="0"/>
              <c:extLst>
                <c:ext xmlns:c15="http://schemas.microsoft.com/office/drawing/2012/chart" uri="{CE6537A1-D6FC-4f65-9D91-7224C49458BB}">
                  <c15:layout>
                    <c:manualLayout>
                      <c:w val="0.2342190894515648"/>
                      <c:h val="6.8295283168601992E-2"/>
                    </c:manualLayout>
                  </c15:layout>
                  <c15:dlblFieldTable/>
                  <c15:showDataLabelsRange val="0"/>
                </c:ext>
                <c:ext xmlns:c16="http://schemas.microsoft.com/office/drawing/2014/chart" uri="{C3380CC4-5D6E-409C-BE32-E72D297353CC}">
                  <c16:uniqueId val="{00000001-ECD5-474E-BF8D-EBC36577A224}"/>
                </c:ext>
              </c:extLst>
            </c:dLbl>
            <c:dLbl>
              <c:idx val="1"/>
              <c:layout>
                <c:manualLayout>
                  <c:x val="-0.11871222281168284"/>
                  <c:y val="-0.1305389226264020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CD5-474E-BF8D-EBC36577A224}"/>
                </c:ext>
              </c:extLst>
            </c:dLbl>
            <c:dLbl>
              <c:idx val="2"/>
              <c:layout>
                <c:manualLayout>
                  <c:x val="-6.9575819084681315E-2"/>
                  <c:y val="-0.10928694241310792"/>
                </c:manualLayout>
              </c:layout>
              <c:tx>
                <c:rich>
                  <a:bodyPr/>
                  <a:lstStyle/>
                  <a:p>
                    <a:r>
                      <a:rPr lang="en-US" sz="1000" dirty="0">
                        <a:solidFill>
                          <a:schemeClr val="accent6">
                            <a:lumMod val="20000"/>
                            <a:lumOff val="80000"/>
                          </a:schemeClr>
                        </a:solidFill>
                      </a:rPr>
                      <a:t>Construction</a:t>
                    </a:r>
                  </a:p>
                  <a:p>
                    <a:r>
                      <a:rPr lang="en-US" sz="1000" dirty="0">
                        <a:solidFill>
                          <a:schemeClr val="accent6">
                            <a:lumMod val="20000"/>
                            <a:lumOff val="80000"/>
                          </a:schemeClr>
                        </a:solidFill>
                      </a:rPr>
                      <a:t>&amp;</a:t>
                    </a:r>
                  </a:p>
                  <a:p>
                    <a:r>
                      <a:rPr lang="en-US" sz="1000" dirty="0">
                        <a:solidFill>
                          <a:schemeClr val="accent6">
                            <a:lumMod val="20000"/>
                            <a:lumOff val="80000"/>
                          </a:schemeClr>
                        </a:solidFill>
                      </a:rPr>
                      <a:t>Dewatering</a:t>
                    </a:r>
                  </a:p>
                </c:rich>
              </c:tx>
              <c:dLblPos val="bestFit"/>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ECD5-474E-BF8D-EBC36577A224}"/>
                </c:ext>
              </c:extLst>
            </c:dLbl>
            <c:dLbl>
              <c:idx val="3"/>
              <c:layout>
                <c:manualLayout>
                  <c:x val="8.6525042369763092E-2"/>
                  <c:y val="-8.8805331743332605E-2"/>
                </c:manualLayout>
              </c:layout>
              <c:tx>
                <c:rich>
                  <a:bodyPr/>
                  <a:lstStyle/>
                  <a:p>
                    <a:r>
                      <a:rPr lang="en-US" dirty="0"/>
                      <a:t>Agriculture</a:t>
                    </a:r>
                  </a:p>
                  <a:p>
                    <a:r>
                      <a:rPr lang="en-US" dirty="0"/>
                      <a:t>&amp; Irrigation</a:t>
                    </a:r>
                  </a:p>
                  <a:p>
                    <a:r>
                      <a:rPr lang="en-US" dirty="0"/>
                      <a:t>Supply</a:t>
                    </a:r>
                  </a:p>
                </c:rich>
              </c:tx>
              <c:dLblPos val="bestFit"/>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ECD5-474E-BF8D-EBC36577A224}"/>
                </c:ext>
              </c:extLst>
            </c:dLbl>
            <c:dLbl>
              <c:idx val="4"/>
              <c:layout>
                <c:manualLayout>
                  <c:x val="0.1636710722433293"/>
                  <c:y val="-0.11865164891508583"/>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CD5-474E-BF8D-EBC36577A224}"/>
                </c:ext>
              </c:extLst>
            </c:dLbl>
            <c:dLbl>
              <c:idx val="6"/>
              <c:layout>
                <c:manualLayout>
                  <c:x val="0.12205193769585372"/>
                  <c:y val="4.729518733245195E-2"/>
                </c:manualLayout>
              </c:layout>
              <c:tx>
                <c:rich>
                  <a:bodyPr/>
                  <a:lstStyle/>
                  <a:p>
                    <a:fld id="{B275936D-174E-471F-8DF4-00D9906BA4F2}" type="CATEGORYNAME">
                      <a:rPr lang="en-US" smtClean="0"/>
                      <a:pPr/>
                      <a:t>[CATEGORY NAME]</a:t>
                    </a:fld>
                    <a:endParaRPr lang="en-US"/>
                  </a:p>
                </c:rich>
              </c:tx>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ECD5-474E-BF8D-EBC36577A224}"/>
                </c:ext>
              </c:extLst>
            </c:dLbl>
            <c:dLbl>
              <c:idx val="7"/>
              <c:layout>
                <c:manualLayout>
                  <c:x val="0.13950729155339683"/>
                  <c:y val="0.13595371651226196"/>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CD5-474E-BF8D-EBC36577A224}"/>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4">
                        <a:lumMod val="20000"/>
                        <a:lumOff val="80000"/>
                      </a:schemeClr>
                    </a:solidFill>
                    <a:latin typeface="+mn-lt"/>
                    <a:ea typeface="+mn-ea"/>
                    <a:cs typeface="+mn-cs"/>
                  </a:defRPr>
                </a:pPr>
                <a:endParaRPr lang="en-US"/>
              </a:p>
            </c:txPr>
            <c:dLblPos val="inEnd"/>
            <c:showLegendKey val="0"/>
            <c:showVal val="0"/>
            <c:showCatName val="1"/>
            <c:showSerName val="0"/>
            <c:showPercent val="0"/>
            <c:showBubbleSize val="0"/>
            <c:showLeaderLines val="0"/>
            <c:extLst>
              <c:ext xmlns:c15="http://schemas.microsoft.com/office/drawing/2012/chart" uri="{CE6537A1-D6FC-4f65-9D91-7224C49458BB}"/>
            </c:extLst>
          </c:dLbls>
          <c:cat>
            <c:strRef>
              <c:f>Sheet1!$B$2:$B$9</c:f>
              <c:strCache>
                <c:ptCount val="8"/>
                <c:pt idx="0">
                  <c:v>Fire Suppression</c:v>
                </c:pt>
                <c:pt idx="1">
                  <c:v>Municipal Water / Wastewater &amp; Flood Control</c:v>
                </c:pt>
                <c:pt idx="2">
                  <c:v>Construction &amp; Dewatering</c:v>
                </c:pt>
                <c:pt idx="3">
                  <c:v>Agriculture &amp; Irrigation Supply</c:v>
                </c:pt>
                <c:pt idx="4">
                  <c:v>Industrial / Chemicals &amp; HVAC Supply</c:v>
                </c:pt>
                <c:pt idx="5">
                  <c:v>Refined Petroleum</c:v>
                </c:pt>
                <c:pt idx="6">
                  <c:v>OEM</c:v>
                </c:pt>
                <c:pt idx="7">
                  <c:v>Repair Parts</c:v>
                </c:pt>
              </c:strCache>
            </c:strRef>
          </c:cat>
          <c:val>
            <c:numRef>
              <c:f>Sheet1!$C$2:$C$9</c:f>
              <c:numCache>
                <c:formatCode>General</c:formatCode>
                <c:ptCount val="8"/>
                <c:pt idx="0">
                  <c:v>27</c:v>
                </c:pt>
                <c:pt idx="1">
                  <c:v>15</c:v>
                </c:pt>
                <c:pt idx="2">
                  <c:v>9</c:v>
                </c:pt>
                <c:pt idx="3">
                  <c:v>6</c:v>
                </c:pt>
                <c:pt idx="4">
                  <c:v>16</c:v>
                </c:pt>
                <c:pt idx="5">
                  <c:v>4</c:v>
                </c:pt>
                <c:pt idx="6">
                  <c:v>8</c:v>
                </c:pt>
                <c:pt idx="7">
                  <c:v>15</c:v>
                </c:pt>
              </c:numCache>
            </c:numRef>
          </c:val>
          <c:extLst>
            <c:ext xmlns:c16="http://schemas.microsoft.com/office/drawing/2014/chart" uri="{C3380CC4-5D6E-409C-BE32-E72D297353CC}">
              <c16:uniqueId val="{00000012-ECD5-474E-BF8D-EBC36577A224}"/>
            </c:ext>
          </c:extLst>
        </c:ser>
        <c:dLbls>
          <c:dLblPos val="in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manualLayout>
          <c:layoutTarget val="inner"/>
          <c:xMode val="edge"/>
          <c:yMode val="edge"/>
          <c:x val="0.10052527673171287"/>
          <c:y val="5.2132630318073199E-2"/>
          <c:w val="0.80858062307428968"/>
          <c:h val="0.74628418507720895"/>
        </c:manualLayout>
      </c:layout>
      <c:barChart>
        <c:barDir val="col"/>
        <c:grouping val="stacked"/>
        <c:varyColors val="0"/>
        <c:ser>
          <c:idx val="0"/>
          <c:order val="0"/>
          <c:tx>
            <c:strRef>
              <c:f>Sheet1!$B$2</c:f>
              <c:strCache>
                <c:ptCount val="1"/>
                <c:pt idx="0">
                  <c:v>Net Sales</c:v>
                </c:pt>
              </c:strCache>
            </c:strRef>
          </c:tx>
          <c:spPr>
            <a:gradFill rotWithShape="1">
              <a:gsLst>
                <a:gs pos="0">
                  <a:schemeClr val="accent2">
                    <a:shade val="58000"/>
                    <a:satMod val="103000"/>
                    <a:lumMod val="102000"/>
                    <a:tint val="94000"/>
                  </a:schemeClr>
                </a:gs>
                <a:gs pos="50000">
                  <a:schemeClr val="accent2">
                    <a:shade val="58000"/>
                    <a:satMod val="110000"/>
                    <a:lumMod val="100000"/>
                    <a:shade val="100000"/>
                  </a:schemeClr>
                </a:gs>
                <a:gs pos="100000">
                  <a:schemeClr val="accent2">
                    <a:shade val="58000"/>
                    <a:lumMod val="99000"/>
                    <a:satMod val="120000"/>
                    <a:shade val="78000"/>
                  </a:schemeClr>
                </a:gs>
              </a:gsLst>
              <a:lin ang="5400000" scaled="0"/>
            </a:gradFill>
            <a:ln>
              <a:noFill/>
            </a:ln>
            <a:effectLst/>
          </c:spPr>
          <c:invertIfNegative val="0"/>
          <c:cat>
            <c:numRef>
              <c:f>Sheet1!$A$23:$A$33</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Sheet1!$B$23:$B$33</c:f>
              <c:numCache>
                <c:formatCode>General</c:formatCode>
                <c:ptCount val="11"/>
                <c:pt idx="0">
                  <c:v>359.5</c:v>
                </c:pt>
                <c:pt idx="1">
                  <c:v>375.7</c:v>
                </c:pt>
                <c:pt idx="2">
                  <c:v>388.9</c:v>
                </c:pt>
                <c:pt idx="3">
                  <c:v>419.9</c:v>
                </c:pt>
                <c:pt idx="4">
                  <c:v>368.40000000000003</c:v>
                </c:pt>
                <c:pt idx="5">
                  <c:v>372.1</c:v>
                </c:pt>
                <c:pt idx="6">
                  <c:v>379.4</c:v>
                </c:pt>
                <c:pt idx="7">
                  <c:v>414.3</c:v>
                </c:pt>
                <c:pt idx="8">
                  <c:v>398.2</c:v>
                </c:pt>
                <c:pt idx="9">
                  <c:v>349</c:v>
                </c:pt>
                <c:pt idx="10">
                  <c:v>378.3</c:v>
                </c:pt>
              </c:numCache>
            </c:numRef>
          </c:val>
          <c:extLst>
            <c:ext xmlns:c16="http://schemas.microsoft.com/office/drawing/2014/chart" uri="{C3380CC4-5D6E-409C-BE32-E72D297353CC}">
              <c16:uniqueId val="{00000000-2F11-4AB7-A9DF-4E1A6BCCBFAD}"/>
            </c:ext>
          </c:extLst>
        </c:ser>
        <c:ser>
          <c:idx val="3"/>
          <c:order val="1"/>
          <c:tx>
            <c:strRef>
              <c:f>Sheet1!$E$2</c:f>
              <c:strCache>
                <c:ptCount val="1"/>
                <c:pt idx="0">
                  <c:v>New Orleans PCCP Sales</c:v>
                </c:pt>
              </c:strCache>
            </c:strRef>
          </c:tx>
          <c:spPr>
            <a:gradFill rotWithShape="1">
              <a:gsLst>
                <a:gs pos="0">
                  <a:schemeClr val="accent2">
                    <a:tint val="58000"/>
                    <a:satMod val="103000"/>
                    <a:lumMod val="102000"/>
                    <a:tint val="94000"/>
                  </a:schemeClr>
                </a:gs>
                <a:gs pos="50000">
                  <a:schemeClr val="accent2">
                    <a:tint val="58000"/>
                    <a:satMod val="110000"/>
                    <a:lumMod val="100000"/>
                    <a:shade val="100000"/>
                  </a:schemeClr>
                </a:gs>
                <a:gs pos="100000">
                  <a:schemeClr val="accent2">
                    <a:tint val="58000"/>
                    <a:lumMod val="99000"/>
                    <a:satMod val="120000"/>
                    <a:shade val="78000"/>
                  </a:schemeClr>
                </a:gs>
              </a:gsLst>
              <a:lin ang="5400000" scaled="0"/>
            </a:gradFill>
            <a:ln>
              <a:noFill/>
            </a:ln>
            <a:effectLst/>
          </c:spPr>
          <c:invertIfNegative val="0"/>
          <c:cat>
            <c:numRef>
              <c:f>Sheet1!$A$23:$A$33</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Sheet1!$E$23:$E$33</c:f>
              <c:numCache>
                <c:formatCode>General</c:formatCode>
                <c:ptCount val="11"/>
                <c:pt idx="2">
                  <c:v>2.8</c:v>
                </c:pt>
                <c:pt idx="3">
                  <c:v>15</c:v>
                </c:pt>
                <c:pt idx="4">
                  <c:v>37.700000000000003</c:v>
                </c:pt>
                <c:pt idx="5">
                  <c:v>9.9</c:v>
                </c:pt>
                <c:pt idx="6">
                  <c:v>0.7</c:v>
                </c:pt>
                <c:pt idx="7">
                  <c:v>0</c:v>
                </c:pt>
                <c:pt idx="8">
                  <c:v>0</c:v>
                </c:pt>
                <c:pt idx="9">
                  <c:v>0</c:v>
                </c:pt>
                <c:pt idx="10">
                  <c:v>0</c:v>
                </c:pt>
              </c:numCache>
            </c:numRef>
          </c:val>
          <c:extLst>
            <c:ext xmlns:c16="http://schemas.microsoft.com/office/drawing/2014/chart" uri="{C3380CC4-5D6E-409C-BE32-E72D297353CC}">
              <c16:uniqueId val="{00000000-7E12-4CCC-98D5-85B57D0AEC07}"/>
            </c:ext>
          </c:extLst>
        </c:ser>
        <c:dLbls>
          <c:showLegendKey val="0"/>
          <c:showVal val="0"/>
          <c:showCatName val="0"/>
          <c:showSerName val="0"/>
          <c:showPercent val="0"/>
          <c:showBubbleSize val="0"/>
        </c:dLbls>
        <c:gapWidth val="150"/>
        <c:overlap val="100"/>
        <c:axId val="510704680"/>
        <c:axId val="510701544"/>
      </c:barChart>
      <c:lineChart>
        <c:grouping val="standard"/>
        <c:varyColors val="0"/>
        <c:ser>
          <c:idx val="1"/>
          <c:order val="2"/>
          <c:tx>
            <c:strRef>
              <c:f>Sheet1!$C$2</c:f>
              <c:strCache>
                <c:ptCount val="1"/>
                <c:pt idx="0">
                  <c:v>Net Income</c:v>
                </c:pt>
              </c:strCache>
            </c:strRef>
          </c:tx>
          <c:spPr>
            <a:ln w="31750" cap="rnd">
              <a:solidFill>
                <a:srgbClr val="FF0000"/>
              </a:solidFill>
              <a:round/>
            </a:ln>
            <a:effectLst/>
          </c:spPr>
          <c:marker>
            <c:symbol val="none"/>
          </c:marker>
          <c:cat>
            <c:numRef>
              <c:f>Sheet1!$A$23:$A$33</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Sheet1!$C$23:$C$33</c:f>
              <c:numCache>
                <c:formatCode>General</c:formatCode>
                <c:ptCount val="11"/>
                <c:pt idx="0">
                  <c:v>28.8</c:v>
                </c:pt>
                <c:pt idx="1">
                  <c:v>28.2</c:v>
                </c:pt>
                <c:pt idx="2">
                  <c:v>30.1</c:v>
                </c:pt>
                <c:pt idx="3">
                  <c:v>36.1</c:v>
                </c:pt>
                <c:pt idx="4">
                  <c:v>25.1</c:v>
                </c:pt>
                <c:pt idx="5">
                  <c:v>24.9</c:v>
                </c:pt>
                <c:pt idx="6">
                  <c:v>26.6</c:v>
                </c:pt>
                <c:pt idx="7">
                  <c:v>40</c:v>
                </c:pt>
                <c:pt idx="8">
                  <c:v>35.799999999999997</c:v>
                </c:pt>
                <c:pt idx="9">
                  <c:v>25.2</c:v>
                </c:pt>
                <c:pt idx="10">
                  <c:v>29.9</c:v>
                </c:pt>
              </c:numCache>
            </c:numRef>
          </c:val>
          <c:smooth val="1"/>
          <c:extLst>
            <c:ext xmlns:c16="http://schemas.microsoft.com/office/drawing/2014/chart" uri="{C3380CC4-5D6E-409C-BE32-E72D297353CC}">
              <c16:uniqueId val="{00000001-2F11-4AB7-A9DF-4E1A6BCCBFAD}"/>
            </c:ext>
          </c:extLst>
        </c:ser>
        <c:ser>
          <c:idx val="2"/>
          <c:order val="3"/>
          <c:tx>
            <c:strRef>
              <c:f>Sheet1!$D$2</c:f>
              <c:strCache>
                <c:ptCount val="1"/>
                <c:pt idx="0">
                  <c:v>Net Income without (Non-Cash) Settlement Loss and Impairment Charges</c:v>
                </c:pt>
              </c:strCache>
            </c:strRef>
          </c:tx>
          <c:spPr>
            <a:ln w="31750" cap="rnd">
              <a:solidFill>
                <a:srgbClr val="FF0000"/>
              </a:solidFill>
              <a:prstDash val="dash"/>
              <a:round/>
            </a:ln>
            <a:effectLst/>
          </c:spPr>
          <c:marker>
            <c:symbol val="none"/>
          </c:marker>
          <c:cat>
            <c:numRef>
              <c:f>Sheet1!$A$23:$A$33</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Sheet1!$D$23:$D$33</c:f>
              <c:numCache>
                <c:formatCode>General</c:formatCode>
                <c:ptCount val="11"/>
                <c:pt idx="0">
                  <c:v>30.8</c:v>
                </c:pt>
                <c:pt idx="1">
                  <c:v>30.2</c:v>
                </c:pt>
                <c:pt idx="2">
                  <c:v>32.9</c:v>
                </c:pt>
                <c:pt idx="3">
                  <c:v>36.1</c:v>
                </c:pt>
                <c:pt idx="4">
                  <c:v>27.6</c:v>
                </c:pt>
                <c:pt idx="5">
                  <c:v>26.1</c:v>
                </c:pt>
                <c:pt idx="6">
                  <c:v>32</c:v>
                </c:pt>
                <c:pt idx="7">
                  <c:v>42.2</c:v>
                </c:pt>
                <c:pt idx="8">
                  <c:v>35.799999999999997</c:v>
                </c:pt>
                <c:pt idx="9">
                  <c:v>28.9</c:v>
                </c:pt>
                <c:pt idx="10">
                  <c:v>31.7</c:v>
                </c:pt>
              </c:numCache>
            </c:numRef>
          </c:val>
          <c:smooth val="1"/>
          <c:extLst>
            <c:ext xmlns:c16="http://schemas.microsoft.com/office/drawing/2014/chart" uri="{C3380CC4-5D6E-409C-BE32-E72D297353CC}">
              <c16:uniqueId val="{00000002-2F11-4AB7-A9DF-4E1A6BCCBFAD}"/>
            </c:ext>
          </c:extLst>
        </c:ser>
        <c:dLbls>
          <c:showLegendKey val="0"/>
          <c:showVal val="0"/>
          <c:showCatName val="0"/>
          <c:showSerName val="0"/>
          <c:showPercent val="0"/>
          <c:showBubbleSize val="0"/>
        </c:dLbls>
        <c:marker val="1"/>
        <c:smooth val="0"/>
        <c:axId val="510703504"/>
        <c:axId val="510698016"/>
      </c:lineChart>
      <c:catAx>
        <c:axId val="51070468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4500000" spcFirstLastPara="1" vertOverflow="ellipsis" wrap="square" anchor="ctr" anchorCtr="1"/>
          <a:lstStyle/>
          <a:p>
            <a:pPr>
              <a:defRPr sz="1197" b="0" i="0" u="none" strike="noStrike" kern="1200" baseline="0">
                <a:solidFill>
                  <a:schemeClr val="tx2"/>
                </a:solidFill>
                <a:latin typeface="+mn-lt"/>
                <a:ea typeface="+mn-ea"/>
                <a:cs typeface="+mn-cs"/>
              </a:defRPr>
            </a:pPr>
            <a:endParaRPr lang="en-US"/>
          </a:p>
        </c:txPr>
        <c:crossAx val="510701544"/>
        <c:crosses val="autoZero"/>
        <c:auto val="1"/>
        <c:lblAlgn val="ctr"/>
        <c:lblOffset val="0"/>
        <c:tickLblSkip val="1"/>
        <c:tickMarkSkip val="1"/>
        <c:noMultiLvlLbl val="0"/>
      </c:catAx>
      <c:valAx>
        <c:axId val="510701544"/>
        <c:scaling>
          <c:orientation val="minMax"/>
          <c:min val="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dirty="0"/>
                  <a:t>Millions of Dollars</a:t>
                </a:r>
              </a:p>
            </c:rich>
          </c:tx>
          <c:layout>
            <c:manualLayout>
              <c:xMode val="edge"/>
              <c:yMode val="edge"/>
              <c:x val="0"/>
              <c:y val="0.27608374998752533"/>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510704680"/>
        <c:crosses val="autoZero"/>
        <c:crossBetween val="between"/>
        <c:majorUnit val="60"/>
      </c:valAx>
      <c:catAx>
        <c:axId val="510703504"/>
        <c:scaling>
          <c:orientation val="minMax"/>
        </c:scaling>
        <c:delete val="1"/>
        <c:axPos val="b"/>
        <c:numFmt formatCode="General" sourceLinked="1"/>
        <c:majorTickMark val="none"/>
        <c:minorTickMark val="none"/>
        <c:tickLblPos val="nextTo"/>
        <c:crossAx val="510698016"/>
        <c:crosses val="autoZero"/>
        <c:auto val="1"/>
        <c:lblAlgn val="ctr"/>
        <c:lblOffset val="100"/>
        <c:noMultiLvlLbl val="0"/>
      </c:catAx>
      <c:valAx>
        <c:axId val="510698016"/>
        <c:scaling>
          <c:orientation val="minMax"/>
        </c:scaling>
        <c:delete val="0"/>
        <c:axPos val="r"/>
        <c:title>
          <c:tx>
            <c:rich>
              <a:bodyPr rot="5400000" spcFirstLastPara="1" vertOverflow="ellipsis" wrap="square" anchor="ctr" anchorCtr="1"/>
              <a:lstStyle/>
              <a:p>
                <a:pPr>
                  <a:defRPr sz="1197" b="1" i="0" u="none" strike="noStrike" kern="1200" baseline="0">
                    <a:solidFill>
                      <a:schemeClr val="tx2"/>
                    </a:solidFill>
                    <a:latin typeface="+mn-lt"/>
                    <a:ea typeface="+mn-ea"/>
                    <a:cs typeface="+mn-cs"/>
                  </a:defRPr>
                </a:pPr>
                <a:r>
                  <a:rPr lang="en-US" dirty="0"/>
                  <a:t>Millions of Dollars</a:t>
                </a:r>
              </a:p>
            </c:rich>
          </c:tx>
          <c:layout>
            <c:manualLayout>
              <c:xMode val="edge"/>
              <c:yMode val="edge"/>
              <c:x val="0.97457596302090899"/>
              <c:y val="0.33818927577018654"/>
            </c:manualLayout>
          </c:layout>
          <c:overlay val="0"/>
          <c:spPr>
            <a:noFill/>
            <a:ln>
              <a:noFill/>
            </a:ln>
            <a:effectLst/>
          </c:spPr>
          <c:txPr>
            <a:bodyPr rot="5400000" spcFirstLastPara="1" vertOverflow="ellipsis"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510703504"/>
        <c:crosses val="max"/>
        <c:crossBetween val="between"/>
      </c:valAx>
      <c:spPr>
        <a:noFill/>
        <a:ln>
          <a:noFill/>
        </a:ln>
        <a:effectLst/>
      </c:spPr>
    </c:plotArea>
    <c:legend>
      <c:legendPos val="b"/>
      <c:layout>
        <c:manualLayout>
          <c:xMode val="edge"/>
          <c:yMode val="edge"/>
          <c:x val="9.5969416866369967E-3"/>
          <c:y val="0.87969325298187351"/>
          <c:w val="0.97645829053976974"/>
          <c:h val="0.1203067470181262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legend>
    <c:plotVisOnly val="1"/>
    <c:dispBlanksAs val="span"/>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7.4683747595912259E-2"/>
          <c:y val="3.0781837073367704E-2"/>
          <c:w val="0.82452588480231437"/>
          <c:h val="0.80368793488056023"/>
        </c:manualLayout>
      </c:layout>
      <c:barChart>
        <c:barDir val="col"/>
        <c:grouping val="clustered"/>
        <c:varyColors val="0"/>
        <c:ser>
          <c:idx val="0"/>
          <c:order val="0"/>
          <c:tx>
            <c:strRef>
              <c:f>Sheet1!$I$1</c:f>
              <c:strCache>
                <c:ptCount val="1"/>
                <c:pt idx="0">
                  <c:v>Adjusted EBITDA</c:v>
                </c:pt>
              </c:strCache>
            </c:strRef>
          </c:tx>
          <c:spPr>
            <a:gradFill rotWithShape="1">
              <a:gsLst>
                <a:gs pos="0">
                  <a:schemeClr val="accent2">
                    <a:shade val="65000"/>
                    <a:satMod val="103000"/>
                    <a:lumMod val="102000"/>
                    <a:tint val="94000"/>
                  </a:schemeClr>
                </a:gs>
                <a:gs pos="50000">
                  <a:schemeClr val="accent2">
                    <a:shade val="65000"/>
                    <a:satMod val="110000"/>
                    <a:lumMod val="100000"/>
                    <a:shade val="100000"/>
                  </a:schemeClr>
                </a:gs>
                <a:gs pos="100000">
                  <a:schemeClr val="accent2">
                    <a:shade val="65000"/>
                    <a:lumMod val="99000"/>
                    <a:satMod val="120000"/>
                    <a:shade val="78000"/>
                  </a:schemeClr>
                </a:gs>
              </a:gsLst>
              <a:lin ang="5400000" scaled="0"/>
            </a:gradFill>
            <a:ln>
              <a:noFill/>
            </a:ln>
            <a:effectLst/>
          </c:spPr>
          <c:invertIfNegative val="0"/>
          <c:cat>
            <c:numRef>
              <c:f>Sheet1!$A$6:$A$16</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extLst/>
            </c:numRef>
          </c:cat>
          <c:val>
            <c:numRef>
              <c:f>Sheet1!$I$6:$I$16</c:f>
              <c:numCache>
                <c:formatCode>_(* #,##0_);_(* \(#,##0\);_(* "-"??_);_(@_)</c:formatCode>
                <c:ptCount val="11"/>
                <c:pt idx="0">
                  <c:v>57333</c:v>
                </c:pt>
                <c:pt idx="1">
                  <c:v>57570</c:v>
                </c:pt>
                <c:pt idx="2">
                  <c:v>62180</c:v>
                </c:pt>
                <c:pt idx="3">
                  <c:v>68483</c:v>
                </c:pt>
                <c:pt idx="4">
                  <c:v>56453</c:v>
                </c:pt>
                <c:pt idx="5">
                  <c:v>53831</c:v>
                </c:pt>
                <c:pt idx="6">
                  <c:v>62577</c:v>
                </c:pt>
                <c:pt idx="7">
                  <c:v>67653</c:v>
                </c:pt>
                <c:pt idx="8">
                  <c:v>58916</c:v>
                </c:pt>
                <c:pt idx="9">
                  <c:v>48539</c:v>
                </c:pt>
                <c:pt idx="10">
                  <c:v>51467</c:v>
                </c:pt>
              </c:numCache>
              <c:extLst/>
            </c:numRef>
          </c:val>
          <c:extLst>
            <c:ext xmlns:c16="http://schemas.microsoft.com/office/drawing/2014/chart" uri="{C3380CC4-5D6E-409C-BE32-E72D297353CC}">
              <c16:uniqueId val="{0000000D-2E85-489B-9D2A-9C7D4B280EBB}"/>
            </c:ext>
          </c:extLst>
        </c:ser>
        <c:dLbls>
          <c:showLegendKey val="0"/>
          <c:showVal val="0"/>
          <c:showCatName val="0"/>
          <c:showSerName val="0"/>
          <c:showPercent val="0"/>
          <c:showBubbleSize val="0"/>
        </c:dLbls>
        <c:gapWidth val="168"/>
        <c:overlap val="-27"/>
        <c:axId val="1062249848"/>
        <c:axId val="1062248864"/>
      </c:barChart>
      <c:lineChart>
        <c:grouping val="standard"/>
        <c:varyColors val="0"/>
        <c:ser>
          <c:idx val="1"/>
          <c:order val="1"/>
          <c:tx>
            <c:strRef>
              <c:f>Sheet1!$L$1</c:f>
              <c:strCache>
                <c:ptCount val="1"/>
                <c:pt idx="0">
                  <c:v>Free Cash Flow</c:v>
                </c:pt>
              </c:strCache>
            </c:strRef>
          </c:tx>
          <c:spPr>
            <a:ln w="31750" cap="rnd">
              <a:solidFill>
                <a:srgbClr val="FF0000"/>
              </a:solidFill>
              <a:round/>
            </a:ln>
            <a:effectLst/>
          </c:spPr>
          <c:marker>
            <c:symbol val="none"/>
          </c:marker>
          <c:cat>
            <c:numRef>
              <c:f>Sheet1!$A$2:$A$16</c:f>
              <c:numCache>
                <c:formatCode>General</c:formatCod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numCache>
              <c:extLst/>
            </c:numRef>
          </c:cat>
          <c:val>
            <c:numRef>
              <c:f>Sheet1!$L$6:$L$16</c:f>
              <c:numCache>
                <c:formatCode>_(* #,##0_);_(* \(#,##0\);_(* "-"??_);_(@_)</c:formatCode>
                <c:ptCount val="11"/>
                <c:pt idx="0">
                  <c:v>38728</c:v>
                </c:pt>
                <c:pt idx="1">
                  <c:v>33009</c:v>
                </c:pt>
                <c:pt idx="2">
                  <c:v>32503</c:v>
                </c:pt>
                <c:pt idx="3">
                  <c:v>45490</c:v>
                </c:pt>
                <c:pt idx="4">
                  <c:v>37594</c:v>
                </c:pt>
                <c:pt idx="5">
                  <c:v>35736</c:v>
                </c:pt>
                <c:pt idx="6">
                  <c:v>42555</c:v>
                </c:pt>
                <c:pt idx="7">
                  <c:v>43400</c:v>
                </c:pt>
                <c:pt idx="8">
                  <c:v>33634</c:v>
                </c:pt>
                <c:pt idx="9">
                  <c:v>25146</c:v>
                </c:pt>
                <c:pt idx="10">
                  <c:v>25130</c:v>
                </c:pt>
              </c:numCache>
              <c:extLst/>
            </c:numRef>
          </c:val>
          <c:smooth val="1"/>
          <c:extLst>
            <c:ext xmlns:c16="http://schemas.microsoft.com/office/drawing/2014/chart" uri="{C3380CC4-5D6E-409C-BE32-E72D297353CC}">
              <c16:uniqueId val="{0000000E-2E85-489B-9D2A-9C7D4B280EBB}"/>
            </c:ext>
          </c:extLst>
        </c:ser>
        <c:dLbls>
          <c:showLegendKey val="0"/>
          <c:showVal val="0"/>
          <c:showCatName val="0"/>
          <c:showSerName val="0"/>
          <c:showPercent val="0"/>
          <c:showBubbleSize val="0"/>
        </c:dLbls>
        <c:marker val="1"/>
        <c:smooth val="0"/>
        <c:axId val="1062249848"/>
        <c:axId val="1062248864"/>
      </c:lineChart>
      <c:lineChart>
        <c:grouping val="standard"/>
        <c:varyColors val="0"/>
        <c:ser>
          <c:idx val="2"/>
          <c:order val="2"/>
          <c:tx>
            <c:strRef>
              <c:f>Sheet1!$N$1</c:f>
              <c:strCache>
                <c:ptCount val="1"/>
                <c:pt idx="0">
                  <c:v>Adjusted EBITDA, percent of net sales</c:v>
                </c:pt>
              </c:strCache>
            </c:strRef>
          </c:tx>
          <c:spPr>
            <a:ln w="31750" cap="rnd">
              <a:solidFill>
                <a:schemeClr val="accent2">
                  <a:tint val="65000"/>
                </a:schemeClr>
              </a:solidFill>
              <a:round/>
            </a:ln>
            <a:effectLst/>
          </c:spPr>
          <c:marker>
            <c:symbol val="none"/>
          </c:marker>
          <c:trendline>
            <c:spPr>
              <a:ln w="19050" cap="rnd">
                <a:noFill/>
                <a:prstDash val="sysDash"/>
              </a:ln>
              <a:effectLst/>
            </c:spPr>
            <c:trendlineType val="linear"/>
            <c:dispRSqr val="0"/>
            <c:dispEq val="0"/>
          </c:trendline>
          <c:cat>
            <c:numRef>
              <c:f>Sheet1!$A$5:$A$14</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extLst/>
            </c:numRef>
          </c:cat>
          <c:val>
            <c:numRef>
              <c:f>Sheet1!$N$6:$N$16</c:f>
              <c:numCache>
                <c:formatCode>0%</c:formatCode>
                <c:ptCount val="11"/>
                <c:pt idx="0">
                  <c:v>0.15948426938162397</c:v>
                </c:pt>
                <c:pt idx="1">
                  <c:v>0.15323763411952909</c:v>
                </c:pt>
                <c:pt idx="2">
                  <c:v>0.15875812237498882</c:v>
                </c:pt>
                <c:pt idx="3">
                  <c:v>0.15745933206874749</c:v>
                </c:pt>
                <c:pt idx="4">
                  <c:v>0.13899544503262343</c:v>
                </c:pt>
                <c:pt idx="5">
                  <c:v>0.14089266131164102</c:v>
                </c:pt>
                <c:pt idx="6">
                  <c:v>0.16500000000000001</c:v>
                </c:pt>
                <c:pt idx="7">
                  <c:v>0.16300000000000001</c:v>
                </c:pt>
                <c:pt idx="8">
                  <c:v>0.14799999999999999</c:v>
                </c:pt>
                <c:pt idx="9">
                  <c:v>0.13909338132258925</c:v>
                </c:pt>
                <c:pt idx="10">
                  <c:v>0.13604235612556698</c:v>
                </c:pt>
              </c:numCache>
              <c:extLst/>
            </c:numRef>
          </c:val>
          <c:smooth val="1"/>
          <c:extLst>
            <c:ext xmlns:c16="http://schemas.microsoft.com/office/drawing/2014/chart" uri="{C3380CC4-5D6E-409C-BE32-E72D297353CC}">
              <c16:uniqueId val="{00000000-1AC4-4595-9D42-203CA527D425}"/>
            </c:ext>
          </c:extLst>
        </c:ser>
        <c:dLbls>
          <c:showLegendKey val="0"/>
          <c:showVal val="0"/>
          <c:showCatName val="0"/>
          <c:showSerName val="0"/>
          <c:showPercent val="0"/>
          <c:showBubbleSize val="0"/>
        </c:dLbls>
        <c:marker val="1"/>
        <c:smooth val="0"/>
        <c:axId val="600277888"/>
        <c:axId val="600269360"/>
      </c:lineChart>
      <c:catAx>
        <c:axId val="1062249848"/>
        <c:scaling>
          <c:orientation val="minMax"/>
        </c:scaling>
        <c:delete val="0"/>
        <c:axPos val="b"/>
        <c:numFmt formatCode="General" sourceLinked="1"/>
        <c:majorTickMark val="none"/>
        <c:minorTickMark val="none"/>
        <c:tickLblPos val="low"/>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062248864"/>
        <c:crosses val="autoZero"/>
        <c:auto val="1"/>
        <c:lblAlgn val="ctr"/>
        <c:lblOffset val="100"/>
        <c:noMultiLvlLbl val="0"/>
      </c:catAx>
      <c:valAx>
        <c:axId val="1062248864"/>
        <c:scaling>
          <c:orientation val="minMax"/>
          <c:max val="70000"/>
          <c:min val="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dirty="0"/>
                  <a:t>Millions</a:t>
                </a:r>
                <a:r>
                  <a:rPr lang="en-US" baseline="0" dirty="0"/>
                  <a:t> in Dollars</a:t>
                </a:r>
                <a:endParaRPr lang="en-US" dirty="0"/>
              </a:p>
            </c:rich>
          </c:tx>
          <c:layout>
            <c:manualLayout>
              <c:xMode val="edge"/>
              <c:yMode val="edge"/>
              <c:x val="0"/>
              <c:y val="0.27574025104272848"/>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062249848"/>
        <c:crosses val="autoZero"/>
        <c:crossBetween val="between"/>
        <c:dispUnits>
          <c:builtInUnit val="thousands"/>
        </c:dispUnits>
      </c:valAx>
      <c:valAx>
        <c:axId val="600269360"/>
        <c:scaling>
          <c:orientation val="minMax"/>
          <c:max val="0.18000000000000002"/>
          <c:min val="0"/>
        </c:scaling>
        <c:delete val="0"/>
        <c:axPos val="r"/>
        <c:title>
          <c:tx>
            <c:rich>
              <a:bodyPr rot="5400000" spcFirstLastPara="1" vertOverflow="ellipsis" wrap="square" anchor="ctr" anchorCtr="1"/>
              <a:lstStyle/>
              <a:p>
                <a:pPr>
                  <a:defRPr sz="1197" b="1" i="0" u="none" strike="noStrike" kern="1200" baseline="0">
                    <a:solidFill>
                      <a:schemeClr val="tx2"/>
                    </a:solidFill>
                    <a:latin typeface="+mn-lt"/>
                    <a:ea typeface="+mn-ea"/>
                    <a:cs typeface="+mn-cs"/>
                  </a:defRPr>
                </a:pPr>
                <a:r>
                  <a:rPr lang="en-US" dirty="0"/>
                  <a:t>Percent</a:t>
                </a:r>
                <a:r>
                  <a:rPr lang="en-US" baseline="0" dirty="0"/>
                  <a:t> of Net Sales</a:t>
                </a:r>
                <a:endParaRPr lang="en-US" dirty="0"/>
              </a:p>
            </c:rich>
          </c:tx>
          <c:layout>
            <c:manualLayout>
              <c:xMode val="edge"/>
              <c:yMode val="edge"/>
              <c:x val="0.96742807582120183"/>
              <c:y val="0.29359511111767689"/>
            </c:manualLayout>
          </c:layout>
          <c:overlay val="0"/>
          <c:spPr>
            <a:noFill/>
            <a:ln>
              <a:noFill/>
            </a:ln>
            <a:effectLst/>
          </c:spPr>
          <c:txPr>
            <a:bodyPr rot="5400000" spcFirstLastPara="1" vertOverflow="ellipsis" wrap="square" anchor="ctr" anchorCtr="1"/>
            <a:lstStyle/>
            <a:p>
              <a:pPr>
                <a:defRPr sz="1197" b="1" i="0" u="none" strike="noStrike" kern="1200" baseline="0">
                  <a:solidFill>
                    <a:schemeClr val="tx2"/>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600277888"/>
        <c:crosses val="max"/>
        <c:crossBetween val="between"/>
        <c:majorUnit val="2.0000000000000004E-2"/>
      </c:valAx>
      <c:catAx>
        <c:axId val="600277888"/>
        <c:scaling>
          <c:orientation val="minMax"/>
        </c:scaling>
        <c:delete val="1"/>
        <c:axPos val="b"/>
        <c:numFmt formatCode="General" sourceLinked="1"/>
        <c:majorTickMark val="out"/>
        <c:minorTickMark val="none"/>
        <c:tickLblPos val="nextTo"/>
        <c:crossAx val="600269360"/>
        <c:crosses val="autoZero"/>
        <c:auto val="1"/>
        <c:lblAlgn val="ctr"/>
        <c:lblOffset val="100"/>
        <c:noMultiLvlLbl val="0"/>
      </c:catAx>
      <c:spPr>
        <a:noFill/>
        <a:ln>
          <a:noFill/>
        </a:ln>
        <a:effectLst/>
      </c:spPr>
    </c:plotArea>
    <c:legend>
      <c:legendPos val="b"/>
      <c:legendEntry>
        <c:idx val="3"/>
        <c:delete val="1"/>
      </c:legendEntry>
      <c:layout>
        <c:manualLayout>
          <c:xMode val="edge"/>
          <c:yMode val="edge"/>
          <c:x val="6.4811444539512458E-2"/>
          <c:y val="0.90441276378879021"/>
          <c:w val="0.79890726545566371"/>
          <c:h val="8.004114613447081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921843904127368"/>
          <c:y val="7.0827824329445468E-2"/>
          <c:w val="0.77719196158172532"/>
          <c:h val="0.75049922773255828"/>
        </c:manualLayout>
      </c:layout>
      <c:barChart>
        <c:barDir val="col"/>
        <c:grouping val="stacked"/>
        <c:varyColors val="0"/>
        <c:ser>
          <c:idx val="0"/>
          <c:order val="0"/>
          <c:tx>
            <c:strRef>
              <c:f>Sheet1!$B$1</c:f>
              <c:strCache>
                <c:ptCount val="1"/>
                <c:pt idx="0">
                  <c:v>Dividends</c:v>
                </c:pt>
              </c:strCache>
            </c:strRef>
          </c:tx>
          <c:spPr>
            <a:solidFill>
              <a:srgbClr val="00C057"/>
            </a:solidFill>
          </c:spPr>
          <c:invertIfNegative val="0"/>
          <c:cat>
            <c:numRef>
              <c:f>Sheet1!$A$4:$A$14</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Sheet1!$B$4:$B$14</c:f>
              <c:numCache>
                <c:formatCode>0</c:formatCode>
                <c:ptCount val="11"/>
                <c:pt idx="0">
                  <c:v>7.4</c:v>
                </c:pt>
                <c:pt idx="1">
                  <c:v>8.1999999999999993</c:v>
                </c:pt>
                <c:pt idx="2">
                  <c:v>8.6999999999999993</c:v>
                </c:pt>
                <c:pt idx="3">
                  <c:v>9.6999999999999993</c:v>
                </c:pt>
                <c:pt idx="4">
                  <c:v>10.6</c:v>
                </c:pt>
                <c:pt idx="5">
                  <c:v>11.2</c:v>
                </c:pt>
                <c:pt idx="6">
                  <c:v>12.3</c:v>
                </c:pt>
                <c:pt idx="7">
                  <c:v>12.799999999999997</c:v>
                </c:pt>
                <c:pt idx="8">
                  <c:v>14.3</c:v>
                </c:pt>
                <c:pt idx="9">
                  <c:v>15.4</c:v>
                </c:pt>
                <c:pt idx="10">
                  <c:v>16.600000000000001</c:v>
                </c:pt>
              </c:numCache>
            </c:numRef>
          </c:val>
          <c:extLst>
            <c:ext xmlns:c16="http://schemas.microsoft.com/office/drawing/2014/chart" uri="{C3380CC4-5D6E-409C-BE32-E72D297353CC}">
              <c16:uniqueId val="{00000000-1621-4D62-9DFE-6FDA0EA467B4}"/>
            </c:ext>
          </c:extLst>
        </c:ser>
        <c:ser>
          <c:idx val="3"/>
          <c:order val="1"/>
          <c:tx>
            <c:strRef>
              <c:f>Sheet1!$C$1</c:f>
              <c:strCache>
                <c:ptCount val="1"/>
                <c:pt idx="0">
                  <c:v>Special Dividend</c:v>
                </c:pt>
              </c:strCache>
            </c:strRef>
          </c:tx>
          <c:spPr>
            <a:solidFill>
              <a:srgbClr val="00FA71"/>
            </a:solidFill>
          </c:spPr>
          <c:invertIfNegative val="0"/>
          <c:cat>
            <c:numRef>
              <c:f>Sheet1!$A$4:$A$14</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Sheet1!$C$4:$C$14</c:f>
              <c:numCache>
                <c:formatCode>General</c:formatCode>
                <c:ptCount val="11"/>
                <c:pt idx="7" formatCode="0">
                  <c:v>52.8</c:v>
                </c:pt>
                <c:pt idx="9" formatCode="0">
                  <c:v>0</c:v>
                </c:pt>
                <c:pt idx="10" formatCode="0">
                  <c:v>0</c:v>
                </c:pt>
              </c:numCache>
            </c:numRef>
          </c:val>
          <c:extLst>
            <c:ext xmlns:c16="http://schemas.microsoft.com/office/drawing/2014/chart" uri="{C3380CC4-5D6E-409C-BE32-E72D297353CC}">
              <c16:uniqueId val="{00000000-47D9-4167-9CE0-8BB2AF84BE05}"/>
            </c:ext>
          </c:extLst>
        </c:ser>
        <c:ser>
          <c:idx val="1"/>
          <c:order val="2"/>
          <c:tx>
            <c:strRef>
              <c:f>Sheet1!$D$1</c:f>
              <c:strCache>
                <c:ptCount val="1"/>
                <c:pt idx="0">
                  <c:v>Cap Ex</c:v>
                </c:pt>
              </c:strCache>
            </c:strRef>
          </c:tx>
          <c:spPr>
            <a:solidFill>
              <a:schemeClr val="bg1">
                <a:lumMod val="65000"/>
              </a:schemeClr>
            </a:solidFill>
          </c:spPr>
          <c:invertIfNegative val="0"/>
          <c:cat>
            <c:numRef>
              <c:f>Sheet1!$A$4:$A$14</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Sheet1!$D$4:$D$14</c:f>
              <c:numCache>
                <c:formatCode>0</c:formatCode>
                <c:ptCount val="11"/>
                <c:pt idx="0">
                  <c:v>11.2</c:v>
                </c:pt>
                <c:pt idx="1">
                  <c:v>16.399999999999999</c:v>
                </c:pt>
                <c:pt idx="2">
                  <c:v>21</c:v>
                </c:pt>
                <c:pt idx="3">
                  <c:v>13.3</c:v>
                </c:pt>
                <c:pt idx="4">
                  <c:v>8.3000000000000007</c:v>
                </c:pt>
                <c:pt idx="5">
                  <c:v>6.9</c:v>
                </c:pt>
                <c:pt idx="6">
                  <c:v>7.8</c:v>
                </c:pt>
                <c:pt idx="7">
                  <c:v>10.9</c:v>
                </c:pt>
                <c:pt idx="8">
                  <c:v>10.9</c:v>
                </c:pt>
                <c:pt idx="9">
                  <c:v>7.9989999999999997</c:v>
                </c:pt>
                <c:pt idx="10">
                  <c:v>9.8000000000000007</c:v>
                </c:pt>
              </c:numCache>
            </c:numRef>
          </c:val>
          <c:extLst>
            <c:ext xmlns:c16="http://schemas.microsoft.com/office/drawing/2014/chart" uri="{C3380CC4-5D6E-409C-BE32-E72D297353CC}">
              <c16:uniqueId val="{00000001-1621-4D62-9DFE-6FDA0EA467B4}"/>
            </c:ext>
          </c:extLst>
        </c:ser>
        <c:ser>
          <c:idx val="2"/>
          <c:order val="3"/>
          <c:tx>
            <c:strRef>
              <c:f>Sheet1!$F$1</c:f>
              <c:strCache>
                <c:ptCount val="1"/>
                <c:pt idx="0">
                  <c:v>Share Repurchases</c:v>
                </c:pt>
              </c:strCache>
            </c:strRef>
          </c:tx>
          <c:invertIfNegative val="0"/>
          <c:cat>
            <c:numRef>
              <c:f>Sheet1!$A$4:$A$14</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Sheet1!$F$4:$F$14</c:f>
              <c:numCache>
                <c:formatCode>General</c:formatCode>
                <c:ptCount val="11"/>
                <c:pt idx="4" formatCode="0">
                  <c:v>4.5999999999999996</c:v>
                </c:pt>
                <c:pt idx="8">
                  <c:v>2.2999999999999998</c:v>
                </c:pt>
                <c:pt idx="9">
                  <c:v>0.36099999999999999</c:v>
                </c:pt>
                <c:pt idx="10">
                  <c:v>1.2450000000000001</c:v>
                </c:pt>
              </c:numCache>
            </c:numRef>
          </c:val>
          <c:extLst>
            <c:ext xmlns:c16="http://schemas.microsoft.com/office/drawing/2014/chart" uri="{C3380CC4-5D6E-409C-BE32-E72D297353CC}">
              <c16:uniqueId val="{00000002-1621-4D62-9DFE-6FDA0EA467B4}"/>
            </c:ext>
          </c:extLst>
        </c:ser>
        <c:ser>
          <c:idx val="4"/>
          <c:order val="4"/>
          <c:tx>
            <c:strRef>
              <c:f>Sheet1!$E$1</c:f>
              <c:strCache>
                <c:ptCount val="1"/>
                <c:pt idx="0">
                  <c:v>Acquisitions</c:v>
                </c:pt>
              </c:strCache>
            </c:strRef>
          </c:tx>
          <c:spPr>
            <a:solidFill>
              <a:srgbClr val="005DA2"/>
            </a:solidFill>
          </c:spPr>
          <c:invertIfNegative val="0"/>
          <c:cat>
            <c:numRef>
              <c:f>Sheet1!$A$4:$A$14</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Sheet1!$E$4:$E$14</c:f>
              <c:numCache>
                <c:formatCode>0</c:formatCode>
                <c:ptCount val="11"/>
                <c:pt idx="0">
                  <c:v>0</c:v>
                </c:pt>
                <c:pt idx="1">
                  <c:v>20.8</c:v>
                </c:pt>
                <c:pt idx="2">
                  <c:v>0</c:v>
                </c:pt>
                <c:pt idx="3">
                  <c:v>16.7</c:v>
                </c:pt>
                <c:pt idx="4">
                  <c:v>3.4</c:v>
                </c:pt>
                <c:pt idx="5">
                  <c:v>3</c:v>
                </c:pt>
                <c:pt idx="6">
                  <c:v>0</c:v>
                </c:pt>
                <c:pt idx="7">
                  <c:v>0</c:v>
                </c:pt>
                <c:pt idx="8">
                  <c:v>0</c:v>
                </c:pt>
                <c:pt idx="9">
                  <c:v>0</c:v>
                </c:pt>
                <c:pt idx="10">
                  <c:v>0</c:v>
                </c:pt>
              </c:numCache>
            </c:numRef>
          </c:val>
          <c:extLst>
            <c:ext xmlns:c16="http://schemas.microsoft.com/office/drawing/2014/chart" uri="{C3380CC4-5D6E-409C-BE32-E72D297353CC}">
              <c16:uniqueId val="{00000001-2145-47CB-88FF-0F4DA4F4228A}"/>
            </c:ext>
          </c:extLst>
        </c:ser>
        <c:dLbls>
          <c:showLegendKey val="0"/>
          <c:showVal val="0"/>
          <c:showCatName val="0"/>
          <c:showSerName val="0"/>
          <c:showPercent val="0"/>
          <c:showBubbleSize val="0"/>
        </c:dLbls>
        <c:gapWidth val="71"/>
        <c:overlap val="100"/>
        <c:axId val="510700368"/>
        <c:axId val="510702328"/>
      </c:barChart>
      <c:catAx>
        <c:axId val="510700368"/>
        <c:scaling>
          <c:orientation val="minMax"/>
        </c:scaling>
        <c:delete val="0"/>
        <c:axPos val="b"/>
        <c:numFmt formatCode="General" sourceLinked="1"/>
        <c:majorTickMark val="out"/>
        <c:minorTickMark val="none"/>
        <c:tickLblPos val="nextTo"/>
        <c:txPr>
          <a:bodyPr/>
          <a:lstStyle/>
          <a:p>
            <a:pPr>
              <a:defRPr sz="900">
                <a:latin typeface="Calibri" panose="020F0502020204030204" pitchFamily="34" charset="0"/>
                <a:ea typeface="Tahoma" panose="020B0604030504040204" pitchFamily="34" charset="0"/>
                <a:cs typeface="Calibri" panose="020F0502020204030204" pitchFamily="34" charset="0"/>
              </a:defRPr>
            </a:pPr>
            <a:endParaRPr lang="en-US"/>
          </a:p>
        </c:txPr>
        <c:crossAx val="510702328"/>
        <c:crosses val="autoZero"/>
        <c:auto val="1"/>
        <c:lblAlgn val="ctr"/>
        <c:lblOffset val="100"/>
        <c:noMultiLvlLbl val="0"/>
      </c:catAx>
      <c:valAx>
        <c:axId val="510702328"/>
        <c:scaling>
          <c:orientation val="minMax"/>
        </c:scaling>
        <c:delete val="0"/>
        <c:axPos val="l"/>
        <c:majorGridlines/>
        <c:title>
          <c:tx>
            <c:rich>
              <a:bodyPr/>
              <a:lstStyle/>
              <a:p>
                <a:pPr>
                  <a:defRPr sz="1423" b="0" i="0" u="none" strike="noStrike" baseline="0">
                    <a:solidFill>
                      <a:srgbClr val="000000"/>
                    </a:solidFill>
                    <a:latin typeface="Calibri" panose="020F0502020204030204" pitchFamily="34" charset="0"/>
                    <a:ea typeface="Cambria"/>
                    <a:cs typeface="Calibri" panose="020F0502020204030204" pitchFamily="34" charset="0"/>
                  </a:defRPr>
                </a:pPr>
                <a:r>
                  <a:rPr lang="en-US" b="0" dirty="0">
                    <a:latin typeface="Calibri" panose="020F0502020204030204" pitchFamily="34" charset="0"/>
                    <a:ea typeface="Tahoma" panose="020B0604030504040204" pitchFamily="34" charset="0"/>
                    <a:cs typeface="Calibri" panose="020F0502020204030204" pitchFamily="34" charset="0"/>
                  </a:rPr>
                  <a:t>Millions of Dollars</a:t>
                </a:r>
              </a:p>
            </c:rich>
          </c:tx>
          <c:layout>
            <c:manualLayout>
              <c:xMode val="edge"/>
              <c:yMode val="edge"/>
              <c:x val="1.3570140180412107E-2"/>
              <c:y val="0.29669264319122335"/>
            </c:manualLayout>
          </c:layout>
          <c:overlay val="0"/>
        </c:title>
        <c:numFmt formatCode="#,##0" sourceLinked="0"/>
        <c:majorTickMark val="out"/>
        <c:minorTickMark val="none"/>
        <c:tickLblPos val="nextTo"/>
        <c:txPr>
          <a:bodyPr/>
          <a:lstStyle/>
          <a:p>
            <a:pPr>
              <a:defRPr sz="1200">
                <a:latin typeface="Tahoma" panose="020B0604030504040204" pitchFamily="34" charset="0"/>
                <a:ea typeface="Tahoma" panose="020B0604030504040204" pitchFamily="34" charset="0"/>
                <a:cs typeface="Tahoma" panose="020B0604030504040204" pitchFamily="34" charset="0"/>
              </a:defRPr>
            </a:pPr>
            <a:endParaRPr lang="en-US"/>
          </a:p>
        </c:txPr>
        <c:crossAx val="510700368"/>
        <c:crosses val="autoZero"/>
        <c:crossBetween val="between"/>
      </c:valAx>
      <c:spPr>
        <a:noFill/>
        <a:ln w="24092">
          <a:noFill/>
        </a:ln>
      </c:spPr>
    </c:plotArea>
    <c:legend>
      <c:legendPos val="b"/>
      <c:layout>
        <c:manualLayout>
          <c:xMode val="edge"/>
          <c:yMode val="edge"/>
          <c:x val="9.3371485097832982E-2"/>
          <c:y val="0.89462952936642004"/>
          <c:w val="0.78131570810864337"/>
          <c:h val="9.5383749430467651E-2"/>
        </c:manualLayout>
      </c:layout>
      <c:overlay val="0"/>
      <c:txPr>
        <a:bodyPr/>
        <a:lstStyle/>
        <a:p>
          <a:pPr>
            <a:defRPr sz="1000">
              <a:latin typeface="Calibri" panose="020F0502020204030204" pitchFamily="34" charset="0"/>
              <a:ea typeface="Tahoma" panose="020B0604030504040204" pitchFamily="34" charset="0"/>
              <a:cs typeface="Calibri" panose="020F0502020204030204" pitchFamily="34" charset="0"/>
            </a:defRPr>
          </a:pPr>
          <a:endParaRPr lang="en-US"/>
        </a:p>
      </c:txPr>
    </c:legend>
    <c:plotVisOnly val="1"/>
    <c:dispBlanksAs val="gap"/>
    <c:showDLblsOverMax val="0"/>
  </c:chart>
  <c:txPr>
    <a:bodyPr/>
    <a:lstStyle/>
    <a:p>
      <a:pPr>
        <a:defRPr sz="1669"/>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3008778314475395E-2"/>
          <c:y val="4.3612653186177824E-2"/>
          <c:w val="0.89445532543726136"/>
          <c:h val="0.82057147425883092"/>
        </c:manualLayout>
      </c:layout>
      <c:lineChart>
        <c:grouping val="standard"/>
        <c:varyColors val="0"/>
        <c:ser>
          <c:idx val="0"/>
          <c:order val="0"/>
          <c:spPr>
            <a:ln w="34925" cap="rnd">
              <a:solidFill>
                <a:schemeClr val="accent1"/>
              </a:solidFill>
              <a:round/>
            </a:ln>
            <a:effectLst>
              <a:outerShdw blurRad="57150" dist="19050" dir="5400000" algn="ctr" rotWithShape="0">
                <a:srgbClr val="000000">
                  <a:alpha val="63000"/>
                </a:srgbClr>
              </a:outerShdw>
            </a:effectLst>
          </c:spPr>
          <c:marker>
            <c:symbol val="none"/>
          </c:marker>
          <c:cat>
            <c:strRef>
              <c:f>Sheet1!$A$1:$AY$1</c:f>
              <c:strCache>
                <c:ptCount val="51"/>
                <c:pt idx="0">
                  <c:v>1968</c:v>
                </c:pt>
                <c:pt idx="1">
                  <c:v>1970</c:v>
                </c:pt>
                <c:pt idx="2">
                  <c:v>1972</c:v>
                </c:pt>
                <c:pt idx="3">
                  <c:v>1974</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pt idx="35">
                  <c:v>2007</c:v>
                </c:pt>
                <c:pt idx="36">
                  <c:v>2008</c:v>
                </c:pt>
                <c:pt idx="37">
                  <c:v>2009</c:v>
                </c:pt>
                <c:pt idx="38">
                  <c:v>2010</c:v>
                </c:pt>
                <c:pt idx="39">
                  <c:v>2011</c:v>
                </c:pt>
                <c:pt idx="40">
                  <c:v>2012</c:v>
                </c:pt>
                <c:pt idx="41">
                  <c:v>2013</c:v>
                </c:pt>
                <c:pt idx="42">
                  <c:v>2014</c:v>
                </c:pt>
                <c:pt idx="43">
                  <c:v>2015</c:v>
                </c:pt>
                <c:pt idx="44">
                  <c:v>2016</c:v>
                </c:pt>
                <c:pt idx="45">
                  <c:v>2017</c:v>
                </c:pt>
                <c:pt idx="46">
                  <c:v>2018</c:v>
                </c:pt>
                <c:pt idx="47">
                  <c:v>2019</c:v>
                </c:pt>
                <c:pt idx="48">
                  <c:v>2020</c:v>
                </c:pt>
                <c:pt idx="49">
                  <c:v>20212</c:v>
                </c:pt>
                <c:pt idx="50">
                  <c:v>2022</c:v>
                </c:pt>
              </c:strCache>
            </c:strRef>
          </c:cat>
          <c:val>
            <c:numRef>
              <c:f>Sheet1!$A$2:$AY$2</c:f>
              <c:numCache>
                <c:formatCode>General</c:formatCode>
                <c:ptCount val="51"/>
                <c:pt idx="0">
                  <c:v>100</c:v>
                </c:pt>
                <c:pt idx="1">
                  <c:v>100</c:v>
                </c:pt>
                <c:pt idx="2">
                  <c:v>100</c:v>
                </c:pt>
                <c:pt idx="3">
                  <c:v>100</c:v>
                </c:pt>
                <c:pt idx="4">
                  <c:v>121</c:v>
                </c:pt>
                <c:pt idx="5">
                  <c:v>121</c:v>
                </c:pt>
                <c:pt idx="6">
                  <c:v>151</c:v>
                </c:pt>
                <c:pt idx="7">
                  <c:v>151</c:v>
                </c:pt>
                <c:pt idx="8">
                  <c:v>151</c:v>
                </c:pt>
                <c:pt idx="9">
                  <c:v>226</c:v>
                </c:pt>
                <c:pt idx="10">
                  <c:v>226</c:v>
                </c:pt>
                <c:pt idx="11">
                  <c:v>226</c:v>
                </c:pt>
                <c:pt idx="12">
                  <c:v>226</c:v>
                </c:pt>
                <c:pt idx="13">
                  <c:v>339</c:v>
                </c:pt>
                <c:pt idx="14">
                  <c:v>339</c:v>
                </c:pt>
                <c:pt idx="15">
                  <c:v>339</c:v>
                </c:pt>
                <c:pt idx="16">
                  <c:v>339</c:v>
                </c:pt>
                <c:pt idx="17">
                  <c:v>339</c:v>
                </c:pt>
                <c:pt idx="18">
                  <c:v>339</c:v>
                </c:pt>
                <c:pt idx="19">
                  <c:v>339</c:v>
                </c:pt>
                <c:pt idx="20">
                  <c:v>508</c:v>
                </c:pt>
                <c:pt idx="21">
                  <c:v>508</c:v>
                </c:pt>
                <c:pt idx="22">
                  <c:v>762</c:v>
                </c:pt>
                <c:pt idx="23">
                  <c:v>762</c:v>
                </c:pt>
                <c:pt idx="24">
                  <c:v>762</c:v>
                </c:pt>
                <c:pt idx="25">
                  <c:v>762</c:v>
                </c:pt>
                <c:pt idx="26">
                  <c:v>762</c:v>
                </c:pt>
                <c:pt idx="27">
                  <c:v>762</c:v>
                </c:pt>
                <c:pt idx="28">
                  <c:v>762</c:v>
                </c:pt>
                <c:pt idx="29">
                  <c:v>762</c:v>
                </c:pt>
                <c:pt idx="30">
                  <c:v>762</c:v>
                </c:pt>
                <c:pt idx="31">
                  <c:v>762</c:v>
                </c:pt>
                <c:pt idx="32">
                  <c:v>952</c:v>
                </c:pt>
                <c:pt idx="33">
                  <c:v>952</c:v>
                </c:pt>
                <c:pt idx="34">
                  <c:v>1190</c:v>
                </c:pt>
                <c:pt idx="35">
                  <c:v>1487</c:v>
                </c:pt>
                <c:pt idx="36">
                  <c:v>1487</c:v>
                </c:pt>
                <c:pt idx="37">
                  <c:v>1487</c:v>
                </c:pt>
                <c:pt idx="38">
                  <c:v>1487</c:v>
                </c:pt>
                <c:pt idx="39">
                  <c:v>1858</c:v>
                </c:pt>
                <c:pt idx="40">
                  <c:v>1858</c:v>
                </c:pt>
                <c:pt idx="41">
                  <c:v>2323</c:v>
                </c:pt>
                <c:pt idx="42">
                  <c:v>2323</c:v>
                </c:pt>
                <c:pt idx="43">
                  <c:v>2323</c:v>
                </c:pt>
                <c:pt idx="44">
                  <c:v>2323</c:v>
                </c:pt>
                <c:pt idx="45">
                  <c:v>2323</c:v>
                </c:pt>
                <c:pt idx="46">
                  <c:v>2323</c:v>
                </c:pt>
                <c:pt idx="47">
                  <c:v>2323</c:v>
                </c:pt>
                <c:pt idx="48">
                  <c:v>2323</c:v>
                </c:pt>
                <c:pt idx="49">
                  <c:v>2323</c:v>
                </c:pt>
                <c:pt idx="50">
                  <c:v>2323</c:v>
                </c:pt>
              </c:numCache>
            </c:numRef>
          </c:val>
          <c:smooth val="1"/>
          <c:extLst>
            <c:ext xmlns:c16="http://schemas.microsoft.com/office/drawing/2014/chart" uri="{C3380CC4-5D6E-409C-BE32-E72D297353CC}">
              <c16:uniqueId val="{00000000-C5E8-4A93-9BDD-5CB00930B08F}"/>
            </c:ext>
          </c:extLst>
        </c:ser>
        <c:dLbls>
          <c:showLegendKey val="0"/>
          <c:showVal val="0"/>
          <c:showCatName val="0"/>
          <c:showSerName val="0"/>
          <c:showPercent val="0"/>
          <c:showBubbleSize val="0"/>
        </c:dLbls>
        <c:dropLines>
          <c:spPr>
            <a:ln w="9525" cap="flat" cmpd="sng" algn="ctr">
              <a:solidFill>
                <a:schemeClr val="tx1">
                  <a:lumMod val="35000"/>
                  <a:lumOff val="65000"/>
                </a:schemeClr>
              </a:solidFill>
              <a:round/>
            </a:ln>
            <a:effectLst/>
          </c:spPr>
        </c:dropLines>
        <c:upDownBars>
          <c:gapWidth val="150"/>
          <c:upBars>
            <c:spPr>
              <a:solidFill>
                <a:schemeClr val="lt1"/>
              </a:solidFill>
              <a:ln w="9525">
                <a:solidFill>
                  <a:schemeClr val="tx1">
                    <a:lumMod val="15000"/>
                    <a:lumOff val="85000"/>
                  </a:schemeClr>
                </a:solidFill>
              </a:ln>
              <a:effectLst/>
            </c:spPr>
          </c:upBars>
          <c:downBars>
            <c:spPr>
              <a:solidFill>
                <a:schemeClr val="dk1">
                  <a:lumMod val="65000"/>
                  <a:lumOff val="35000"/>
                </a:schemeClr>
              </a:solidFill>
              <a:ln w="9525">
                <a:solidFill>
                  <a:schemeClr val="tx1">
                    <a:lumMod val="65000"/>
                    <a:lumOff val="35000"/>
                  </a:schemeClr>
                </a:solidFill>
              </a:ln>
              <a:effectLst/>
            </c:spPr>
          </c:downBars>
        </c:upDownBars>
        <c:smooth val="0"/>
        <c:axId val="513850112"/>
        <c:axId val="513857560"/>
      </c:lineChart>
      <c:catAx>
        <c:axId val="5138501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45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3857560"/>
        <c:crosses val="autoZero"/>
        <c:auto val="1"/>
        <c:lblAlgn val="ctr"/>
        <c:lblOffset val="100"/>
        <c:tickLblSkip val="2"/>
        <c:noMultiLvlLbl val="0"/>
      </c:catAx>
      <c:valAx>
        <c:axId val="513857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dirty="0"/>
                  <a:t>Number of Shares</a:t>
                </a:r>
              </a:p>
            </c:rich>
          </c:tx>
          <c:layout>
            <c:manualLayout>
              <c:xMode val="edge"/>
              <c:yMode val="edge"/>
              <c:x val="1.6160479940007491E-3"/>
              <c:y val="0.34061187612013227"/>
            </c:manualLayout>
          </c:layout>
          <c:overlay val="0"/>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385011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manualLayout>
          <c:layoutTarget val="inner"/>
          <c:xMode val="edge"/>
          <c:yMode val="edge"/>
          <c:x val="0.10804675568877573"/>
          <c:y val="3.700808915279033E-2"/>
          <c:w val="0.80274614192331017"/>
          <c:h val="0.81217376347374048"/>
        </c:manualLayout>
      </c:layout>
      <c:barChart>
        <c:barDir val="col"/>
        <c:grouping val="clustered"/>
        <c:varyColors val="0"/>
        <c:ser>
          <c:idx val="0"/>
          <c:order val="1"/>
          <c:tx>
            <c:strRef>
              <c:f>Sheet1!$A$4</c:f>
              <c:strCache>
                <c:ptCount val="1"/>
                <c:pt idx="0">
                  <c:v>Cash Dividend Rate</c:v>
                </c:pt>
              </c:strCache>
            </c:strRef>
          </c:tx>
          <c:spPr>
            <a:gradFill rotWithShape="1">
              <a:gsLst>
                <a:gs pos="0">
                  <a:schemeClr val="accent2">
                    <a:shade val="76000"/>
                    <a:satMod val="103000"/>
                    <a:lumMod val="102000"/>
                    <a:tint val="94000"/>
                  </a:schemeClr>
                </a:gs>
                <a:gs pos="50000">
                  <a:schemeClr val="accent2">
                    <a:shade val="76000"/>
                    <a:satMod val="110000"/>
                    <a:lumMod val="100000"/>
                    <a:shade val="100000"/>
                  </a:schemeClr>
                </a:gs>
                <a:gs pos="100000">
                  <a:schemeClr val="accent2">
                    <a:shade val="76000"/>
                    <a:lumMod val="99000"/>
                    <a:satMod val="120000"/>
                    <a:shade val="78000"/>
                  </a:schemeClr>
                </a:gs>
              </a:gsLst>
              <a:lin ang="5400000" scaled="0"/>
            </a:gradFill>
            <a:ln>
              <a:noFill/>
            </a:ln>
            <a:effectLst/>
          </c:spPr>
          <c:invertIfNegative val="0"/>
          <c:cat>
            <c:strRef>
              <c:f>Sheet1!$B$3:$AZ$3</c:f>
              <c:strCache>
                <c:ptCount val="51"/>
                <c:pt idx="0">
                  <c:v>1971</c:v>
                </c:pt>
                <c:pt idx="1">
                  <c:v>1972</c:v>
                </c:pt>
                <c:pt idx="2">
                  <c:v>1973</c:v>
                </c:pt>
                <c:pt idx="3">
                  <c:v>1974</c:v>
                </c:pt>
                <c:pt idx="4">
                  <c:v>1975</c:v>
                </c:pt>
                <c:pt idx="5">
                  <c:v>1976</c:v>
                </c:pt>
                <c:pt idx="6">
                  <c:v>1977</c:v>
                </c:pt>
                <c:pt idx="7">
                  <c:v>1978</c:v>
                </c:pt>
                <c:pt idx="8">
                  <c:v>1979</c:v>
                </c:pt>
                <c:pt idx="9">
                  <c:v>1980</c:v>
                </c:pt>
                <c:pt idx="10">
                  <c:v>1981</c:v>
                </c:pt>
                <c:pt idx="11">
                  <c:v>1982</c:v>
                </c:pt>
                <c:pt idx="12">
                  <c:v>1983</c:v>
                </c:pt>
                <c:pt idx="13">
                  <c:v>1984</c:v>
                </c:pt>
                <c:pt idx="14">
                  <c:v>1985</c:v>
                </c:pt>
                <c:pt idx="15">
                  <c:v>1986</c:v>
                </c:pt>
                <c:pt idx="16">
                  <c:v>1987</c:v>
                </c:pt>
                <c:pt idx="17">
                  <c:v>1988</c:v>
                </c:pt>
                <c:pt idx="18">
                  <c:v>1989</c:v>
                </c:pt>
                <c:pt idx="19">
                  <c:v>1990</c:v>
                </c:pt>
                <c:pt idx="20">
                  <c:v>1991</c:v>
                </c:pt>
                <c:pt idx="21">
                  <c:v>1992</c:v>
                </c:pt>
                <c:pt idx="22">
                  <c:v>1993</c:v>
                </c:pt>
                <c:pt idx="23">
                  <c:v>1994</c:v>
                </c:pt>
                <c:pt idx="24">
                  <c:v>1995</c:v>
                </c:pt>
                <c:pt idx="25">
                  <c:v>1996</c:v>
                </c:pt>
                <c:pt idx="26">
                  <c:v>1997</c:v>
                </c:pt>
                <c:pt idx="27">
                  <c:v>1998</c:v>
                </c:pt>
                <c:pt idx="28">
                  <c:v>1999</c:v>
                </c:pt>
                <c:pt idx="29">
                  <c:v>2000</c:v>
                </c:pt>
                <c:pt idx="30">
                  <c:v>2001</c:v>
                </c:pt>
                <c:pt idx="31">
                  <c:v>2002</c:v>
                </c:pt>
                <c:pt idx="32">
                  <c:v>2003</c:v>
                </c:pt>
                <c:pt idx="33">
                  <c:v>2004</c:v>
                </c:pt>
                <c:pt idx="34">
                  <c:v>2005</c:v>
                </c:pt>
                <c:pt idx="35">
                  <c:v>2006</c:v>
                </c:pt>
                <c:pt idx="36">
                  <c:v>2007</c:v>
                </c:pt>
                <c:pt idx="37">
                  <c:v>2008</c:v>
                </c:pt>
                <c:pt idx="38">
                  <c:v>2009</c:v>
                </c:pt>
                <c:pt idx="39">
                  <c:v>2010</c:v>
                </c:pt>
                <c:pt idx="40">
                  <c:v>2011</c:v>
                </c:pt>
                <c:pt idx="41">
                  <c:v>2012</c:v>
                </c:pt>
                <c:pt idx="42">
                  <c:v>2013</c:v>
                </c:pt>
                <c:pt idx="43">
                  <c:v>2014</c:v>
                </c:pt>
                <c:pt idx="44">
                  <c:v>2015</c:v>
                </c:pt>
                <c:pt idx="45">
                  <c:v>2016</c:v>
                </c:pt>
                <c:pt idx="46">
                  <c:v>2017</c:v>
                </c:pt>
                <c:pt idx="47">
                  <c:v>2018</c:v>
                </c:pt>
                <c:pt idx="48">
                  <c:v>2019</c:v>
                </c:pt>
                <c:pt idx="49">
                  <c:v>2020</c:v>
                </c:pt>
                <c:pt idx="50">
                  <c:v>2021</c:v>
                </c:pt>
              </c:strCache>
            </c:strRef>
          </c:cat>
          <c:val>
            <c:numRef>
              <c:f>Sheet1!$B$4:$AZ$4</c:f>
              <c:numCache>
                <c:formatCode>General</c:formatCode>
                <c:ptCount val="51"/>
                <c:pt idx="0">
                  <c:v>3.5200000000000002E-2</c:v>
                </c:pt>
                <c:pt idx="1">
                  <c:v>3.5200000000000002E-2</c:v>
                </c:pt>
                <c:pt idx="2">
                  <c:v>3.6799999999999999E-2</c:v>
                </c:pt>
                <c:pt idx="3">
                  <c:v>4.0800000000000003E-2</c:v>
                </c:pt>
                <c:pt idx="4">
                  <c:v>4.3999999999999997E-2</c:v>
                </c:pt>
                <c:pt idx="5">
                  <c:v>4.6399999999999997E-2</c:v>
                </c:pt>
                <c:pt idx="6">
                  <c:v>5.28E-2</c:v>
                </c:pt>
                <c:pt idx="7">
                  <c:v>6.4000000000000001E-2</c:v>
                </c:pt>
                <c:pt idx="8">
                  <c:v>7.6799999999999993E-2</c:v>
                </c:pt>
                <c:pt idx="9">
                  <c:v>8.5599999999999996E-2</c:v>
                </c:pt>
                <c:pt idx="10">
                  <c:v>9.1999999999999998E-2</c:v>
                </c:pt>
                <c:pt idx="11">
                  <c:v>0.1008</c:v>
                </c:pt>
                <c:pt idx="12">
                  <c:v>0.1048</c:v>
                </c:pt>
                <c:pt idx="13">
                  <c:v>0.1096</c:v>
                </c:pt>
                <c:pt idx="14">
                  <c:v>0.112</c:v>
                </c:pt>
                <c:pt idx="15">
                  <c:v>0.1168</c:v>
                </c:pt>
                <c:pt idx="16">
                  <c:v>0.12239999999999999</c:v>
                </c:pt>
                <c:pt idx="17">
                  <c:v>0.128</c:v>
                </c:pt>
                <c:pt idx="18">
                  <c:v>0.14000000000000001</c:v>
                </c:pt>
                <c:pt idx="19">
                  <c:v>0.1424</c:v>
                </c:pt>
                <c:pt idx="20">
                  <c:v>0.14560000000000001</c:v>
                </c:pt>
                <c:pt idx="21">
                  <c:v>0.15040000000000001</c:v>
                </c:pt>
                <c:pt idx="22">
                  <c:v>0.15759999999999999</c:v>
                </c:pt>
                <c:pt idx="23">
                  <c:v>0.1608</c:v>
                </c:pt>
                <c:pt idx="24">
                  <c:v>0.1704</c:v>
                </c:pt>
                <c:pt idx="25">
                  <c:v>0.1736</c:v>
                </c:pt>
                <c:pt idx="26">
                  <c:v>0.1832</c:v>
                </c:pt>
                <c:pt idx="27">
                  <c:v>0.19040000000000001</c:v>
                </c:pt>
                <c:pt idx="28">
                  <c:v>0.1968</c:v>
                </c:pt>
                <c:pt idx="29">
                  <c:v>0.20319999999999999</c:v>
                </c:pt>
                <c:pt idx="30">
                  <c:v>0.20960000000000001</c:v>
                </c:pt>
                <c:pt idx="31">
                  <c:v>0.21279999999999999</c:v>
                </c:pt>
                <c:pt idx="32">
                  <c:v>0.22320000000000001</c:v>
                </c:pt>
                <c:pt idx="33">
                  <c:v>0.22639999999999999</c:v>
                </c:pt>
                <c:pt idx="34">
                  <c:v>0.2296</c:v>
                </c:pt>
                <c:pt idx="35">
                  <c:v>0.2336</c:v>
                </c:pt>
                <c:pt idx="36">
                  <c:v>0.248</c:v>
                </c:pt>
                <c:pt idx="37">
                  <c:v>0.25600000000000001</c:v>
                </c:pt>
                <c:pt idx="38">
                  <c:v>0.25919999999999999</c:v>
                </c:pt>
                <c:pt idx="39">
                  <c:v>0.26879999999999998</c:v>
                </c:pt>
                <c:pt idx="40">
                  <c:v>0.28320000000000001</c:v>
                </c:pt>
                <c:pt idx="41">
                  <c:v>0.312</c:v>
                </c:pt>
                <c:pt idx="42">
                  <c:v>0.33</c:v>
                </c:pt>
                <c:pt idx="43">
                  <c:v>0.37</c:v>
                </c:pt>
                <c:pt idx="44">
                  <c:v>0.41</c:v>
                </c:pt>
                <c:pt idx="45">
                  <c:v>0.43</c:v>
                </c:pt>
                <c:pt idx="46">
                  <c:v>0.5</c:v>
                </c:pt>
                <c:pt idx="47">
                  <c:v>0.51</c:v>
                </c:pt>
                <c:pt idx="48">
                  <c:v>0.55000000000000004</c:v>
                </c:pt>
                <c:pt idx="49">
                  <c:v>0.59</c:v>
                </c:pt>
                <c:pt idx="50">
                  <c:v>0.63500000000000001</c:v>
                </c:pt>
              </c:numCache>
            </c:numRef>
          </c:val>
          <c:extLst>
            <c:ext xmlns:c16="http://schemas.microsoft.com/office/drawing/2014/chart" uri="{C3380CC4-5D6E-409C-BE32-E72D297353CC}">
              <c16:uniqueId val="{00000000-A4EC-4A9D-9394-17893F45518D}"/>
            </c:ext>
          </c:extLst>
        </c:ser>
        <c:dLbls>
          <c:showLegendKey val="0"/>
          <c:showVal val="0"/>
          <c:showCatName val="0"/>
          <c:showSerName val="0"/>
          <c:showPercent val="0"/>
          <c:showBubbleSize val="0"/>
        </c:dLbls>
        <c:gapWidth val="38"/>
        <c:overlap val="8"/>
        <c:axId val="513854424"/>
        <c:axId val="513858344"/>
      </c:barChart>
      <c:lineChart>
        <c:grouping val="standard"/>
        <c:varyColors val="0"/>
        <c:ser>
          <c:idx val="1"/>
          <c:order val="0"/>
          <c:tx>
            <c:strRef>
              <c:f>Sheet1!$A$5</c:f>
              <c:strCache>
                <c:ptCount val="1"/>
                <c:pt idx="0">
                  <c:v>Annual Dividends Paid</c:v>
                </c:pt>
              </c:strCache>
            </c:strRef>
          </c:tx>
          <c:spPr>
            <a:ln w="31750" cap="rnd">
              <a:solidFill>
                <a:srgbClr val="00B050"/>
              </a:solidFill>
              <a:round/>
            </a:ln>
            <a:effectLst/>
          </c:spPr>
          <c:marker>
            <c:symbol val="none"/>
          </c:marker>
          <c:cat>
            <c:strRef>
              <c:f>Sheet1!$B$3:$AX$3</c:f>
              <c:strCache>
                <c:ptCount val="49"/>
                <c:pt idx="0">
                  <c:v>1971</c:v>
                </c:pt>
                <c:pt idx="1">
                  <c:v>1972</c:v>
                </c:pt>
                <c:pt idx="2">
                  <c:v>1973</c:v>
                </c:pt>
                <c:pt idx="3">
                  <c:v>1974</c:v>
                </c:pt>
                <c:pt idx="4">
                  <c:v>1975</c:v>
                </c:pt>
                <c:pt idx="5">
                  <c:v>1976</c:v>
                </c:pt>
                <c:pt idx="6">
                  <c:v>1977</c:v>
                </c:pt>
                <c:pt idx="7">
                  <c:v>1978</c:v>
                </c:pt>
                <c:pt idx="8">
                  <c:v>1979</c:v>
                </c:pt>
                <c:pt idx="9">
                  <c:v>1980</c:v>
                </c:pt>
                <c:pt idx="10">
                  <c:v>1981</c:v>
                </c:pt>
                <c:pt idx="11">
                  <c:v>1982</c:v>
                </c:pt>
                <c:pt idx="12">
                  <c:v>1983</c:v>
                </c:pt>
                <c:pt idx="13">
                  <c:v>1984</c:v>
                </c:pt>
                <c:pt idx="14">
                  <c:v>1985</c:v>
                </c:pt>
                <c:pt idx="15">
                  <c:v>1986</c:v>
                </c:pt>
                <c:pt idx="16">
                  <c:v>1987</c:v>
                </c:pt>
                <c:pt idx="17">
                  <c:v>1988</c:v>
                </c:pt>
                <c:pt idx="18">
                  <c:v>1989</c:v>
                </c:pt>
                <c:pt idx="19">
                  <c:v>1990</c:v>
                </c:pt>
                <c:pt idx="20">
                  <c:v>1991</c:v>
                </c:pt>
                <c:pt idx="21">
                  <c:v>1992</c:v>
                </c:pt>
                <c:pt idx="22">
                  <c:v>1993</c:v>
                </c:pt>
                <c:pt idx="23">
                  <c:v>1994</c:v>
                </c:pt>
                <c:pt idx="24">
                  <c:v>1995</c:v>
                </c:pt>
                <c:pt idx="25">
                  <c:v>1996</c:v>
                </c:pt>
                <c:pt idx="26">
                  <c:v>1997</c:v>
                </c:pt>
                <c:pt idx="27">
                  <c:v>1998</c:v>
                </c:pt>
                <c:pt idx="28">
                  <c:v>1999</c:v>
                </c:pt>
                <c:pt idx="29">
                  <c:v>2000</c:v>
                </c:pt>
                <c:pt idx="30">
                  <c:v>2001</c:v>
                </c:pt>
                <c:pt idx="31">
                  <c:v>2002</c:v>
                </c:pt>
                <c:pt idx="32">
                  <c:v>2003</c:v>
                </c:pt>
                <c:pt idx="33">
                  <c:v>2004</c:v>
                </c:pt>
                <c:pt idx="34">
                  <c:v>2005</c:v>
                </c:pt>
                <c:pt idx="35">
                  <c:v>2006</c:v>
                </c:pt>
                <c:pt idx="36">
                  <c:v>2007</c:v>
                </c:pt>
                <c:pt idx="37">
                  <c:v>2008</c:v>
                </c:pt>
                <c:pt idx="38">
                  <c:v>2009</c:v>
                </c:pt>
                <c:pt idx="39">
                  <c:v>2010</c:v>
                </c:pt>
                <c:pt idx="40">
                  <c:v>2011</c:v>
                </c:pt>
                <c:pt idx="41">
                  <c:v>2012</c:v>
                </c:pt>
                <c:pt idx="42">
                  <c:v>2013</c:v>
                </c:pt>
                <c:pt idx="43">
                  <c:v>2014</c:v>
                </c:pt>
                <c:pt idx="44">
                  <c:v>2015</c:v>
                </c:pt>
                <c:pt idx="45">
                  <c:v>2016</c:v>
                </c:pt>
                <c:pt idx="46">
                  <c:v>2017</c:v>
                </c:pt>
                <c:pt idx="47">
                  <c:v>2018</c:v>
                </c:pt>
                <c:pt idx="48">
                  <c:v>2019</c:v>
                </c:pt>
              </c:strCache>
            </c:strRef>
          </c:cat>
          <c:val>
            <c:numRef>
              <c:f>Sheet1!$B$5:$AZ$5</c:f>
              <c:numCache>
                <c:formatCode>General</c:formatCode>
                <c:ptCount val="51"/>
                <c:pt idx="0">
                  <c:v>0.9</c:v>
                </c:pt>
                <c:pt idx="1">
                  <c:v>0.9</c:v>
                </c:pt>
                <c:pt idx="2">
                  <c:v>1</c:v>
                </c:pt>
                <c:pt idx="3">
                  <c:v>1.1000000000000001</c:v>
                </c:pt>
                <c:pt idx="4">
                  <c:v>1.1000000000000001</c:v>
                </c:pt>
                <c:pt idx="5">
                  <c:v>1.2</c:v>
                </c:pt>
                <c:pt idx="6">
                  <c:v>1.4</c:v>
                </c:pt>
                <c:pt idx="7">
                  <c:v>1.7</c:v>
                </c:pt>
                <c:pt idx="8">
                  <c:v>2.1</c:v>
                </c:pt>
                <c:pt idx="9">
                  <c:v>2.2999999999999998</c:v>
                </c:pt>
                <c:pt idx="10">
                  <c:v>2.5</c:v>
                </c:pt>
                <c:pt idx="11">
                  <c:v>2.7</c:v>
                </c:pt>
                <c:pt idx="12">
                  <c:v>2.8</c:v>
                </c:pt>
                <c:pt idx="13">
                  <c:v>2.9</c:v>
                </c:pt>
                <c:pt idx="14">
                  <c:v>3</c:v>
                </c:pt>
                <c:pt idx="15">
                  <c:v>3.2</c:v>
                </c:pt>
                <c:pt idx="16">
                  <c:v>3.3</c:v>
                </c:pt>
                <c:pt idx="17">
                  <c:v>3.4</c:v>
                </c:pt>
                <c:pt idx="18">
                  <c:v>3.7</c:v>
                </c:pt>
                <c:pt idx="19">
                  <c:v>3.7</c:v>
                </c:pt>
                <c:pt idx="20">
                  <c:v>3.8</c:v>
                </c:pt>
                <c:pt idx="21">
                  <c:v>3.9</c:v>
                </c:pt>
                <c:pt idx="22">
                  <c:v>4.0999999999999996</c:v>
                </c:pt>
                <c:pt idx="23">
                  <c:v>4.2</c:v>
                </c:pt>
                <c:pt idx="24">
                  <c:v>4.5</c:v>
                </c:pt>
                <c:pt idx="25">
                  <c:v>4.5999999999999996</c:v>
                </c:pt>
                <c:pt idx="26">
                  <c:v>4.8</c:v>
                </c:pt>
                <c:pt idx="27">
                  <c:v>5</c:v>
                </c:pt>
                <c:pt idx="28">
                  <c:v>5.2</c:v>
                </c:pt>
                <c:pt idx="29">
                  <c:v>5.3</c:v>
                </c:pt>
                <c:pt idx="30">
                  <c:v>5.5</c:v>
                </c:pt>
                <c:pt idx="31">
                  <c:v>5.6</c:v>
                </c:pt>
                <c:pt idx="32">
                  <c:v>5.8</c:v>
                </c:pt>
                <c:pt idx="33">
                  <c:v>5.9</c:v>
                </c:pt>
                <c:pt idx="34">
                  <c:v>6</c:v>
                </c:pt>
                <c:pt idx="35">
                  <c:v>6.1</c:v>
                </c:pt>
                <c:pt idx="36">
                  <c:v>6.5</c:v>
                </c:pt>
                <c:pt idx="37">
                  <c:v>6.7</c:v>
                </c:pt>
                <c:pt idx="38">
                  <c:v>6.8</c:v>
                </c:pt>
                <c:pt idx="39">
                  <c:v>7</c:v>
                </c:pt>
                <c:pt idx="40">
                  <c:v>7.4</c:v>
                </c:pt>
                <c:pt idx="41">
                  <c:v>8.1999999999999993</c:v>
                </c:pt>
                <c:pt idx="42">
                  <c:v>8.6999999999999993</c:v>
                </c:pt>
                <c:pt idx="43">
                  <c:v>9.6999999999999993</c:v>
                </c:pt>
                <c:pt idx="44">
                  <c:v>10.6</c:v>
                </c:pt>
                <c:pt idx="45">
                  <c:v>11.2</c:v>
                </c:pt>
                <c:pt idx="46">
                  <c:v>12.3</c:v>
                </c:pt>
                <c:pt idx="47">
                  <c:v>13.3</c:v>
                </c:pt>
                <c:pt idx="48">
                  <c:v>14.37</c:v>
                </c:pt>
                <c:pt idx="49">
                  <c:v>15.39</c:v>
                </c:pt>
                <c:pt idx="50">
                  <c:v>16.59</c:v>
                </c:pt>
              </c:numCache>
            </c:numRef>
          </c:val>
          <c:smooth val="1"/>
          <c:extLst>
            <c:ext xmlns:c16="http://schemas.microsoft.com/office/drawing/2014/chart" uri="{C3380CC4-5D6E-409C-BE32-E72D297353CC}">
              <c16:uniqueId val="{00000001-A4EC-4A9D-9394-17893F45518D}"/>
            </c:ext>
          </c:extLst>
        </c:ser>
        <c:dLbls>
          <c:showLegendKey val="0"/>
          <c:showVal val="0"/>
          <c:showCatName val="0"/>
          <c:showSerName val="0"/>
          <c:showPercent val="0"/>
          <c:showBubbleSize val="0"/>
        </c:dLbls>
        <c:marker val="1"/>
        <c:smooth val="0"/>
        <c:axId val="513857952"/>
        <c:axId val="513855208"/>
      </c:lineChart>
      <c:catAx>
        <c:axId val="513857952"/>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2460000" spcFirstLastPara="1" vertOverflow="ellipsis" wrap="square" anchor="ctr" anchorCtr="1"/>
          <a:lstStyle/>
          <a:p>
            <a:pPr>
              <a:defRPr sz="1000" b="0" i="0" u="none" strike="noStrike" kern="1200" baseline="0">
                <a:solidFill>
                  <a:schemeClr val="tx2"/>
                </a:solidFill>
                <a:latin typeface="Calibri" panose="020F0502020204030204" pitchFamily="34" charset="0"/>
                <a:ea typeface="+mn-ea"/>
                <a:cs typeface="Calibri" panose="020F0502020204030204" pitchFamily="34" charset="0"/>
              </a:defRPr>
            </a:pPr>
            <a:endParaRPr lang="en-US"/>
          </a:p>
        </c:txPr>
        <c:crossAx val="513855208"/>
        <c:crosses val="autoZero"/>
        <c:auto val="1"/>
        <c:lblAlgn val="ctr"/>
        <c:lblOffset val="100"/>
        <c:tickLblSkip val="4"/>
        <c:noMultiLvlLbl val="0"/>
      </c:catAx>
      <c:valAx>
        <c:axId val="513855208"/>
        <c:scaling>
          <c:orientation val="minMax"/>
          <c:min val="0"/>
        </c:scaling>
        <c:delete val="0"/>
        <c:axPos val="r"/>
        <c:title>
          <c:tx>
            <c:rich>
              <a:bodyPr rot="5400000" spcFirstLastPara="1" vertOverflow="ellipsis" wrap="square" anchor="ctr" anchorCtr="1"/>
              <a:lstStyle/>
              <a:p>
                <a:pPr>
                  <a:defRPr sz="1197" b="1" i="0" u="none" strike="noStrike" kern="1200" baseline="0">
                    <a:solidFill>
                      <a:schemeClr val="accent6">
                        <a:lumMod val="75000"/>
                      </a:schemeClr>
                    </a:solidFill>
                    <a:latin typeface="Calibri" panose="020F0502020204030204" pitchFamily="34" charset="0"/>
                    <a:ea typeface="+mn-ea"/>
                    <a:cs typeface="Calibri" panose="020F0502020204030204" pitchFamily="34" charset="0"/>
                  </a:defRPr>
                </a:pPr>
                <a:r>
                  <a:rPr lang="en-US" dirty="0">
                    <a:solidFill>
                      <a:schemeClr val="accent6">
                        <a:lumMod val="75000"/>
                      </a:schemeClr>
                    </a:solidFill>
                  </a:rPr>
                  <a:t>Annual Dividends Paid ($ Millions)</a:t>
                </a:r>
              </a:p>
            </c:rich>
          </c:tx>
          <c:layout>
            <c:manualLayout>
              <c:xMode val="edge"/>
              <c:yMode val="edge"/>
              <c:x val="0.96986641389346684"/>
              <c:y val="0.22434007338888465"/>
            </c:manualLayout>
          </c:layout>
          <c:overlay val="0"/>
          <c:spPr>
            <a:noFill/>
            <a:ln>
              <a:noFill/>
            </a:ln>
            <a:effectLst/>
          </c:spPr>
          <c:txPr>
            <a:bodyPr rot="5400000" spcFirstLastPara="1" vertOverflow="ellipsis" wrap="square" anchor="ctr" anchorCtr="1"/>
            <a:lstStyle/>
            <a:p>
              <a:pPr>
                <a:defRPr sz="1197" b="1" i="0" u="none" strike="noStrike" kern="1200" baseline="0">
                  <a:solidFill>
                    <a:schemeClr val="accent6">
                      <a:lumMod val="75000"/>
                    </a:schemeClr>
                  </a:solidFill>
                  <a:latin typeface="Calibri" panose="020F0502020204030204" pitchFamily="34" charset="0"/>
                  <a:ea typeface="+mn-ea"/>
                  <a:cs typeface="Calibri" panose="020F0502020204030204" pitchFamily="34" charset="0"/>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2"/>
                </a:solidFill>
                <a:latin typeface="Calibri" panose="020F0502020204030204" pitchFamily="34" charset="0"/>
                <a:ea typeface="+mn-ea"/>
                <a:cs typeface="Calibri" panose="020F0502020204030204" pitchFamily="34" charset="0"/>
              </a:defRPr>
            </a:pPr>
            <a:endParaRPr lang="en-US"/>
          </a:p>
        </c:txPr>
        <c:crossAx val="513857952"/>
        <c:crosses val="max"/>
        <c:crossBetween val="between"/>
        <c:majorUnit val="2"/>
      </c:valAx>
      <c:catAx>
        <c:axId val="513854424"/>
        <c:scaling>
          <c:orientation val="minMax"/>
        </c:scaling>
        <c:delete val="1"/>
        <c:axPos val="b"/>
        <c:numFmt formatCode="General" sourceLinked="1"/>
        <c:majorTickMark val="none"/>
        <c:minorTickMark val="none"/>
        <c:tickLblPos val="nextTo"/>
        <c:crossAx val="513858344"/>
        <c:crosses val="autoZero"/>
        <c:auto val="1"/>
        <c:lblAlgn val="ctr"/>
        <c:lblOffset val="100"/>
        <c:noMultiLvlLbl val="0"/>
      </c:catAx>
      <c:valAx>
        <c:axId val="513858344"/>
        <c:scaling>
          <c:orientation val="minMax"/>
          <c:max val="0.70000000000000007"/>
        </c:scaling>
        <c:delete val="0"/>
        <c:axPos val="l"/>
        <c:title>
          <c:tx>
            <c:rich>
              <a:bodyPr rot="-5400000" spcFirstLastPara="1" vertOverflow="ellipsis" vert="horz" wrap="square" anchor="ctr" anchorCtr="1"/>
              <a:lstStyle/>
              <a:p>
                <a:pPr>
                  <a:defRPr sz="1197" b="1" i="0" u="none" strike="noStrike" kern="1200" baseline="0">
                    <a:solidFill>
                      <a:schemeClr val="accent5">
                        <a:lumMod val="75000"/>
                      </a:schemeClr>
                    </a:solidFill>
                    <a:latin typeface="Calibri" panose="020F0502020204030204" pitchFamily="34" charset="0"/>
                    <a:ea typeface="+mn-ea"/>
                    <a:cs typeface="Calibri" panose="020F0502020204030204" pitchFamily="34" charset="0"/>
                  </a:defRPr>
                </a:pPr>
                <a:r>
                  <a:rPr lang="en-US" dirty="0">
                    <a:solidFill>
                      <a:schemeClr val="accent5">
                        <a:lumMod val="75000"/>
                      </a:schemeClr>
                    </a:solidFill>
                  </a:rPr>
                  <a:t>Annual Dividend Rate</a:t>
                </a:r>
              </a:p>
            </c:rich>
          </c:tx>
          <c:layout>
            <c:manualLayout>
              <c:xMode val="edge"/>
              <c:yMode val="edge"/>
              <c:x val="8.2432922299806848E-3"/>
              <c:y val="0.31490004586805292"/>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accent5">
                      <a:lumMod val="75000"/>
                    </a:schemeClr>
                  </a:solidFill>
                  <a:latin typeface="Calibri" panose="020F0502020204030204" pitchFamily="34" charset="0"/>
                  <a:ea typeface="+mn-ea"/>
                  <a:cs typeface="Calibri" panose="020F0502020204030204" pitchFamily="34" charset="0"/>
                </a:defRPr>
              </a:pPr>
              <a:endParaRPr lang="en-US"/>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2"/>
                </a:solidFill>
                <a:latin typeface="Calibri" panose="020F0502020204030204" pitchFamily="34" charset="0"/>
                <a:ea typeface="+mn-ea"/>
                <a:cs typeface="Calibri" panose="020F0502020204030204" pitchFamily="34" charset="0"/>
              </a:defRPr>
            </a:pPr>
            <a:endParaRPr lang="en-US"/>
          </a:p>
        </c:txPr>
        <c:crossAx val="51385442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lang="en-US" sz="2012" b="1" i="0" u="none" strike="noStrike" kern="1200" baseline="0"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defRPr>
            </a:pPr>
            <a:r>
              <a:rPr lang="en-US" sz="2012" b="1" i="0" u="none" strike="noStrike" kern="1200" baseline="0" dirty="0">
                <a:solidFill>
                  <a:schemeClr val="accent2">
                    <a:lumMod val="75000"/>
                  </a:schemeClr>
                </a:solidFill>
                <a:latin typeface="Calibri" panose="020F0502020204030204" pitchFamily="34" charset="0"/>
                <a:ea typeface="Tahoma" panose="020B0604030504040204" pitchFamily="34" charset="0"/>
                <a:cs typeface="Calibri" panose="020F0502020204030204" pitchFamily="34" charset="0"/>
              </a:rPr>
              <a:t>Total International Sales Mix</a:t>
            </a:r>
          </a:p>
        </c:rich>
      </c:tx>
      <c:overlay val="0"/>
    </c:title>
    <c:autoTitleDeleted val="0"/>
    <c:view3D>
      <c:rotX val="60"/>
      <c:rotY val="0"/>
      <c:rAngAx val="0"/>
      <c:perspective val="20"/>
    </c:view3D>
    <c:floor>
      <c:thickness val="0"/>
    </c:floor>
    <c:sideWall>
      <c:thickness val="0"/>
    </c:sideWall>
    <c:backWall>
      <c:thickness val="0"/>
    </c:backWall>
    <c:plotArea>
      <c:layout>
        <c:manualLayout>
          <c:layoutTarget val="inner"/>
          <c:xMode val="edge"/>
          <c:yMode val="edge"/>
          <c:x val="2.8819954482626219E-2"/>
          <c:y val="0.23452114124674683"/>
          <c:w val="0.9711800455173738"/>
          <c:h val="0.68223844713901338"/>
        </c:manualLayout>
      </c:layout>
      <c:pie3DChart>
        <c:varyColors val="1"/>
        <c:ser>
          <c:idx val="0"/>
          <c:order val="0"/>
          <c:tx>
            <c:strRef>
              <c:f>Sheet1!$B$1</c:f>
              <c:strCache>
                <c:ptCount val="1"/>
                <c:pt idx="0">
                  <c:v>Sales</c:v>
                </c:pt>
              </c:strCache>
            </c:strRef>
          </c:tx>
          <c:dPt>
            <c:idx val="0"/>
            <c:bubble3D val="0"/>
            <c:spPr>
              <a:solidFill>
                <a:schemeClr val="accent1"/>
              </a:solidFill>
              <a:ln w="25338">
                <a:solidFill>
                  <a:schemeClr val="lt1"/>
                </a:solidFill>
              </a:ln>
              <a:effectLst/>
              <a:sp3d contourW="25400">
                <a:contourClr>
                  <a:schemeClr val="lt1"/>
                </a:contourClr>
              </a:sp3d>
            </c:spPr>
            <c:extLst>
              <c:ext xmlns:c16="http://schemas.microsoft.com/office/drawing/2014/chart" uri="{C3380CC4-5D6E-409C-BE32-E72D297353CC}">
                <c16:uniqueId val="{00000001-92DD-4A6C-9E07-B341B7CCA2C3}"/>
              </c:ext>
            </c:extLst>
          </c:dPt>
          <c:dPt>
            <c:idx val="1"/>
            <c:bubble3D val="0"/>
            <c:spPr>
              <a:solidFill>
                <a:schemeClr val="accent2"/>
              </a:solidFill>
              <a:ln w="25338">
                <a:solidFill>
                  <a:schemeClr val="lt1"/>
                </a:solidFill>
              </a:ln>
              <a:effectLst/>
              <a:sp3d contourW="25400">
                <a:contourClr>
                  <a:schemeClr val="lt1"/>
                </a:contourClr>
              </a:sp3d>
            </c:spPr>
            <c:extLst>
              <c:ext xmlns:c16="http://schemas.microsoft.com/office/drawing/2014/chart" uri="{C3380CC4-5D6E-409C-BE32-E72D297353CC}">
                <c16:uniqueId val="{00000003-92DD-4A6C-9E07-B341B7CCA2C3}"/>
              </c:ext>
            </c:extLst>
          </c:dPt>
          <c:dPt>
            <c:idx val="2"/>
            <c:bubble3D val="0"/>
            <c:spPr>
              <a:solidFill>
                <a:schemeClr val="accent3"/>
              </a:solidFill>
              <a:ln w="25338">
                <a:solidFill>
                  <a:schemeClr val="lt1"/>
                </a:solidFill>
              </a:ln>
              <a:effectLst/>
              <a:sp3d contourW="25400">
                <a:contourClr>
                  <a:schemeClr val="lt1"/>
                </a:contourClr>
              </a:sp3d>
            </c:spPr>
            <c:extLst>
              <c:ext xmlns:c16="http://schemas.microsoft.com/office/drawing/2014/chart" uri="{C3380CC4-5D6E-409C-BE32-E72D297353CC}">
                <c16:uniqueId val="{00000005-92DD-4A6C-9E07-B341B7CCA2C3}"/>
              </c:ext>
            </c:extLst>
          </c:dPt>
          <c:dPt>
            <c:idx val="3"/>
            <c:bubble3D val="0"/>
            <c:spPr>
              <a:solidFill>
                <a:schemeClr val="accent4"/>
              </a:solidFill>
              <a:ln w="25338">
                <a:solidFill>
                  <a:schemeClr val="lt1"/>
                </a:solidFill>
              </a:ln>
              <a:effectLst/>
              <a:sp3d contourW="25400">
                <a:contourClr>
                  <a:schemeClr val="lt1"/>
                </a:contourClr>
              </a:sp3d>
            </c:spPr>
            <c:extLst>
              <c:ext xmlns:c16="http://schemas.microsoft.com/office/drawing/2014/chart" uri="{C3380CC4-5D6E-409C-BE32-E72D297353CC}">
                <c16:uniqueId val="{00000007-92DD-4A6C-9E07-B341B7CCA2C3}"/>
              </c:ext>
            </c:extLst>
          </c:dPt>
          <c:dPt>
            <c:idx val="4"/>
            <c:bubble3D val="0"/>
            <c:spPr>
              <a:solidFill>
                <a:srgbClr val="00C000"/>
              </a:solidFill>
              <a:ln w="25338">
                <a:solidFill>
                  <a:schemeClr val="lt1"/>
                </a:solidFill>
              </a:ln>
              <a:effectLst/>
              <a:sp3d contourW="25400">
                <a:contourClr>
                  <a:schemeClr val="lt1"/>
                </a:contourClr>
              </a:sp3d>
            </c:spPr>
            <c:extLst>
              <c:ext xmlns:c16="http://schemas.microsoft.com/office/drawing/2014/chart" uri="{C3380CC4-5D6E-409C-BE32-E72D297353CC}">
                <c16:uniqueId val="{00000009-92DD-4A6C-9E07-B341B7CCA2C3}"/>
              </c:ext>
            </c:extLst>
          </c:dPt>
          <c:dPt>
            <c:idx val="5"/>
            <c:bubble3D val="0"/>
            <c:spPr>
              <a:solidFill>
                <a:schemeClr val="accent6">
                  <a:lumMod val="50000"/>
                </a:schemeClr>
              </a:solidFill>
              <a:ln w="25338">
                <a:solidFill>
                  <a:schemeClr val="lt1"/>
                </a:solidFill>
              </a:ln>
              <a:effectLst/>
              <a:sp3d contourW="25400">
                <a:contourClr>
                  <a:schemeClr val="lt1"/>
                </a:contourClr>
              </a:sp3d>
            </c:spPr>
            <c:extLst>
              <c:ext xmlns:c16="http://schemas.microsoft.com/office/drawing/2014/chart" uri="{C3380CC4-5D6E-409C-BE32-E72D297353CC}">
                <c16:uniqueId val="{0000000B-92DD-4A6C-9E07-B341B7CCA2C3}"/>
              </c:ext>
            </c:extLst>
          </c:dPt>
          <c:dLbls>
            <c:spPr>
              <a:noFill/>
              <a:ln w="25369">
                <a:noFill/>
              </a:ln>
            </c:spPr>
            <c:txPr>
              <a:bodyPr wrap="square" lIns="38100" tIns="19050" rIns="38100" bIns="19050" anchor="ctr">
                <a:spAutoFit/>
              </a:bodyPr>
              <a:lstStyle/>
              <a:p>
                <a:pPr>
                  <a:defRPr b="1">
                    <a:latin typeface="+mn-lt"/>
                  </a:defRPr>
                </a:pPr>
                <a:endParaRPr lang="en-US"/>
              </a:p>
            </c:txPr>
            <c:dLblPos val="outEnd"/>
            <c:showLegendKey val="0"/>
            <c:showVal val="0"/>
            <c:showCatName val="1"/>
            <c:showSerName val="0"/>
            <c:showPercent val="1"/>
            <c:showBubbleSize val="0"/>
            <c:showLeaderLines val="1"/>
            <c:extLst>
              <c:ext xmlns:c15="http://schemas.microsoft.com/office/drawing/2012/chart" uri="{CE6537A1-D6FC-4f65-9D91-7224C49458BB}"/>
            </c:extLst>
          </c:dLbls>
          <c:cat>
            <c:strRef>
              <c:f>Sheet1!$A$2:$A$7</c:f>
              <c:strCache>
                <c:ptCount val="6"/>
                <c:pt idx="0">
                  <c:v>Europe</c:v>
                </c:pt>
                <c:pt idx="1">
                  <c:v>Middle East</c:v>
                </c:pt>
                <c:pt idx="2">
                  <c:v>Asia/Oceania</c:v>
                </c:pt>
                <c:pt idx="3">
                  <c:v>Canada</c:v>
                </c:pt>
                <c:pt idx="4">
                  <c:v>Mexico / South &amp; Central America</c:v>
                </c:pt>
                <c:pt idx="5">
                  <c:v>Africa</c:v>
                </c:pt>
              </c:strCache>
            </c:strRef>
          </c:cat>
          <c:val>
            <c:numRef>
              <c:f>Sheet1!$B$2:$B$7</c:f>
              <c:numCache>
                <c:formatCode>General</c:formatCode>
                <c:ptCount val="6"/>
                <c:pt idx="0">
                  <c:v>29</c:v>
                </c:pt>
                <c:pt idx="1">
                  <c:v>14</c:v>
                </c:pt>
                <c:pt idx="2">
                  <c:v>16</c:v>
                </c:pt>
                <c:pt idx="3">
                  <c:v>16</c:v>
                </c:pt>
                <c:pt idx="4">
                  <c:v>13</c:v>
                </c:pt>
                <c:pt idx="5">
                  <c:v>12</c:v>
                </c:pt>
              </c:numCache>
            </c:numRef>
          </c:val>
          <c:extLst>
            <c:ext xmlns:c16="http://schemas.microsoft.com/office/drawing/2014/chart" uri="{C3380CC4-5D6E-409C-BE32-E72D297353CC}">
              <c16:uniqueId val="{0000000C-92DD-4A6C-9E07-B341B7CCA2C3}"/>
            </c:ext>
          </c:extLst>
        </c:ser>
        <c:dLbls>
          <c:showLegendKey val="0"/>
          <c:showVal val="0"/>
          <c:showCatName val="0"/>
          <c:showSerName val="0"/>
          <c:showPercent val="0"/>
          <c:showBubbleSize val="0"/>
          <c:showLeaderLines val="1"/>
        </c:dLbls>
      </c:pie3DChart>
      <c:spPr>
        <a:noFill/>
        <a:ln w="25369">
          <a:noFill/>
        </a:ln>
      </c:spPr>
    </c:plotArea>
    <c:plotVisOnly val="1"/>
    <c:dispBlanksAs val="gap"/>
    <c:showDLblsOverMax val="0"/>
  </c:chart>
  <c:spPr>
    <a:noFill/>
    <a:ln>
      <a:noFill/>
    </a:ln>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lgn="ctr" rtl="0">
              <a:defRPr lang="en-US" sz="2012" b="1" i="0" u="none" strike="noStrike" kern="1200" baseline="0" dirty="0" smtClean="0">
                <a:solidFill>
                  <a:schemeClr val="accent2">
                    <a:lumMod val="75000"/>
                  </a:schemeClr>
                </a:solidFill>
                <a:latin typeface="Calibri" panose="020F0502020204030204" pitchFamily="34" charset="0"/>
                <a:ea typeface="Tahoma" panose="020B0604030504040204" pitchFamily="34" charset="0"/>
                <a:cs typeface="Calibri" panose="020F0502020204030204" pitchFamily="34" charset="0"/>
              </a:defRPr>
            </a:pPr>
            <a:r>
              <a:rPr lang="en-US" sz="2012" b="1" i="0" u="none" strike="noStrike" kern="1200" baseline="0" dirty="0">
                <a:solidFill>
                  <a:schemeClr val="accent2">
                    <a:lumMod val="75000"/>
                  </a:schemeClr>
                </a:solidFill>
                <a:latin typeface="Calibri" panose="020F0502020204030204" pitchFamily="34" charset="0"/>
                <a:ea typeface="Tahoma" panose="020B0604030504040204" pitchFamily="34" charset="0"/>
                <a:cs typeface="Calibri" panose="020F0502020204030204" pitchFamily="34" charset="0"/>
              </a:rPr>
              <a:t>2021</a:t>
            </a:r>
          </a:p>
          <a:p>
            <a:pPr algn="ctr" rtl="0">
              <a:defRPr lang="en-US" sz="2012" b="1" i="0" u="none" strike="noStrike" kern="1200" baseline="0" dirty="0" smtClean="0">
                <a:solidFill>
                  <a:schemeClr val="accent2">
                    <a:lumMod val="75000"/>
                  </a:schemeClr>
                </a:solidFill>
                <a:latin typeface="Calibri" panose="020F0502020204030204" pitchFamily="34" charset="0"/>
                <a:ea typeface="Tahoma" panose="020B0604030504040204" pitchFamily="34" charset="0"/>
                <a:cs typeface="Calibri" panose="020F0502020204030204" pitchFamily="34" charset="0"/>
              </a:defRPr>
            </a:pPr>
            <a:r>
              <a:rPr lang="en-US" sz="2012" b="1" i="0" u="none" strike="noStrike" kern="1200" baseline="0" dirty="0">
                <a:solidFill>
                  <a:schemeClr val="accent2">
                    <a:lumMod val="75000"/>
                  </a:schemeClr>
                </a:solidFill>
                <a:latin typeface="Calibri" panose="020F0502020204030204" pitchFamily="34" charset="0"/>
                <a:ea typeface="Tahoma" panose="020B0604030504040204" pitchFamily="34" charset="0"/>
                <a:cs typeface="Calibri" panose="020F0502020204030204" pitchFamily="34" charset="0"/>
              </a:rPr>
              <a:t>International Sales</a:t>
            </a:r>
          </a:p>
        </c:rich>
      </c:tx>
      <c:overlay val="0"/>
    </c:title>
    <c:autoTitleDeleted val="0"/>
    <c:view3D>
      <c:rotX val="15"/>
      <c:rotY val="20"/>
      <c:depthPercent val="100"/>
      <c:rAngAx val="1"/>
    </c:view3D>
    <c:floor>
      <c:thickness val="0"/>
      <c:spPr>
        <a:ln>
          <a:solidFill>
            <a:schemeClr val="tx1">
              <a:lumMod val="65000"/>
              <a:lumOff val="35000"/>
            </a:schemeClr>
          </a:solidFill>
        </a:ln>
      </c:spPr>
    </c:floor>
    <c:sideWall>
      <c:thickness val="0"/>
    </c:sideWall>
    <c:backWall>
      <c:thickness val="0"/>
    </c:backWall>
    <c:plotArea>
      <c:layout>
        <c:manualLayout>
          <c:layoutTarget val="inner"/>
          <c:xMode val="edge"/>
          <c:yMode val="edge"/>
          <c:x val="3.7037129774067555E-2"/>
          <c:y val="0.11934261977885043"/>
          <c:w val="0.9320987654320988"/>
          <c:h val="0.64961591037413446"/>
        </c:manualLayout>
      </c:layout>
      <c:bar3DChart>
        <c:barDir val="col"/>
        <c:grouping val="stacked"/>
        <c:varyColors val="0"/>
        <c:ser>
          <c:idx val="0"/>
          <c:order val="0"/>
          <c:tx>
            <c:strRef>
              <c:f>Sheet1!$B$2</c:f>
              <c:strCache>
                <c:ptCount val="1"/>
                <c:pt idx="0">
                  <c:v>International</c:v>
                </c:pt>
              </c:strCache>
            </c:strRef>
          </c:tx>
          <c:spPr>
            <a:solidFill>
              <a:schemeClr val="accent2">
                <a:lumMod val="75000"/>
              </a:schemeClr>
            </a:solidFill>
            <a:scene3d>
              <a:camera prst="orthographicFront"/>
              <a:lightRig rig="threePt" dir="t"/>
            </a:scene3d>
            <a:sp3d prstMaterial="matte"/>
          </c:spPr>
          <c:invertIfNegative val="0"/>
          <c:dPt>
            <c:idx val="1"/>
            <c:invertIfNegative val="0"/>
            <c:bubble3D val="0"/>
            <c:spPr>
              <a:solidFill>
                <a:schemeClr val="accent6">
                  <a:lumMod val="75000"/>
                </a:schemeClr>
              </a:solidFill>
              <a:scene3d>
                <a:camera prst="orthographicFront"/>
                <a:lightRig rig="threePt" dir="t"/>
              </a:scene3d>
              <a:sp3d prstMaterial="matte"/>
            </c:spPr>
            <c:extLst>
              <c:ext xmlns:c16="http://schemas.microsoft.com/office/drawing/2014/chart" uri="{C3380CC4-5D6E-409C-BE32-E72D297353CC}">
                <c16:uniqueId val="{00000000-FAD1-49ED-82A9-9185B4471667}"/>
              </c:ext>
            </c:extLst>
          </c:dPt>
          <c:dLbls>
            <c:dLbl>
              <c:idx val="0"/>
              <c:tx>
                <c:rich>
                  <a:bodyPr/>
                  <a:lstStyle/>
                  <a:p>
                    <a:r>
                      <a:rPr lang="en-US" dirty="0"/>
                      <a:t>$52</a:t>
                    </a:r>
                  </a:p>
                  <a:p>
                    <a:r>
                      <a:rPr lang="en-US" dirty="0"/>
                      <a:t>million</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D31F-49AA-B379-A28E31DF71B5}"/>
                </c:ext>
              </c:extLst>
            </c:dLbl>
            <c:dLbl>
              <c:idx val="1"/>
              <c:tx>
                <c:rich>
                  <a:bodyPr/>
                  <a:lstStyle/>
                  <a:p>
                    <a:r>
                      <a:rPr lang="en-US" dirty="0"/>
                      <a:t>$66</a:t>
                    </a:r>
                  </a:p>
                  <a:p>
                    <a:r>
                      <a:rPr lang="en-US" dirty="0"/>
                      <a:t>million</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FAD1-49ED-82A9-9185B4471667}"/>
                </c:ext>
              </c:extLst>
            </c:dLbl>
            <c:numFmt formatCode="&quot;$&quot;#,##0" sourceLinked="0"/>
            <c:spPr>
              <a:noFill/>
              <a:ln w="23855">
                <a:noFill/>
              </a:ln>
            </c:spPr>
            <c:txPr>
              <a:bodyPr/>
              <a:lstStyle/>
              <a:p>
                <a:pPr>
                  <a:defRPr sz="1118" b="1">
                    <a:solidFill>
                      <a:schemeClr val="bg1"/>
                    </a:solidFill>
                    <a:latin typeface="Calibri" panose="020F0502020204030204" pitchFamily="34" charset="0"/>
                    <a:ea typeface="Tahoma" panose="020B0604030504040204" pitchFamily="34" charset="0"/>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Sheet1!$A$3:$A$4</c:f>
              <c:strCache>
                <c:ptCount val="2"/>
                <c:pt idx="0">
                  <c:v>Exported From USA Locations</c:v>
                </c:pt>
                <c:pt idx="1">
                  <c:v>Direct From International Locations</c:v>
                </c:pt>
              </c:strCache>
            </c:strRef>
          </c:cat>
          <c:val>
            <c:numRef>
              <c:f>Sheet1!$B$3:$B$4</c:f>
              <c:numCache>
                <c:formatCode>"$"#,##0</c:formatCode>
                <c:ptCount val="2"/>
                <c:pt idx="0">
                  <c:v>52</c:v>
                </c:pt>
                <c:pt idx="1">
                  <c:v>66</c:v>
                </c:pt>
              </c:numCache>
            </c:numRef>
          </c:val>
          <c:extLst>
            <c:ext xmlns:c16="http://schemas.microsoft.com/office/drawing/2014/chart" uri="{C3380CC4-5D6E-409C-BE32-E72D297353CC}">
              <c16:uniqueId val="{00000003-8020-48B5-8D6E-A6A6AB37339F}"/>
            </c:ext>
          </c:extLst>
        </c:ser>
        <c:dLbls>
          <c:showLegendKey val="0"/>
          <c:showVal val="0"/>
          <c:showCatName val="0"/>
          <c:showSerName val="0"/>
          <c:showPercent val="0"/>
          <c:showBubbleSize val="0"/>
        </c:dLbls>
        <c:gapWidth val="105"/>
        <c:gapDepth val="100"/>
        <c:shape val="box"/>
        <c:axId val="453992656"/>
        <c:axId val="453992264"/>
        <c:axId val="0"/>
      </c:bar3DChart>
      <c:catAx>
        <c:axId val="453992656"/>
        <c:scaling>
          <c:orientation val="minMax"/>
        </c:scaling>
        <c:delete val="0"/>
        <c:axPos val="b"/>
        <c:numFmt formatCode="General" sourceLinked="1"/>
        <c:majorTickMark val="out"/>
        <c:minorTickMark val="none"/>
        <c:tickLblPos val="nextTo"/>
        <c:txPr>
          <a:bodyPr/>
          <a:lstStyle/>
          <a:p>
            <a:pPr>
              <a:defRPr sz="1400" b="1" baseline="0">
                <a:latin typeface="Calibri" panose="020F0502020204030204" pitchFamily="34" charset="0"/>
                <a:ea typeface="Tahoma" panose="020B0604030504040204" pitchFamily="34" charset="0"/>
                <a:cs typeface="Calibri" panose="020F0502020204030204" pitchFamily="34" charset="0"/>
              </a:defRPr>
            </a:pPr>
            <a:endParaRPr lang="en-US"/>
          </a:p>
        </c:txPr>
        <c:crossAx val="453992264"/>
        <c:crosses val="autoZero"/>
        <c:auto val="1"/>
        <c:lblAlgn val="ctr"/>
        <c:lblOffset val="0"/>
        <c:noMultiLvlLbl val="0"/>
      </c:catAx>
      <c:valAx>
        <c:axId val="453992264"/>
        <c:scaling>
          <c:orientation val="minMax"/>
        </c:scaling>
        <c:delete val="1"/>
        <c:axPos val="l"/>
        <c:numFmt formatCode="&quot;$&quot;#,##0" sourceLinked="1"/>
        <c:majorTickMark val="out"/>
        <c:minorTickMark val="none"/>
        <c:tickLblPos val="nextTo"/>
        <c:crossAx val="453992656"/>
        <c:crosses val="autoZero"/>
        <c:crossBetween val="between"/>
      </c:valAx>
      <c:spPr>
        <a:noFill/>
        <a:ln w="23906">
          <a:noFill/>
        </a:ln>
      </c:spPr>
    </c:plotArea>
    <c:plotVisOnly val="1"/>
    <c:dispBlanksAs val="gap"/>
    <c:showDLblsOverMax val="0"/>
  </c:chart>
  <c:spPr>
    <a:ln>
      <a:noFill/>
    </a:ln>
  </c:spPr>
  <c:txPr>
    <a:bodyPr/>
    <a:lstStyle/>
    <a:p>
      <a:pPr>
        <a:defRPr sz="1677"/>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5">
  <a:schemeClr val="accent2"/>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2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32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2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0.37035</cdr:x>
      <cdr:y>0.1674</cdr:y>
    </cdr:from>
    <cdr:to>
      <cdr:x>0.39481</cdr:x>
      <cdr:y>0.7949</cdr:y>
    </cdr:to>
    <cdr:sp macro="" textlink="">
      <cdr:nvSpPr>
        <cdr:cNvPr id="6" name="TextBox 1"/>
        <cdr:cNvSpPr txBox="1">
          <a:spLocks xmlns:a="http://schemas.openxmlformats.org/drawingml/2006/main" noChangeArrowheads="1"/>
        </cdr:cNvSpPr>
      </cdr:nvSpPr>
      <cdr:spPr bwMode="auto">
        <a:xfrm xmlns:a="http://schemas.openxmlformats.org/drawingml/2006/main" rot="16200000">
          <a:off x="1784093" y="2298100"/>
          <a:ext cx="3136896" cy="21434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anchor="ctr"/>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xmlns:a="http://schemas.openxmlformats.org/drawingml/2006/main">
          <a:r>
            <a:rPr lang="en-US" altLang="en-US" sz="1200" b="1" dirty="0">
              <a:solidFill>
                <a:srgbClr val="FFFFFF"/>
              </a:solidFill>
              <a:latin typeface="Tahoma" panose="020B0604030504040204" pitchFamily="34" charset="0"/>
              <a:ea typeface="Tahoma" panose="020B0604030504040204" pitchFamily="34" charset="0"/>
              <a:cs typeface="Tahoma" panose="020B0604030504040204" pitchFamily="34" charset="0"/>
            </a:rPr>
            <a:t>Bayou City Pump</a:t>
          </a:r>
        </a:p>
      </cdr:txBody>
    </cdr:sp>
  </cdr:relSizeAnchor>
</c:userShapes>
</file>

<file path=ppt/drawings/drawing2.xml><?xml version="1.0" encoding="utf-8"?>
<c:userShapes xmlns:c="http://schemas.openxmlformats.org/drawingml/2006/chart">
  <cdr:relSizeAnchor xmlns:cdr="http://schemas.openxmlformats.org/drawingml/2006/chartDrawing">
    <cdr:from>
      <cdr:x>0.08456</cdr:x>
      <cdr:y>0.65228</cdr:y>
    </cdr:from>
    <cdr:to>
      <cdr:x>0.23138</cdr:x>
      <cdr:y>0.77206</cdr:y>
    </cdr:to>
    <cdr:sp macro="" textlink="">
      <cdr:nvSpPr>
        <cdr:cNvPr id="3" name="TextBox 5"/>
        <cdr:cNvSpPr txBox="1"/>
      </cdr:nvSpPr>
      <cdr:spPr>
        <a:xfrm xmlns:a="http://schemas.openxmlformats.org/drawingml/2006/main">
          <a:off x="766773" y="3184557"/>
          <a:ext cx="1331335" cy="584775"/>
        </a:xfrm>
        <a:prstGeom xmlns:a="http://schemas.openxmlformats.org/drawingml/2006/main" prst="rect">
          <a:avLst/>
        </a:prstGeom>
        <a:solidFill xmlns:a="http://schemas.openxmlformats.org/drawingml/2006/main">
          <a:srgbClr val="E5EAEF"/>
        </a:solidFill>
        <a:ln xmlns:a="http://schemas.openxmlformats.org/drawingml/2006/main">
          <a:solidFill>
            <a:srgbClr val="0070C0"/>
          </a:solidFill>
        </a:ln>
      </cdr:spPr>
      <cdr:style>
        <a:lnRef xmlns:a="http://schemas.openxmlformats.org/drawingml/2006/main" idx="2">
          <a:schemeClr val="accent5">
            <a:shade val="50000"/>
          </a:schemeClr>
        </a:lnRef>
        <a:fillRef xmlns:a="http://schemas.openxmlformats.org/drawingml/2006/main" idx="1">
          <a:schemeClr val="accent5"/>
        </a:fillRef>
        <a:effectRef xmlns:a="http://schemas.openxmlformats.org/drawingml/2006/main" idx="0">
          <a:schemeClr val="accent5"/>
        </a:effectRef>
        <a:fontRef xmlns:a="http://schemas.openxmlformats.org/drawingml/2006/main" idx="minor">
          <a:schemeClr val="lt1"/>
        </a:fontRef>
      </cdr:style>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r>
            <a:rPr lang="en-US" sz="1600" b="1" dirty="0">
              <a:solidFill>
                <a:schemeClr val="tx1"/>
              </a:solidFill>
            </a:rPr>
            <a:t>$2,600</a:t>
          </a:r>
        </a:p>
        <a:p xmlns:a="http://schemas.openxmlformats.org/drawingml/2006/main">
          <a:pPr algn="ctr"/>
          <a:r>
            <a:rPr lang="en-US" sz="1600" b="1" dirty="0">
              <a:solidFill>
                <a:schemeClr val="tx1"/>
              </a:solidFill>
            </a:rPr>
            <a:t>100 shares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F0F68F-374D-433A-A27F-C1B1DB89DFC7}"/>
              </a:ext>
            </a:extLst>
          </p:cNvPr>
          <p:cNvSpPr>
            <a:spLocks noGrp="1"/>
          </p:cNvSpPr>
          <p:nvPr>
            <p:ph type="hdr" sz="quarter"/>
          </p:nvPr>
        </p:nvSpPr>
        <p:spPr>
          <a:xfrm>
            <a:off x="0" y="1"/>
            <a:ext cx="3038154" cy="466554"/>
          </a:xfrm>
          <a:prstGeom prst="rect">
            <a:avLst/>
          </a:prstGeom>
        </p:spPr>
        <p:txBody>
          <a:bodyPr vert="horz" lIns="90687" tIns="45343" rIns="90687" bIns="45343" rtlCol="0"/>
          <a:lstStyle>
            <a:lvl1pPr algn="l">
              <a:defRPr sz="1200"/>
            </a:lvl1pPr>
          </a:lstStyle>
          <a:p>
            <a:endParaRPr lang="en-US" dirty="0"/>
          </a:p>
        </p:txBody>
      </p:sp>
      <p:sp>
        <p:nvSpPr>
          <p:cNvPr id="3" name="Date Placeholder 2">
            <a:extLst>
              <a:ext uri="{FF2B5EF4-FFF2-40B4-BE49-F238E27FC236}">
                <a16:creationId xmlns:a16="http://schemas.microsoft.com/office/drawing/2014/main" id="{781CF2F2-8C62-46EF-9514-06DD1F9E44B3}"/>
              </a:ext>
            </a:extLst>
          </p:cNvPr>
          <p:cNvSpPr>
            <a:spLocks noGrp="1"/>
          </p:cNvSpPr>
          <p:nvPr>
            <p:ph type="dt" sz="quarter" idx="1"/>
          </p:nvPr>
        </p:nvSpPr>
        <p:spPr>
          <a:xfrm>
            <a:off x="3970674" y="1"/>
            <a:ext cx="3038154" cy="466554"/>
          </a:xfrm>
          <a:prstGeom prst="rect">
            <a:avLst/>
          </a:prstGeom>
        </p:spPr>
        <p:txBody>
          <a:bodyPr vert="horz" lIns="90687" tIns="45343" rIns="90687" bIns="45343" rtlCol="0"/>
          <a:lstStyle>
            <a:lvl1pPr algn="r">
              <a:defRPr sz="1200"/>
            </a:lvl1pPr>
          </a:lstStyle>
          <a:p>
            <a:fld id="{52B0D87F-E7EC-4978-99A2-3C8941B6A1B7}" type="datetimeFigureOut">
              <a:rPr lang="en-US" smtClean="0"/>
              <a:t>6/14/2022</a:t>
            </a:fld>
            <a:endParaRPr lang="en-US" dirty="0"/>
          </a:p>
        </p:txBody>
      </p:sp>
      <p:sp>
        <p:nvSpPr>
          <p:cNvPr id="4" name="Footer Placeholder 3">
            <a:extLst>
              <a:ext uri="{FF2B5EF4-FFF2-40B4-BE49-F238E27FC236}">
                <a16:creationId xmlns:a16="http://schemas.microsoft.com/office/drawing/2014/main" id="{BD207A87-10DA-4DC9-9FDF-FE3232102CBF}"/>
              </a:ext>
            </a:extLst>
          </p:cNvPr>
          <p:cNvSpPr>
            <a:spLocks noGrp="1"/>
          </p:cNvSpPr>
          <p:nvPr>
            <p:ph type="ftr" sz="quarter" idx="2"/>
          </p:nvPr>
        </p:nvSpPr>
        <p:spPr>
          <a:xfrm>
            <a:off x="0" y="8829846"/>
            <a:ext cx="3038154" cy="466554"/>
          </a:xfrm>
          <a:prstGeom prst="rect">
            <a:avLst/>
          </a:prstGeom>
        </p:spPr>
        <p:txBody>
          <a:bodyPr vert="horz" lIns="90687" tIns="45343" rIns="90687" bIns="45343" rtlCol="0" anchor="b"/>
          <a:lstStyle>
            <a:lvl1pPr algn="l">
              <a:defRPr sz="1200"/>
            </a:lvl1pPr>
          </a:lstStyle>
          <a:p>
            <a:r>
              <a:rPr lang="en-US" dirty="0"/>
              <a:t>JANUARY 2022 PRESENTATION</a:t>
            </a:r>
          </a:p>
        </p:txBody>
      </p:sp>
      <p:sp>
        <p:nvSpPr>
          <p:cNvPr id="5" name="Slide Number Placeholder 4">
            <a:extLst>
              <a:ext uri="{FF2B5EF4-FFF2-40B4-BE49-F238E27FC236}">
                <a16:creationId xmlns:a16="http://schemas.microsoft.com/office/drawing/2014/main" id="{EAA0E8EC-EA4D-4A1D-B45D-3239D0155FD2}"/>
              </a:ext>
            </a:extLst>
          </p:cNvPr>
          <p:cNvSpPr>
            <a:spLocks noGrp="1"/>
          </p:cNvSpPr>
          <p:nvPr>
            <p:ph type="sldNum" sz="quarter" idx="3"/>
          </p:nvPr>
        </p:nvSpPr>
        <p:spPr>
          <a:xfrm>
            <a:off x="3970674" y="8829846"/>
            <a:ext cx="3038154" cy="466554"/>
          </a:xfrm>
          <a:prstGeom prst="rect">
            <a:avLst/>
          </a:prstGeom>
        </p:spPr>
        <p:txBody>
          <a:bodyPr vert="horz" lIns="90687" tIns="45343" rIns="90687" bIns="45343" rtlCol="0" anchor="b"/>
          <a:lstStyle>
            <a:lvl1pPr algn="r">
              <a:defRPr sz="1200"/>
            </a:lvl1pPr>
          </a:lstStyle>
          <a:p>
            <a:fld id="{EB3F0EF8-5F5C-4895-98B0-1BC8FD28A6F7}" type="slidenum">
              <a:rPr lang="en-US" smtClean="0"/>
              <a:t>‹#›</a:t>
            </a:fld>
            <a:endParaRPr lang="en-US" dirty="0"/>
          </a:p>
        </p:txBody>
      </p:sp>
    </p:spTree>
    <p:extLst>
      <p:ext uri="{BB962C8B-B14F-4D97-AF65-F5344CB8AC3E}">
        <p14:creationId xmlns:p14="http://schemas.microsoft.com/office/powerpoint/2010/main" val="313416987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2"/>
            <a:ext cx="3038474" cy="466726"/>
          </a:xfrm>
          <a:prstGeom prst="rect">
            <a:avLst/>
          </a:prstGeom>
        </p:spPr>
        <p:txBody>
          <a:bodyPr vert="horz" lIns="91396" tIns="45698" rIns="91396" bIns="45698" rtlCol="0"/>
          <a:lstStyle>
            <a:lvl1pPr algn="l">
              <a:defRPr sz="1200"/>
            </a:lvl1pPr>
          </a:lstStyle>
          <a:p>
            <a:endParaRPr lang="en-US" dirty="0"/>
          </a:p>
        </p:txBody>
      </p:sp>
      <p:sp>
        <p:nvSpPr>
          <p:cNvPr id="3" name="Date Placeholder 2"/>
          <p:cNvSpPr>
            <a:spLocks noGrp="1"/>
          </p:cNvSpPr>
          <p:nvPr>
            <p:ph type="dt" idx="1"/>
          </p:nvPr>
        </p:nvSpPr>
        <p:spPr>
          <a:xfrm>
            <a:off x="3970341" y="2"/>
            <a:ext cx="3038474" cy="466726"/>
          </a:xfrm>
          <a:prstGeom prst="rect">
            <a:avLst/>
          </a:prstGeom>
        </p:spPr>
        <p:txBody>
          <a:bodyPr vert="horz" lIns="91396" tIns="45698" rIns="91396" bIns="45698" rtlCol="0"/>
          <a:lstStyle>
            <a:lvl1pPr algn="r">
              <a:defRPr sz="1200"/>
            </a:lvl1pPr>
          </a:lstStyle>
          <a:p>
            <a:fld id="{327B048D-DB7D-4187-B127-BDCDEE14E7DC}" type="datetimeFigureOut">
              <a:rPr lang="en-US" smtClean="0"/>
              <a:t>6/14/2022</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396" tIns="45698" rIns="91396" bIns="45698" rtlCol="0" anchor="ctr"/>
          <a:lstStyle/>
          <a:p>
            <a:endParaRPr lang="en-US" dirty="0"/>
          </a:p>
        </p:txBody>
      </p:sp>
      <p:sp>
        <p:nvSpPr>
          <p:cNvPr id="5" name="Notes Placeholder 4"/>
          <p:cNvSpPr>
            <a:spLocks noGrp="1"/>
          </p:cNvSpPr>
          <p:nvPr>
            <p:ph type="body" sz="quarter" idx="3"/>
          </p:nvPr>
        </p:nvSpPr>
        <p:spPr>
          <a:xfrm>
            <a:off x="701678" y="4473575"/>
            <a:ext cx="5607050" cy="3660775"/>
          </a:xfrm>
          <a:prstGeom prst="rect">
            <a:avLst/>
          </a:prstGeom>
        </p:spPr>
        <p:txBody>
          <a:bodyPr vert="horz" lIns="91396" tIns="45698" rIns="91396" bIns="4569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5" y="8829679"/>
            <a:ext cx="3038474" cy="466726"/>
          </a:xfrm>
          <a:prstGeom prst="rect">
            <a:avLst/>
          </a:prstGeom>
        </p:spPr>
        <p:txBody>
          <a:bodyPr vert="horz" lIns="91396" tIns="45698" rIns="91396" bIns="45698" rtlCol="0" anchor="b"/>
          <a:lstStyle>
            <a:lvl1pPr algn="l">
              <a:defRPr sz="1200"/>
            </a:lvl1pPr>
          </a:lstStyle>
          <a:p>
            <a:r>
              <a:rPr lang="en-US" dirty="0"/>
              <a:t>JANUARY 2022 PRESENTATION</a:t>
            </a:r>
          </a:p>
        </p:txBody>
      </p:sp>
      <p:sp>
        <p:nvSpPr>
          <p:cNvPr id="7" name="Slide Number Placeholder 6"/>
          <p:cNvSpPr>
            <a:spLocks noGrp="1"/>
          </p:cNvSpPr>
          <p:nvPr>
            <p:ph type="sldNum" sz="quarter" idx="5"/>
          </p:nvPr>
        </p:nvSpPr>
        <p:spPr>
          <a:xfrm>
            <a:off x="3970341" y="8829679"/>
            <a:ext cx="3038474" cy="466726"/>
          </a:xfrm>
          <a:prstGeom prst="rect">
            <a:avLst/>
          </a:prstGeom>
        </p:spPr>
        <p:txBody>
          <a:bodyPr vert="horz" lIns="91396" tIns="45698" rIns="91396" bIns="45698" rtlCol="0" anchor="b"/>
          <a:lstStyle>
            <a:lvl1pPr algn="r">
              <a:defRPr sz="1200"/>
            </a:lvl1pPr>
          </a:lstStyle>
          <a:p>
            <a:fld id="{7DF9DE4C-90CB-4FB3-AC44-523C252F4563}" type="slidenum">
              <a:rPr lang="en-US" smtClean="0"/>
              <a:t>‹#›</a:t>
            </a:fld>
            <a:endParaRPr lang="en-US" dirty="0"/>
          </a:p>
        </p:txBody>
      </p:sp>
    </p:spTree>
    <p:extLst>
      <p:ext uri="{BB962C8B-B14F-4D97-AF65-F5344CB8AC3E}">
        <p14:creationId xmlns:p14="http://schemas.microsoft.com/office/powerpoint/2010/main" val="426656395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JANUARY 2022 PRESENTATION</a:t>
            </a:r>
            <a:endParaRPr lang="en-US" dirty="0"/>
          </a:p>
        </p:txBody>
      </p:sp>
      <p:sp>
        <p:nvSpPr>
          <p:cNvPr id="5" name="Slide Number Placeholder 4"/>
          <p:cNvSpPr>
            <a:spLocks noGrp="1"/>
          </p:cNvSpPr>
          <p:nvPr>
            <p:ph type="sldNum" sz="quarter" idx="11"/>
          </p:nvPr>
        </p:nvSpPr>
        <p:spPr/>
        <p:txBody>
          <a:bodyPr/>
          <a:lstStyle/>
          <a:p>
            <a:fld id="{7DF9DE4C-90CB-4FB3-AC44-523C252F4563}" type="slidenum">
              <a:rPr lang="en-US" smtClean="0"/>
              <a:t>12</a:t>
            </a:fld>
            <a:endParaRPr lang="en-US" dirty="0"/>
          </a:p>
        </p:txBody>
      </p:sp>
    </p:spTree>
    <p:extLst>
      <p:ext uri="{BB962C8B-B14F-4D97-AF65-F5344CB8AC3E}">
        <p14:creationId xmlns:p14="http://schemas.microsoft.com/office/powerpoint/2010/main" val="4165376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F9DE4C-90CB-4FB3-AC44-523C252F4563}" type="slidenum">
              <a:rPr lang="en-US" smtClean="0"/>
              <a:t>28</a:t>
            </a:fld>
            <a:endParaRPr lang="en-US" dirty="0"/>
          </a:p>
        </p:txBody>
      </p:sp>
      <p:sp>
        <p:nvSpPr>
          <p:cNvPr id="5" name="Footer Placeholder 4">
            <a:extLst>
              <a:ext uri="{FF2B5EF4-FFF2-40B4-BE49-F238E27FC236}">
                <a16:creationId xmlns:a16="http://schemas.microsoft.com/office/drawing/2014/main" id="{BB44135C-29A4-4254-AD92-5EA2381D26CB}"/>
              </a:ext>
            </a:extLst>
          </p:cNvPr>
          <p:cNvSpPr>
            <a:spLocks noGrp="1"/>
          </p:cNvSpPr>
          <p:nvPr>
            <p:ph type="ftr" sz="quarter" idx="4"/>
          </p:nvPr>
        </p:nvSpPr>
        <p:spPr/>
        <p:txBody>
          <a:bodyPr/>
          <a:lstStyle/>
          <a:p>
            <a:r>
              <a:rPr lang="en-US" dirty="0"/>
              <a:t>JANUARY 2022 PRESENTATION</a:t>
            </a:r>
          </a:p>
        </p:txBody>
      </p:sp>
    </p:spTree>
    <p:extLst>
      <p:ext uri="{BB962C8B-B14F-4D97-AF65-F5344CB8AC3E}">
        <p14:creationId xmlns:p14="http://schemas.microsoft.com/office/powerpoint/2010/main" val="2144494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4A3121-0630-4214-9D3C-68EB8737F098}" type="slidenum">
              <a:rPr lang="en-US" smtClean="0"/>
              <a:t>47</a:t>
            </a:fld>
            <a:endParaRPr lang="en-US" dirty="0"/>
          </a:p>
        </p:txBody>
      </p:sp>
    </p:spTree>
    <p:extLst>
      <p:ext uri="{BB962C8B-B14F-4D97-AF65-F5344CB8AC3E}">
        <p14:creationId xmlns:p14="http://schemas.microsoft.com/office/powerpoint/2010/main" val="30464223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10">
            <a:extLst>
              <a:ext uri="{FF2B5EF4-FFF2-40B4-BE49-F238E27FC236}">
                <a16:creationId xmlns:a16="http://schemas.microsoft.com/office/drawing/2014/main" id="{11146698-C619-4F9F-90C0-3F5C052D120A}"/>
              </a:ext>
            </a:extLst>
          </p:cNvPr>
          <p:cNvSpPr/>
          <p:nvPr userDrawn="1"/>
        </p:nvSpPr>
        <p:spPr>
          <a:xfrm>
            <a:off x="7705165" y="0"/>
            <a:ext cx="1243923" cy="1396763"/>
          </a:xfrm>
          <a:custGeom>
            <a:avLst/>
            <a:gdLst>
              <a:gd name="connsiteX0" fmla="*/ 0 w 2170546"/>
              <a:gd name="connsiteY0" fmla="*/ 0 h 2170546"/>
              <a:gd name="connsiteX1" fmla="*/ 2170546 w 2170546"/>
              <a:gd name="connsiteY1" fmla="*/ 0 h 2170546"/>
              <a:gd name="connsiteX2" fmla="*/ 2170546 w 2170546"/>
              <a:gd name="connsiteY2" fmla="*/ 2170546 h 2170546"/>
              <a:gd name="connsiteX3" fmla="*/ 0 w 2170546"/>
              <a:gd name="connsiteY3" fmla="*/ 2170546 h 2170546"/>
              <a:gd name="connsiteX4" fmla="*/ 0 w 2170546"/>
              <a:gd name="connsiteY4" fmla="*/ 0 h 2170546"/>
              <a:gd name="connsiteX0" fmla="*/ 0 w 2170546"/>
              <a:gd name="connsiteY0" fmla="*/ 0 h 2170546"/>
              <a:gd name="connsiteX1" fmla="*/ 2170546 w 2170546"/>
              <a:gd name="connsiteY1" fmla="*/ 0 h 2170546"/>
              <a:gd name="connsiteX2" fmla="*/ 2170546 w 2170546"/>
              <a:gd name="connsiteY2" fmla="*/ 2170546 h 2170546"/>
              <a:gd name="connsiteX3" fmla="*/ 0 w 2170546"/>
              <a:gd name="connsiteY3" fmla="*/ 2170546 h 2170546"/>
              <a:gd name="connsiteX4" fmla="*/ 0 w 2170546"/>
              <a:gd name="connsiteY4" fmla="*/ 0 h 2170546"/>
              <a:gd name="connsiteX0" fmla="*/ 0 w 2170546"/>
              <a:gd name="connsiteY0" fmla="*/ 0 h 2170546"/>
              <a:gd name="connsiteX1" fmla="*/ 2170546 w 2170546"/>
              <a:gd name="connsiteY1" fmla="*/ 0 h 2170546"/>
              <a:gd name="connsiteX2" fmla="*/ 2170546 w 2170546"/>
              <a:gd name="connsiteY2" fmla="*/ 2170546 h 2170546"/>
              <a:gd name="connsiteX3" fmla="*/ 0 w 2170546"/>
              <a:gd name="connsiteY3" fmla="*/ 2170546 h 2170546"/>
              <a:gd name="connsiteX4" fmla="*/ 0 w 2170546"/>
              <a:gd name="connsiteY4" fmla="*/ 0 h 2170546"/>
              <a:gd name="connsiteX0" fmla="*/ 0 w 2170546"/>
              <a:gd name="connsiteY0" fmla="*/ 0 h 2170546"/>
              <a:gd name="connsiteX1" fmla="*/ 2170546 w 2170546"/>
              <a:gd name="connsiteY1" fmla="*/ 0 h 2170546"/>
              <a:gd name="connsiteX2" fmla="*/ 2170546 w 2170546"/>
              <a:gd name="connsiteY2" fmla="*/ 2170546 h 2170546"/>
              <a:gd name="connsiteX3" fmla="*/ 0 w 2170546"/>
              <a:gd name="connsiteY3" fmla="*/ 2170546 h 2170546"/>
              <a:gd name="connsiteX4" fmla="*/ 0 w 2170546"/>
              <a:gd name="connsiteY4" fmla="*/ 0 h 2170546"/>
              <a:gd name="connsiteX0" fmla="*/ 0 w 2170546"/>
              <a:gd name="connsiteY0" fmla="*/ 0 h 2170546"/>
              <a:gd name="connsiteX1" fmla="*/ 2170546 w 2170546"/>
              <a:gd name="connsiteY1" fmla="*/ 0 h 2170546"/>
              <a:gd name="connsiteX2" fmla="*/ 2170546 w 2170546"/>
              <a:gd name="connsiteY2" fmla="*/ 2170546 h 2170546"/>
              <a:gd name="connsiteX3" fmla="*/ 0 w 2170546"/>
              <a:gd name="connsiteY3" fmla="*/ 2170546 h 2170546"/>
              <a:gd name="connsiteX4" fmla="*/ 0 w 2170546"/>
              <a:gd name="connsiteY4" fmla="*/ 0 h 2170546"/>
              <a:gd name="connsiteX0" fmla="*/ 0 w 2170546"/>
              <a:gd name="connsiteY0" fmla="*/ 0 h 2170546"/>
              <a:gd name="connsiteX1" fmla="*/ 2170546 w 2170546"/>
              <a:gd name="connsiteY1" fmla="*/ 0 h 2170546"/>
              <a:gd name="connsiteX2" fmla="*/ 2170546 w 2170546"/>
              <a:gd name="connsiteY2" fmla="*/ 2170546 h 2170546"/>
              <a:gd name="connsiteX3" fmla="*/ 0 w 2170546"/>
              <a:gd name="connsiteY3" fmla="*/ 2170546 h 2170546"/>
              <a:gd name="connsiteX4" fmla="*/ 0 w 2170546"/>
              <a:gd name="connsiteY4" fmla="*/ 0 h 2170546"/>
              <a:gd name="connsiteX0" fmla="*/ 0 w 2170546"/>
              <a:gd name="connsiteY0" fmla="*/ 0 h 2170546"/>
              <a:gd name="connsiteX1" fmla="*/ 2170546 w 2170546"/>
              <a:gd name="connsiteY1" fmla="*/ 0 h 2170546"/>
              <a:gd name="connsiteX2" fmla="*/ 2170546 w 2170546"/>
              <a:gd name="connsiteY2" fmla="*/ 2170546 h 2170546"/>
              <a:gd name="connsiteX3" fmla="*/ 0 w 2170546"/>
              <a:gd name="connsiteY3" fmla="*/ 2170546 h 2170546"/>
              <a:gd name="connsiteX4" fmla="*/ 0 w 2170546"/>
              <a:gd name="connsiteY4" fmla="*/ 0 h 2170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546" h="2170546">
                <a:moveTo>
                  <a:pt x="0" y="0"/>
                </a:moveTo>
                <a:lnTo>
                  <a:pt x="2170546" y="0"/>
                </a:lnTo>
                <a:lnTo>
                  <a:pt x="2170546" y="2170546"/>
                </a:lnTo>
                <a:cubicBezTo>
                  <a:pt x="1447031" y="2170546"/>
                  <a:pt x="1176096" y="1694458"/>
                  <a:pt x="0" y="2170546"/>
                </a:cubicBez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A68F2E1-1747-4CA7-8EF4-E778680C03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7851" y="120642"/>
            <a:ext cx="983540" cy="963049"/>
          </a:xfrm>
          <a:prstGeom prst="rect">
            <a:avLst/>
          </a:prstGeom>
        </p:spPr>
      </p:pic>
      <p:sp>
        <p:nvSpPr>
          <p:cNvPr id="8" name="Slide Number Placeholder 5">
            <a:extLst>
              <a:ext uri="{FF2B5EF4-FFF2-40B4-BE49-F238E27FC236}">
                <a16:creationId xmlns:a16="http://schemas.microsoft.com/office/drawing/2014/main" id="{D7055BAC-3C69-42E6-B2DB-6CE529715ECB}"/>
              </a:ext>
            </a:extLst>
          </p:cNvPr>
          <p:cNvSpPr>
            <a:spLocks noGrp="1"/>
          </p:cNvSpPr>
          <p:nvPr>
            <p:ph type="sldNum" sz="quarter" idx="4"/>
          </p:nvPr>
        </p:nvSpPr>
        <p:spPr>
          <a:xfrm>
            <a:off x="6987012" y="6561057"/>
            <a:ext cx="1844379" cy="213236"/>
          </a:xfrm>
          <a:prstGeom prst="rect">
            <a:avLst/>
          </a:prstGeom>
        </p:spPr>
        <p:txBody>
          <a:bodyPr vert="horz" lIns="91440" tIns="45720" rIns="91440" bIns="45720" rtlCol="0" anchor="ctr"/>
          <a:lstStyle>
            <a:lvl1pPr algn="r">
              <a:defRPr sz="1200">
                <a:solidFill>
                  <a:srgbClr val="0070C0"/>
                </a:solidFill>
              </a:defRPr>
            </a:lvl1pPr>
          </a:lstStyle>
          <a:p>
            <a:fld id="{31565880-C22B-4283-895A-C9E13DE199B6}" type="slidenum">
              <a:rPr lang="en-US" smtClean="0"/>
              <a:pPr/>
              <a:t>‹#›</a:t>
            </a:fld>
            <a:endParaRPr lang="en-US" dirty="0"/>
          </a:p>
        </p:txBody>
      </p:sp>
    </p:spTree>
    <p:extLst>
      <p:ext uri="{BB962C8B-B14F-4D97-AF65-F5344CB8AC3E}">
        <p14:creationId xmlns:p14="http://schemas.microsoft.com/office/powerpoint/2010/main" val="3080056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912" y="251324"/>
            <a:ext cx="6830500" cy="388651"/>
          </a:xfrm>
          <a:prstGeom prst="rect">
            <a:avLst/>
          </a:prstGeom>
          <a:noFill/>
        </p:spPr>
        <p:txBody>
          <a:bodyPr>
            <a:noAutofit/>
          </a:bodyPr>
          <a:lstStyle>
            <a:lvl1pPr>
              <a:defRPr sz="2600"/>
            </a:lvl1pPr>
          </a:lstStyle>
          <a:p>
            <a:r>
              <a:rPr lang="en-US" dirty="0"/>
              <a:t>Click to edit Master title style</a:t>
            </a:r>
          </a:p>
        </p:txBody>
      </p:sp>
      <p:sp>
        <p:nvSpPr>
          <p:cNvPr id="5" name="Rectangle 10">
            <a:extLst>
              <a:ext uri="{FF2B5EF4-FFF2-40B4-BE49-F238E27FC236}">
                <a16:creationId xmlns:a16="http://schemas.microsoft.com/office/drawing/2014/main" id="{A56E948E-ECB8-41BF-857D-015BF738E292}"/>
              </a:ext>
            </a:extLst>
          </p:cNvPr>
          <p:cNvSpPr/>
          <p:nvPr userDrawn="1"/>
        </p:nvSpPr>
        <p:spPr>
          <a:xfrm>
            <a:off x="7705165" y="-1"/>
            <a:ext cx="1243923" cy="1396763"/>
          </a:xfrm>
          <a:custGeom>
            <a:avLst/>
            <a:gdLst>
              <a:gd name="connsiteX0" fmla="*/ 0 w 2170546"/>
              <a:gd name="connsiteY0" fmla="*/ 0 h 2170546"/>
              <a:gd name="connsiteX1" fmla="*/ 2170546 w 2170546"/>
              <a:gd name="connsiteY1" fmla="*/ 0 h 2170546"/>
              <a:gd name="connsiteX2" fmla="*/ 2170546 w 2170546"/>
              <a:gd name="connsiteY2" fmla="*/ 2170546 h 2170546"/>
              <a:gd name="connsiteX3" fmla="*/ 0 w 2170546"/>
              <a:gd name="connsiteY3" fmla="*/ 2170546 h 2170546"/>
              <a:gd name="connsiteX4" fmla="*/ 0 w 2170546"/>
              <a:gd name="connsiteY4" fmla="*/ 0 h 2170546"/>
              <a:gd name="connsiteX0" fmla="*/ 0 w 2170546"/>
              <a:gd name="connsiteY0" fmla="*/ 0 h 2170546"/>
              <a:gd name="connsiteX1" fmla="*/ 2170546 w 2170546"/>
              <a:gd name="connsiteY1" fmla="*/ 0 h 2170546"/>
              <a:gd name="connsiteX2" fmla="*/ 2170546 w 2170546"/>
              <a:gd name="connsiteY2" fmla="*/ 2170546 h 2170546"/>
              <a:gd name="connsiteX3" fmla="*/ 0 w 2170546"/>
              <a:gd name="connsiteY3" fmla="*/ 2170546 h 2170546"/>
              <a:gd name="connsiteX4" fmla="*/ 0 w 2170546"/>
              <a:gd name="connsiteY4" fmla="*/ 0 h 2170546"/>
              <a:gd name="connsiteX0" fmla="*/ 0 w 2170546"/>
              <a:gd name="connsiteY0" fmla="*/ 0 h 2170546"/>
              <a:gd name="connsiteX1" fmla="*/ 2170546 w 2170546"/>
              <a:gd name="connsiteY1" fmla="*/ 0 h 2170546"/>
              <a:gd name="connsiteX2" fmla="*/ 2170546 w 2170546"/>
              <a:gd name="connsiteY2" fmla="*/ 2170546 h 2170546"/>
              <a:gd name="connsiteX3" fmla="*/ 0 w 2170546"/>
              <a:gd name="connsiteY3" fmla="*/ 2170546 h 2170546"/>
              <a:gd name="connsiteX4" fmla="*/ 0 w 2170546"/>
              <a:gd name="connsiteY4" fmla="*/ 0 h 2170546"/>
              <a:gd name="connsiteX0" fmla="*/ 0 w 2170546"/>
              <a:gd name="connsiteY0" fmla="*/ 0 h 2170546"/>
              <a:gd name="connsiteX1" fmla="*/ 2170546 w 2170546"/>
              <a:gd name="connsiteY1" fmla="*/ 0 h 2170546"/>
              <a:gd name="connsiteX2" fmla="*/ 2170546 w 2170546"/>
              <a:gd name="connsiteY2" fmla="*/ 2170546 h 2170546"/>
              <a:gd name="connsiteX3" fmla="*/ 0 w 2170546"/>
              <a:gd name="connsiteY3" fmla="*/ 2170546 h 2170546"/>
              <a:gd name="connsiteX4" fmla="*/ 0 w 2170546"/>
              <a:gd name="connsiteY4" fmla="*/ 0 h 2170546"/>
              <a:gd name="connsiteX0" fmla="*/ 0 w 2170546"/>
              <a:gd name="connsiteY0" fmla="*/ 0 h 2170546"/>
              <a:gd name="connsiteX1" fmla="*/ 2170546 w 2170546"/>
              <a:gd name="connsiteY1" fmla="*/ 0 h 2170546"/>
              <a:gd name="connsiteX2" fmla="*/ 2170546 w 2170546"/>
              <a:gd name="connsiteY2" fmla="*/ 2170546 h 2170546"/>
              <a:gd name="connsiteX3" fmla="*/ 0 w 2170546"/>
              <a:gd name="connsiteY3" fmla="*/ 2170546 h 2170546"/>
              <a:gd name="connsiteX4" fmla="*/ 0 w 2170546"/>
              <a:gd name="connsiteY4" fmla="*/ 0 h 2170546"/>
              <a:gd name="connsiteX0" fmla="*/ 0 w 2170546"/>
              <a:gd name="connsiteY0" fmla="*/ 0 h 2170546"/>
              <a:gd name="connsiteX1" fmla="*/ 2170546 w 2170546"/>
              <a:gd name="connsiteY1" fmla="*/ 0 h 2170546"/>
              <a:gd name="connsiteX2" fmla="*/ 2170546 w 2170546"/>
              <a:gd name="connsiteY2" fmla="*/ 2170546 h 2170546"/>
              <a:gd name="connsiteX3" fmla="*/ 0 w 2170546"/>
              <a:gd name="connsiteY3" fmla="*/ 2170546 h 2170546"/>
              <a:gd name="connsiteX4" fmla="*/ 0 w 2170546"/>
              <a:gd name="connsiteY4" fmla="*/ 0 h 2170546"/>
              <a:gd name="connsiteX0" fmla="*/ 0 w 2170546"/>
              <a:gd name="connsiteY0" fmla="*/ 0 h 2170546"/>
              <a:gd name="connsiteX1" fmla="*/ 2170546 w 2170546"/>
              <a:gd name="connsiteY1" fmla="*/ 0 h 2170546"/>
              <a:gd name="connsiteX2" fmla="*/ 2170546 w 2170546"/>
              <a:gd name="connsiteY2" fmla="*/ 2170546 h 2170546"/>
              <a:gd name="connsiteX3" fmla="*/ 0 w 2170546"/>
              <a:gd name="connsiteY3" fmla="*/ 2170546 h 2170546"/>
              <a:gd name="connsiteX4" fmla="*/ 0 w 2170546"/>
              <a:gd name="connsiteY4" fmla="*/ 0 h 2170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546" h="2170546">
                <a:moveTo>
                  <a:pt x="0" y="0"/>
                </a:moveTo>
                <a:lnTo>
                  <a:pt x="2170546" y="0"/>
                </a:lnTo>
                <a:lnTo>
                  <a:pt x="2170546" y="2170546"/>
                </a:lnTo>
                <a:cubicBezTo>
                  <a:pt x="1447031" y="2170546"/>
                  <a:pt x="1176096" y="1694458"/>
                  <a:pt x="0" y="2170546"/>
                </a:cubicBez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895DB18-D9BE-428D-AC16-ECE9B61CA5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7851" y="120642"/>
            <a:ext cx="983540" cy="963049"/>
          </a:xfrm>
          <a:prstGeom prst="rect">
            <a:avLst/>
          </a:prstGeom>
        </p:spPr>
      </p:pic>
      <p:sp>
        <p:nvSpPr>
          <p:cNvPr id="7" name="Slide Number Placeholder 5">
            <a:extLst>
              <a:ext uri="{FF2B5EF4-FFF2-40B4-BE49-F238E27FC236}">
                <a16:creationId xmlns:a16="http://schemas.microsoft.com/office/drawing/2014/main" id="{2E6E883C-6A5A-4C3F-9F98-139469B79E03}"/>
              </a:ext>
            </a:extLst>
          </p:cNvPr>
          <p:cNvSpPr>
            <a:spLocks noGrp="1"/>
          </p:cNvSpPr>
          <p:nvPr>
            <p:ph type="sldNum" sz="quarter" idx="4"/>
          </p:nvPr>
        </p:nvSpPr>
        <p:spPr>
          <a:xfrm>
            <a:off x="6987012" y="6561057"/>
            <a:ext cx="1844379" cy="213236"/>
          </a:xfrm>
          <a:prstGeom prst="rect">
            <a:avLst/>
          </a:prstGeom>
        </p:spPr>
        <p:txBody>
          <a:bodyPr vert="horz" lIns="91440" tIns="45720" rIns="91440" bIns="45720" rtlCol="0" anchor="ctr"/>
          <a:lstStyle>
            <a:lvl1pPr algn="r">
              <a:defRPr sz="1200">
                <a:solidFill>
                  <a:srgbClr val="0070C0"/>
                </a:solidFill>
              </a:defRPr>
            </a:lvl1pPr>
          </a:lstStyle>
          <a:p>
            <a:fld id="{31565880-C22B-4283-895A-C9E13DE199B6}" type="slidenum">
              <a:rPr lang="en-US" smtClean="0"/>
              <a:pPr/>
              <a:t>‹#›</a:t>
            </a:fld>
            <a:endParaRPr lang="en-US" dirty="0"/>
          </a:p>
        </p:txBody>
      </p:sp>
    </p:spTree>
    <p:extLst>
      <p:ext uri="{BB962C8B-B14F-4D97-AF65-F5344CB8AC3E}">
        <p14:creationId xmlns:p14="http://schemas.microsoft.com/office/powerpoint/2010/main" val="40541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E26CFC0-4C33-48CA-A9F1-67794AB8571D}"/>
              </a:ext>
            </a:extLst>
          </p:cNvPr>
          <p:cNvSpPr>
            <a:spLocks noGrp="1"/>
          </p:cNvSpPr>
          <p:nvPr>
            <p:ph type="title"/>
          </p:nvPr>
        </p:nvSpPr>
        <p:spPr>
          <a:xfrm>
            <a:off x="194912" y="251324"/>
            <a:ext cx="6830500" cy="388651"/>
          </a:xfrm>
          <a:prstGeom prst="rect">
            <a:avLst/>
          </a:prstGeom>
          <a:noFill/>
        </p:spPr>
        <p:txBody>
          <a:bodyPr>
            <a:noAutofit/>
          </a:bodyPr>
          <a:lstStyle>
            <a:lvl1pPr>
              <a:defRPr sz="2600"/>
            </a:lvl1pPr>
          </a:lstStyle>
          <a:p>
            <a:r>
              <a:rPr lang="en-US" dirty="0"/>
              <a:t>Click to edit Master title style</a:t>
            </a:r>
          </a:p>
        </p:txBody>
      </p:sp>
      <p:sp>
        <p:nvSpPr>
          <p:cNvPr id="10" name="Slide Number Placeholder 5">
            <a:extLst>
              <a:ext uri="{FF2B5EF4-FFF2-40B4-BE49-F238E27FC236}">
                <a16:creationId xmlns:a16="http://schemas.microsoft.com/office/drawing/2014/main" id="{378998A5-E514-491F-A600-F6043C7D1895}"/>
              </a:ext>
            </a:extLst>
          </p:cNvPr>
          <p:cNvSpPr>
            <a:spLocks noGrp="1"/>
          </p:cNvSpPr>
          <p:nvPr>
            <p:ph type="sldNum" sz="quarter" idx="4"/>
          </p:nvPr>
        </p:nvSpPr>
        <p:spPr>
          <a:xfrm>
            <a:off x="6987012" y="6561057"/>
            <a:ext cx="1844379" cy="213236"/>
          </a:xfrm>
          <a:prstGeom prst="rect">
            <a:avLst/>
          </a:prstGeom>
        </p:spPr>
        <p:txBody>
          <a:bodyPr vert="horz" lIns="91440" tIns="45720" rIns="91440" bIns="45720" rtlCol="0" anchor="ctr"/>
          <a:lstStyle>
            <a:lvl1pPr algn="r">
              <a:defRPr sz="1200">
                <a:solidFill>
                  <a:srgbClr val="0070C0"/>
                </a:solidFill>
              </a:defRPr>
            </a:lvl1pPr>
          </a:lstStyle>
          <a:p>
            <a:fld id="{31565880-C22B-4283-895A-C9E13DE199B6}" type="slidenum">
              <a:rPr lang="en-US" smtClean="0"/>
              <a:pPr/>
              <a:t>‹#›</a:t>
            </a:fld>
            <a:endParaRPr lang="en-US" dirty="0"/>
          </a:p>
        </p:txBody>
      </p:sp>
    </p:spTree>
    <p:extLst>
      <p:ext uri="{BB962C8B-B14F-4D97-AF65-F5344CB8AC3E}">
        <p14:creationId xmlns:p14="http://schemas.microsoft.com/office/powerpoint/2010/main" val="1686298096"/>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normAutofit/>
          </a:bodyPr>
          <a:lstStyle>
            <a:lvl1pPr algn="ctr">
              <a:defRPr sz="4400">
                <a:latin typeface="+mn-lt"/>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1143000" y="3929448"/>
            <a:ext cx="6858000" cy="132835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itle Placeholder 1">
            <a:extLst>
              <a:ext uri="{FF2B5EF4-FFF2-40B4-BE49-F238E27FC236}">
                <a16:creationId xmlns:a16="http://schemas.microsoft.com/office/drawing/2014/main" id="{B703D213-49E4-4471-9C26-054033701E7D}"/>
              </a:ext>
            </a:extLst>
          </p:cNvPr>
          <p:cNvSpPr txBox="1">
            <a:spLocks/>
          </p:cNvSpPr>
          <p:nvPr userDrawn="1"/>
        </p:nvSpPr>
        <p:spPr>
          <a:xfrm>
            <a:off x="194912" y="224348"/>
            <a:ext cx="6830500" cy="38172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cap="all" baseline="0">
                <a:solidFill>
                  <a:schemeClr val="bg1"/>
                </a:solidFill>
                <a:latin typeface="+mj-lt"/>
                <a:ea typeface="+mj-ea"/>
                <a:cs typeface="+mj-cs"/>
              </a:defRPr>
            </a:lvl1pPr>
          </a:lstStyle>
          <a:p>
            <a:r>
              <a:rPr lang="en-US" dirty="0"/>
              <a:t>Click to edit Master title style</a:t>
            </a:r>
          </a:p>
        </p:txBody>
      </p:sp>
      <p:sp>
        <p:nvSpPr>
          <p:cNvPr id="6" name="Title Placeholder 1">
            <a:extLst>
              <a:ext uri="{FF2B5EF4-FFF2-40B4-BE49-F238E27FC236}">
                <a16:creationId xmlns:a16="http://schemas.microsoft.com/office/drawing/2014/main" id="{132CFCC9-67CC-49B9-B5EB-FCCF3446EDD3}"/>
              </a:ext>
            </a:extLst>
          </p:cNvPr>
          <p:cNvSpPr txBox="1">
            <a:spLocks/>
          </p:cNvSpPr>
          <p:nvPr userDrawn="1"/>
        </p:nvSpPr>
        <p:spPr>
          <a:xfrm>
            <a:off x="194912" y="224348"/>
            <a:ext cx="6830500" cy="38172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cap="all" baseline="0">
                <a:solidFill>
                  <a:schemeClr val="bg1"/>
                </a:solidFill>
                <a:latin typeface="+mj-lt"/>
                <a:ea typeface="+mj-ea"/>
                <a:cs typeface="+mj-cs"/>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79571AA9-AE95-490E-8250-25E143C86A0B}"/>
              </a:ext>
            </a:extLst>
          </p:cNvPr>
          <p:cNvCxnSpPr/>
          <p:nvPr userDrawn="1"/>
        </p:nvCxnSpPr>
        <p:spPr>
          <a:xfrm>
            <a:off x="194912" y="606076"/>
            <a:ext cx="8518782"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10">
            <a:extLst>
              <a:ext uri="{FF2B5EF4-FFF2-40B4-BE49-F238E27FC236}">
                <a16:creationId xmlns:a16="http://schemas.microsoft.com/office/drawing/2014/main" id="{5E2198C1-43FE-47AD-9907-CB6A080362B3}"/>
              </a:ext>
            </a:extLst>
          </p:cNvPr>
          <p:cNvSpPr/>
          <p:nvPr userDrawn="1"/>
        </p:nvSpPr>
        <p:spPr>
          <a:xfrm>
            <a:off x="7705165" y="-1"/>
            <a:ext cx="1243923" cy="1396763"/>
          </a:xfrm>
          <a:custGeom>
            <a:avLst/>
            <a:gdLst>
              <a:gd name="connsiteX0" fmla="*/ 0 w 2170546"/>
              <a:gd name="connsiteY0" fmla="*/ 0 h 2170546"/>
              <a:gd name="connsiteX1" fmla="*/ 2170546 w 2170546"/>
              <a:gd name="connsiteY1" fmla="*/ 0 h 2170546"/>
              <a:gd name="connsiteX2" fmla="*/ 2170546 w 2170546"/>
              <a:gd name="connsiteY2" fmla="*/ 2170546 h 2170546"/>
              <a:gd name="connsiteX3" fmla="*/ 0 w 2170546"/>
              <a:gd name="connsiteY3" fmla="*/ 2170546 h 2170546"/>
              <a:gd name="connsiteX4" fmla="*/ 0 w 2170546"/>
              <a:gd name="connsiteY4" fmla="*/ 0 h 2170546"/>
              <a:gd name="connsiteX0" fmla="*/ 0 w 2170546"/>
              <a:gd name="connsiteY0" fmla="*/ 0 h 2170546"/>
              <a:gd name="connsiteX1" fmla="*/ 2170546 w 2170546"/>
              <a:gd name="connsiteY1" fmla="*/ 0 h 2170546"/>
              <a:gd name="connsiteX2" fmla="*/ 2170546 w 2170546"/>
              <a:gd name="connsiteY2" fmla="*/ 2170546 h 2170546"/>
              <a:gd name="connsiteX3" fmla="*/ 0 w 2170546"/>
              <a:gd name="connsiteY3" fmla="*/ 2170546 h 2170546"/>
              <a:gd name="connsiteX4" fmla="*/ 0 w 2170546"/>
              <a:gd name="connsiteY4" fmla="*/ 0 h 2170546"/>
              <a:gd name="connsiteX0" fmla="*/ 0 w 2170546"/>
              <a:gd name="connsiteY0" fmla="*/ 0 h 2170546"/>
              <a:gd name="connsiteX1" fmla="*/ 2170546 w 2170546"/>
              <a:gd name="connsiteY1" fmla="*/ 0 h 2170546"/>
              <a:gd name="connsiteX2" fmla="*/ 2170546 w 2170546"/>
              <a:gd name="connsiteY2" fmla="*/ 2170546 h 2170546"/>
              <a:gd name="connsiteX3" fmla="*/ 0 w 2170546"/>
              <a:gd name="connsiteY3" fmla="*/ 2170546 h 2170546"/>
              <a:gd name="connsiteX4" fmla="*/ 0 w 2170546"/>
              <a:gd name="connsiteY4" fmla="*/ 0 h 2170546"/>
              <a:gd name="connsiteX0" fmla="*/ 0 w 2170546"/>
              <a:gd name="connsiteY0" fmla="*/ 0 h 2170546"/>
              <a:gd name="connsiteX1" fmla="*/ 2170546 w 2170546"/>
              <a:gd name="connsiteY1" fmla="*/ 0 h 2170546"/>
              <a:gd name="connsiteX2" fmla="*/ 2170546 w 2170546"/>
              <a:gd name="connsiteY2" fmla="*/ 2170546 h 2170546"/>
              <a:gd name="connsiteX3" fmla="*/ 0 w 2170546"/>
              <a:gd name="connsiteY3" fmla="*/ 2170546 h 2170546"/>
              <a:gd name="connsiteX4" fmla="*/ 0 w 2170546"/>
              <a:gd name="connsiteY4" fmla="*/ 0 h 2170546"/>
              <a:gd name="connsiteX0" fmla="*/ 0 w 2170546"/>
              <a:gd name="connsiteY0" fmla="*/ 0 h 2170546"/>
              <a:gd name="connsiteX1" fmla="*/ 2170546 w 2170546"/>
              <a:gd name="connsiteY1" fmla="*/ 0 h 2170546"/>
              <a:gd name="connsiteX2" fmla="*/ 2170546 w 2170546"/>
              <a:gd name="connsiteY2" fmla="*/ 2170546 h 2170546"/>
              <a:gd name="connsiteX3" fmla="*/ 0 w 2170546"/>
              <a:gd name="connsiteY3" fmla="*/ 2170546 h 2170546"/>
              <a:gd name="connsiteX4" fmla="*/ 0 w 2170546"/>
              <a:gd name="connsiteY4" fmla="*/ 0 h 2170546"/>
              <a:gd name="connsiteX0" fmla="*/ 0 w 2170546"/>
              <a:gd name="connsiteY0" fmla="*/ 0 h 2170546"/>
              <a:gd name="connsiteX1" fmla="*/ 2170546 w 2170546"/>
              <a:gd name="connsiteY1" fmla="*/ 0 h 2170546"/>
              <a:gd name="connsiteX2" fmla="*/ 2170546 w 2170546"/>
              <a:gd name="connsiteY2" fmla="*/ 2170546 h 2170546"/>
              <a:gd name="connsiteX3" fmla="*/ 0 w 2170546"/>
              <a:gd name="connsiteY3" fmla="*/ 2170546 h 2170546"/>
              <a:gd name="connsiteX4" fmla="*/ 0 w 2170546"/>
              <a:gd name="connsiteY4" fmla="*/ 0 h 2170546"/>
              <a:gd name="connsiteX0" fmla="*/ 0 w 2170546"/>
              <a:gd name="connsiteY0" fmla="*/ 0 h 2170546"/>
              <a:gd name="connsiteX1" fmla="*/ 2170546 w 2170546"/>
              <a:gd name="connsiteY1" fmla="*/ 0 h 2170546"/>
              <a:gd name="connsiteX2" fmla="*/ 2170546 w 2170546"/>
              <a:gd name="connsiteY2" fmla="*/ 2170546 h 2170546"/>
              <a:gd name="connsiteX3" fmla="*/ 0 w 2170546"/>
              <a:gd name="connsiteY3" fmla="*/ 2170546 h 2170546"/>
              <a:gd name="connsiteX4" fmla="*/ 0 w 2170546"/>
              <a:gd name="connsiteY4" fmla="*/ 0 h 2170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546" h="2170546">
                <a:moveTo>
                  <a:pt x="0" y="0"/>
                </a:moveTo>
                <a:lnTo>
                  <a:pt x="2170546" y="0"/>
                </a:lnTo>
                <a:lnTo>
                  <a:pt x="2170546" y="2170546"/>
                </a:lnTo>
                <a:cubicBezTo>
                  <a:pt x="1447031" y="2170546"/>
                  <a:pt x="1176096" y="1694458"/>
                  <a:pt x="0" y="2170546"/>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4550AC1-6269-4B96-8E20-EDB1822201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7851" y="120642"/>
            <a:ext cx="983540" cy="963049"/>
          </a:xfrm>
          <a:prstGeom prst="rect">
            <a:avLst/>
          </a:prstGeom>
        </p:spPr>
      </p:pic>
      <p:sp>
        <p:nvSpPr>
          <p:cNvPr id="10" name="Slide Number Placeholder 5">
            <a:extLst>
              <a:ext uri="{FF2B5EF4-FFF2-40B4-BE49-F238E27FC236}">
                <a16:creationId xmlns:a16="http://schemas.microsoft.com/office/drawing/2014/main" id="{E999720C-A9E6-48F5-99C3-862881828AF4}"/>
              </a:ext>
            </a:extLst>
          </p:cNvPr>
          <p:cNvSpPr>
            <a:spLocks noGrp="1"/>
          </p:cNvSpPr>
          <p:nvPr>
            <p:ph type="sldNum" sz="quarter" idx="4"/>
          </p:nvPr>
        </p:nvSpPr>
        <p:spPr>
          <a:xfrm>
            <a:off x="6987012" y="6561057"/>
            <a:ext cx="1844379" cy="213236"/>
          </a:xfrm>
          <a:prstGeom prst="rect">
            <a:avLst/>
          </a:prstGeom>
        </p:spPr>
        <p:txBody>
          <a:bodyPr vert="horz" lIns="91440" tIns="45720" rIns="91440" bIns="45720" rtlCol="0" anchor="ctr"/>
          <a:lstStyle>
            <a:lvl1pPr algn="r">
              <a:defRPr sz="1200">
                <a:solidFill>
                  <a:srgbClr val="0070C0"/>
                </a:solidFill>
              </a:defRPr>
            </a:lvl1pPr>
          </a:lstStyle>
          <a:p>
            <a:fld id="{31565880-C22B-4283-895A-C9E13DE199B6}" type="slidenum">
              <a:rPr lang="en-US" smtClean="0"/>
              <a:pPr/>
              <a:t>‹#›</a:t>
            </a:fld>
            <a:endParaRPr lang="en-US" dirty="0"/>
          </a:p>
        </p:txBody>
      </p:sp>
    </p:spTree>
    <p:extLst>
      <p:ext uri="{BB962C8B-B14F-4D97-AF65-F5344CB8AC3E}">
        <p14:creationId xmlns:p14="http://schemas.microsoft.com/office/powerpoint/2010/main" val="2567428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
            <a:extLst>
              <a:ext uri="{FF2B5EF4-FFF2-40B4-BE49-F238E27FC236}">
                <a16:creationId xmlns:a16="http://schemas.microsoft.com/office/drawing/2014/main" id="{1297DDFE-1D19-45CE-A884-CAAB5BF277AE}"/>
              </a:ext>
            </a:extLst>
          </p:cNvPr>
          <p:cNvSpPr>
            <a:spLocks noGrp="1"/>
          </p:cNvSpPr>
          <p:nvPr>
            <p:ph type="title"/>
          </p:nvPr>
        </p:nvSpPr>
        <p:spPr>
          <a:xfrm>
            <a:off x="194912" y="224348"/>
            <a:ext cx="6830500" cy="381728"/>
          </a:xfrm>
          <a:prstGeom prst="rect">
            <a:avLst/>
          </a:prstGeom>
          <a:noFill/>
        </p:spPr>
        <p:txBody>
          <a:bodyPr vert="horz" lIns="91440" tIns="45720" rIns="91440" bIns="45720" rtlCol="0" anchor="ctr">
            <a:noAutofit/>
          </a:bodyPr>
          <a:lstStyle/>
          <a:p>
            <a:r>
              <a:rPr lang="en-US" dirty="0"/>
              <a:t>Click to edit Master title style</a:t>
            </a:r>
          </a:p>
        </p:txBody>
      </p:sp>
      <p:sp>
        <p:nvSpPr>
          <p:cNvPr id="7" name="Title Placeholder 1">
            <a:extLst>
              <a:ext uri="{FF2B5EF4-FFF2-40B4-BE49-F238E27FC236}">
                <a16:creationId xmlns:a16="http://schemas.microsoft.com/office/drawing/2014/main" id="{4CFB4D88-6765-4D35-A5DE-1507B1E7E0CA}"/>
              </a:ext>
            </a:extLst>
          </p:cNvPr>
          <p:cNvSpPr txBox="1">
            <a:spLocks/>
          </p:cNvSpPr>
          <p:nvPr userDrawn="1"/>
        </p:nvSpPr>
        <p:spPr>
          <a:xfrm>
            <a:off x="194912" y="224348"/>
            <a:ext cx="6830500" cy="38172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cap="all" baseline="0">
                <a:solidFill>
                  <a:schemeClr val="bg1"/>
                </a:solidFill>
                <a:latin typeface="+mj-lt"/>
                <a:ea typeface="+mj-ea"/>
                <a:cs typeface="+mj-cs"/>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01F3B29B-0841-46D6-BD58-8266F2296160}"/>
              </a:ext>
            </a:extLst>
          </p:cNvPr>
          <p:cNvCxnSpPr/>
          <p:nvPr userDrawn="1"/>
        </p:nvCxnSpPr>
        <p:spPr>
          <a:xfrm>
            <a:off x="194912" y="606076"/>
            <a:ext cx="851878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10">
            <a:extLst>
              <a:ext uri="{FF2B5EF4-FFF2-40B4-BE49-F238E27FC236}">
                <a16:creationId xmlns:a16="http://schemas.microsoft.com/office/drawing/2014/main" id="{8A94D34E-9AF3-4E3B-8B7F-9C1D2C48AB16}"/>
              </a:ext>
            </a:extLst>
          </p:cNvPr>
          <p:cNvSpPr/>
          <p:nvPr userDrawn="1"/>
        </p:nvSpPr>
        <p:spPr>
          <a:xfrm>
            <a:off x="7705165" y="-1"/>
            <a:ext cx="1243923" cy="1396763"/>
          </a:xfrm>
          <a:custGeom>
            <a:avLst/>
            <a:gdLst>
              <a:gd name="connsiteX0" fmla="*/ 0 w 2170546"/>
              <a:gd name="connsiteY0" fmla="*/ 0 h 2170546"/>
              <a:gd name="connsiteX1" fmla="*/ 2170546 w 2170546"/>
              <a:gd name="connsiteY1" fmla="*/ 0 h 2170546"/>
              <a:gd name="connsiteX2" fmla="*/ 2170546 w 2170546"/>
              <a:gd name="connsiteY2" fmla="*/ 2170546 h 2170546"/>
              <a:gd name="connsiteX3" fmla="*/ 0 w 2170546"/>
              <a:gd name="connsiteY3" fmla="*/ 2170546 h 2170546"/>
              <a:gd name="connsiteX4" fmla="*/ 0 w 2170546"/>
              <a:gd name="connsiteY4" fmla="*/ 0 h 2170546"/>
              <a:gd name="connsiteX0" fmla="*/ 0 w 2170546"/>
              <a:gd name="connsiteY0" fmla="*/ 0 h 2170546"/>
              <a:gd name="connsiteX1" fmla="*/ 2170546 w 2170546"/>
              <a:gd name="connsiteY1" fmla="*/ 0 h 2170546"/>
              <a:gd name="connsiteX2" fmla="*/ 2170546 w 2170546"/>
              <a:gd name="connsiteY2" fmla="*/ 2170546 h 2170546"/>
              <a:gd name="connsiteX3" fmla="*/ 0 w 2170546"/>
              <a:gd name="connsiteY3" fmla="*/ 2170546 h 2170546"/>
              <a:gd name="connsiteX4" fmla="*/ 0 w 2170546"/>
              <a:gd name="connsiteY4" fmla="*/ 0 h 2170546"/>
              <a:gd name="connsiteX0" fmla="*/ 0 w 2170546"/>
              <a:gd name="connsiteY0" fmla="*/ 0 h 2170546"/>
              <a:gd name="connsiteX1" fmla="*/ 2170546 w 2170546"/>
              <a:gd name="connsiteY1" fmla="*/ 0 h 2170546"/>
              <a:gd name="connsiteX2" fmla="*/ 2170546 w 2170546"/>
              <a:gd name="connsiteY2" fmla="*/ 2170546 h 2170546"/>
              <a:gd name="connsiteX3" fmla="*/ 0 w 2170546"/>
              <a:gd name="connsiteY3" fmla="*/ 2170546 h 2170546"/>
              <a:gd name="connsiteX4" fmla="*/ 0 w 2170546"/>
              <a:gd name="connsiteY4" fmla="*/ 0 h 2170546"/>
              <a:gd name="connsiteX0" fmla="*/ 0 w 2170546"/>
              <a:gd name="connsiteY0" fmla="*/ 0 h 2170546"/>
              <a:gd name="connsiteX1" fmla="*/ 2170546 w 2170546"/>
              <a:gd name="connsiteY1" fmla="*/ 0 h 2170546"/>
              <a:gd name="connsiteX2" fmla="*/ 2170546 w 2170546"/>
              <a:gd name="connsiteY2" fmla="*/ 2170546 h 2170546"/>
              <a:gd name="connsiteX3" fmla="*/ 0 w 2170546"/>
              <a:gd name="connsiteY3" fmla="*/ 2170546 h 2170546"/>
              <a:gd name="connsiteX4" fmla="*/ 0 w 2170546"/>
              <a:gd name="connsiteY4" fmla="*/ 0 h 2170546"/>
              <a:gd name="connsiteX0" fmla="*/ 0 w 2170546"/>
              <a:gd name="connsiteY0" fmla="*/ 0 h 2170546"/>
              <a:gd name="connsiteX1" fmla="*/ 2170546 w 2170546"/>
              <a:gd name="connsiteY1" fmla="*/ 0 h 2170546"/>
              <a:gd name="connsiteX2" fmla="*/ 2170546 w 2170546"/>
              <a:gd name="connsiteY2" fmla="*/ 2170546 h 2170546"/>
              <a:gd name="connsiteX3" fmla="*/ 0 w 2170546"/>
              <a:gd name="connsiteY3" fmla="*/ 2170546 h 2170546"/>
              <a:gd name="connsiteX4" fmla="*/ 0 w 2170546"/>
              <a:gd name="connsiteY4" fmla="*/ 0 h 2170546"/>
              <a:gd name="connsiteX0" fmla="*/ 0 w 2170546"/>
              <a:gd name="connsiteY0" fmla="*/ 0 h 2170546"/>
              <a:gd name="connsiteX1" fmla="*/ 2170546 w 2170546"/>
              <a:gd name="connsiteY1" fmla="*/ 0 h 2170546"/>
              <a:gd name="connsiteX2" fmla="*/ 2170546 w 2170546"/>
              <a:gd name="connsiteY2" fmla="*/ 2170546 h 2170546"/>
              <a:gd name="connsiteX3" fmla="*/ 0 w 2170546"/>
              <a:gd name="connsiteY3" fmla="*/ 2170546 h 2170546"/>
              <a:gd name="connsiteX4" fmla="*/ 0 w 2170546"/>
              <a:gd name="connsiteY4" fmla="*/ 0 h 2170546"/>
              <a:gd name="connsiteX0" fmla="*/ 0 w 2170546"/>
              <a:gd name="connsiteY0" fmla="*/ 0 h 2170546"/>
              <a:gd name="connsiteX1" fmla="*/ 2170546 w 2170546"/>
              <a:gd name="connsiteY1" fmla="*/ 0 h 2170546"/>
              <a:gd name="connsiteX2" fmla="*/ 2170546 w 2170546"/>
              <a:gd name="connsiteY2" fmla="*/ 2170546 h 2170546"/>
              <a:gd name="connsiteX3" fmla="*/ 0 w 2170546"/>
              <a:gd name="connsiteY3" fmla="*/ 2170546 h 2170546"/>
              <a:gd name="connsiteX4" fmla="*/ 0 w 2170546"/>
              <a:gd name="connsiteY4" fmla="*/ 0 h 2170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546" h="2170546">
                <a:moveTo>
                  <a:pt x="0" y="0"/>
                </a:moveTo>
                <a:lnTo>
                  <a:pt x="2170546" y="0"/>
                </a:lnTo>
                <a:lnTo>
                  <a:pt x="2170546" y="2170546"/>
                </a:lnTo>
                <a:cubicBezTo>
                  <a:pt x="1447031" y="2170546"/>
                  <a:pt x="1176096" y="1694458"/>
                  <a:pt x="0" y="2170546"/>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CA22E952-F2FC-4B51-8E1C-BADCD80F23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7851" y="120642"/>
            <a:ext cx="983540" cy="963049"/>
          </a:xfrm>
          <a:prstGeom prst="rect">
            <a:avLst/>
          </a:prstGeom>
        </p:spPr>
      </p:pic>
      <p:sp>
        <p:nvSpPr>
          <p:cNvPr id="11" name="Slide Number Placeholder 5">
            <a:extLst>
              <a:ext uri="{FF2B5EF4-FFF2-40B4-BE49-F238E27FC236}">
                <a16:creationId xmlns:a16="http://schemas.microsoft.com/office/drawing/2014/main" id="{C84453D1-F6A5-4E03-8C3E-8A08F4EA888E}"/>
              </a:ext>
            </a:extLst>
          </p:cNvPr>
          <p:cNvSpPr>
            <a:spLocks noGrp="1"/>
          </p:cNvSpPr>
          <p:nvPr>
            <p:ph type="sldNum" sz="quarter" idx="4"/>
          </p:nvPr>
        </p:nvSpPr>
        <p:spPr>
          <a:xfrm>
            <a:off x="6987012" y="6561057"/>
            <a:ext cx="1844379" cy="213236"/>
          </a:xfrm>
          <a:prstGeom prst="rect">
            <a:avLst/>
          </a:prstGeom>
        </p:spPr>
        <p:txBody>
          <a:bodyPr vert="horz" lIns="91440" tIns="45720" rIns="91440" bIns="45720" rtlCol="0" anchor="ctr"/>
          <a:lstStyle>
            <a:lvl1pPr algn="r">
              <a:defRPr sz="1200">
                <a:solidFill>
                  <a:srgbClr val="0070C0"/>
                </a:solidFill>
              </a:defRPr>
            </a:lvl1pPr>
          </a:lstStyle>
          <a:p>
            <a:fld id="{31565880-C22B-4283-895A-C9E13DE199B6}" type="slidenum">
              <a:rPr lang="en-US" smtClean="0"/>
              <a:pPr/>
              <a:t>‹#›</a:t>
            </a:fld>
            <a:endParaRPr lang="en-US" dirty="0"/>
          </a:p>
        </p:txBody>
      </p:sp>
    </p:spTree>
    <p:extLst>
      <p:ext uri="{BB962C8B-B14F-4D97-AF65-F5344CB8AC3E}">
        <p14:creationId xmlns:p14="http://schemas.microsoft.com/office/powerpoint/2010/main" val="314123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19AD8E03-F21F-4742-AB37-CB2A31671302}"/>
              </a:ext>
            </a:extLst>
          </p:cNvPr>
          <p:cNvSpPr>
            <a:spLocks noGrp="1"/>
          </p:cNvSpPr>
          <p:nvPr>
            <p:ph type="sldNum" sz="quarter" idx="4"/>
          </p:nvPr>
        </p:nvSpPr>
        <p:spPr>
          <a:xfrm>
            <a:off x="7091787" y="6561057"/>
            <a:ext cx="1844379" cy="213236"/>
          </a:xfrm>
          <a:prstGeom prst="rect">
            <a:avLst/>
          </a:prstGeom>
        </p:spPr>
        <p:txBody>
          <a:bodyPr vert="horz" lIns="91440" tIns="45720" rIns="91440" bIns="45720" rtlCol="0" anchor="ctr"/>
          <a:lstStyle>
            <a:lvl1pPr algn="r">
              <a:defRPr sz="1200">
                <a:solidFill>
                  <a:srgbClr val="0070C0"/>
                </a:solidFill>
              </a:defRPr>
            </a:lvl1pPr>
          </a:lstStyle>
          <a:p>
            <a:fld id="{31565880-C22B-4283-895A-C9E13DE199B6}" type="slidenum">
              <a:rPr lang="en-US" smtClean="0"/>
              <a:pPr/>
              <a:t>‹#›</a:t>
            </a:fld>
            <a:endParaRPr lang="en-US" dirty="0"/>
          </a:p>
        </p:txBody>
      </p:sp>
    </p:spTree>
    <p:extLst>
      <p:ext uri="{BB962C8B-B14F-4D97-AF65-F5344CB8AC3E}">
        <p14:creationId xmlns:p14="http://schemas.microsoft.com/office/powerpoint/2010/main" val="27388885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2.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987012" y="6561057"/>
            <a:ext cx="1844379" cy="213236"/>
          </a:xfrm>
          <a:prstGeom prst="rect">
            <a:avLst/>
          </a:prstGeom>
        </p:spPr>
        <p:txBody>
          <a:bodyPr vert="horz" lIns="91440" tIns="45720" rIns="91440" bIns="45720" rtlCol="0" anchor="ctr"/>
          <a:lstStyle>
            <a:lvl1pPr algn="r">
              <a:defRPr sz="1200">
                <a:solidFill>
                  <a:srgbClr val="0070C0"/>
                </a:solidFill>
              </a:defRPr>
            </a:lvl1pPr>
          </a:lstStyle>
          <a:p>
            <a:fld id="{31565880-C22B-4283-895A-C9E13DE199B6}" type="slidenum">
              <a:rPr lang="en-US" smtClean="0"/>
              <a:pPr/>
              <a:t>‹#›</a:t>
            </a:fld>
            <a:endParaRPr lang="en-US" dirty="0"/>
          </a:p>
        </p:txBody>
      </p:sp>
      <p:cxnSp>
        <p:nvCxnSpPr>
          <p:cNvPr id="11" name="Straight Connector 10">
            <a:extLst>
              <a:ext uri="{FF2B5EF4-FFF2-40B4-BE49-F238E27FC236}">
                <a16:creationId xmlns:a16="http://schemas.microsoft.com/office/drawing/2014/main" id="{581EB2B5-99BB-4D4D-B0C8-C054E416DC87}"/>
              </a:ext>
            </a:extLst>
          </p:cNvPr>
          <p:cNvCxnSpPr/>
          <p:nvPr userDrawn="1"/>
        </p:nvCxnSpPr>
        <p:spPr>
          <a:xfrm>
            <a:off x="312609" y="6468337"/>
            <a:ext cx="8518782"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C42A72A2-AD37-4C2B-AE7A-41DA70E93A82}"/>
              </a:ext>
            </a:extLst>
          </p:cNvPr>
          <p:cNvSpPr txBox="1">
            <a:spLocks/>
          </p:cNvSpPr>
          <p:nvPr userDrawn="1"/>
        </p:nvSpPr>
        <p:spPr>
          <a:xfrm>
            <a:off x="312609" y="6468337"/>
            <a:ext cx="3144069" cy="305956"/>
          </a:xfrm>
          <a:prstGeom prst="rect">
            <a:avLst/>
          </a:prstGeom>
        </p:spPr>
        <p:txBody>
          <a:bodyPr vert="horz" lIns="68598" tIns="34299" rIns="68598" bIns="34299" rtlCol="0" anchor="b">
            <a:normAutofit/>
          </a:bodyPr>
          <a:lstStyle>
            <a:lvl1pPr algn="l" defTabSz="914400" rtl="0" eaLnBrk="1" latinLnBrk="0" hangingPunct="1">
              <a:lnSpc>
                <a:spcPct val="90000"/>
              </a:lnSpc>
              <a:spcBef>
                <a:spcPct val="0"/>
              </a:spcBef>
              <a:buNone/>
              <a:defRPr sz="2000" b="1" kern="1200" cap="all" baseline="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algn="l"/>
            <a:r>
              <a:rPr lang="en-US" sz="1200" b="0" dirty="0">
                <a:solidFill>
                  <a:srgbClr val="0070C0"/>
                </a:solidFill>
              </a:rPr>
              <a:t>JUNE 2022 PRESENTATION</a:t>
            </a:r>
          </a:p>
        </p:txBody>
      </p:sp>
    </p:spTree>
    <p:extLst>
      <p:ext uri="{BB962C8B-B14F-4D97-AF65-F5344CB8AC3E}">
        <p14:creationId xmlns:p14="http://schemas.microsoft.com/office/powerpoint/2010/main" val="36487980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914400" rtl="0" eaLnBrk="1" latinLnBrk="0" hangingPunct="1">
        <a:lnSpc>
          <a:spcPct val="90000"/>
        </a:lnSpc>
        <a:spcBef>
          <a:spcPct val="0"/>
        </a:spcBef>
        <a:buNone/>
        <a:defRPr sz="2600" b="1" kern="1200" cap="all" baseline="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31703A6-6B25-4CF4-BCEC-59AA230D6B0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2132"/>
          <a:stretch/>
        </p:blipFill>
        <p:spPr>
          <a:xfrm>
            <a:off x="0" y="-1597"/>
            <a:ext cx="9141428" cy="6469934"/>
          </a:xfrm>
          <a:prstGeom prst="rect">
            <a:avLst/>
          </a:prstGeom>
        </p:spPr>
      </p:pic>
      <p:sp>
        <p:nvSpPr>
          <p:cNvPr id="3" name="Text Placeholder 2"/>
          <p:cNvSpPr>
            <a:spLocks noGrp="1"/>
          </p:cNvSpPr>
          <p:nvPr>
            <p:ph type="body" idx="1"/>
          </p:nvPr>
        </p:nvSpPr>
        <p:spPr>
          <a:xfrm>
            <a:off x="194912" y="832022"/>
            <a:ext cx="8778240" cy="534494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Placeholder 1">
            <a:extLst>
              <a:ext uri="{FF2B5EF4-FFF2-40B4-BE49-F238E27FC236}">
                <a16:creationId xmlns:a16="http://schemas.microsoft.com/office/drawing/2014/main" id="{B86C79B6-0378-4E80-8ECF-BEF7E93820F5}"/>
              </a:ext>
            </a:extLst>
          </p:cNvPr>
          <p:cNvSpPr txBox="1">
            <a:spLocks/>
          </p:cNvSpPr>
          <p:nvPr userDrawn="1"/>
        </p:nvSpPr>
        <p:spPr>
          <a:xfrm>
            <a:off x="312609" y="6468337"/>
            <a:ext cx="3144069" cy="305956"/>
          </a:xfrm>
          <a:prstGeom prst="rect">
            <a:avLst/>
          </a:prstGeom>
        </p:spPr>
        <p:txBody>
          <a:bodyPr vert="horz" lIns="68598" tIns="34299" rIns="68598" bIns="34299" rtlCol="0" anchor="b">
            <a:normAutofit/>
          </a:bodyPr>
          <a:lstStyle>
            <a:lvl1pPr algn="l" defTabSz="914400" rtl="0" eaLnBrk="1" latinLnBrk="0" hangingPunct="1">
              <a:lnSpc>
                <a:spcPct val="90000"/>
              </a:lnSpc>
              <a:spcBef>
                <a:spcPct val="0"/>
              </a:spcBef>
              <a:buNone/>
              <a:defRPr sz="2000" b="1" kern="1200" cap="all" baseline="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algn="l"/>
            <a:r>
              <a:rPr lang="en-US" sz="1200" b="0" dirty="0">
                <a:solidFill>
                  <a:srgbClr val="0070C0"/>
                </a:solidFill>
              </a:rPr>
              <a:t>JUNE 2022 PRESENTATION</a:t>
            </a:r>
          </a:p>
        </p:txBody>
      </p:sp>
      <p:sp>
        <p:nvSpPr>
          <p:cNvPr id="16" name="Slide Number Placeholder 5">
            <a:extLst>
              <a:ext uri="{FF2B5EF4-FFF2-40B4-BE49-F238E27FC236}">
                <a16:creationId xmlns:a16="http://schemas.microsoft.com/office/drawing/2014/main" id="{06F74139-68C8-486D-BD9A-EA77AC136CB6}"/>
              </a:ext>
            </a:extLst>
          </p:cNvPr>
          <p:cNvSpPr>
            <a:spLocks noGrp="1"/>
          </p:cNvSpPr>
          <p:nvPr>
            <p:ph type="sldNum" sz="quarter" idx="4"/>
          </p:nvPr>
        </p:nvSpPr>
        <p:spPr>
          <a:xfrm>
            <a:off x="6987012" y="6561057"/>
            <a:ext cx="1844379" cy="213236"/>
          </a:xfrm>
          <a:prstGeom prst="rect">
            <a:avLst/>
          </a:prstGeom>
        </p:spPr>
        <p:txBody>
          <a:bodyPr vert="horz" lIns="91440" tIns="45720" rIns="91440" bIns="45720" rtlCol="0" anchor="ctr"/>
          <a:lstStyle>
            <a:lvl1pPr algn="r">
              <a:defRPr sz="1200">
                <a:solidFill>
                  <a:srgbClr val="0070C0"/>
                </a:solidFill>
              </a:defRPr>
            </a:lvl1pPr>
          </a:lstStyle>
          <a:p>
            <a:fld id="{31565880-C22B-4283-895A-C9E13DE199B6}" type="slidenum">
              <a:rPr lang="en-US" smtClean="0"/>
              <a:pPr/>
              <a:t>‹#›</a:t>
            </a:fld>
            <a:endParaRPr lang="en-US" dirty="0"/>
          </a:p>
        </p:txBody>
      </p:sp>
    </p:spTree>
    <p:extLst>
      <p:ext uri="{BB962C8B-B14F-4D97-AF65-F5344CB8AC3E}">
        <p14:creationId xmlns:p14="http://schemas.microsoft.com/office/powerpoint/2010/main" val="310182409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914400" rtl="0" eaLnBrk="1" latinLnBrk="0" hangingPunct="1">
        <a:lnSpc>
          <a:spcPct val="90000"/>
        </a:lnSpc>
        <a:spcBef>
          <a:spcPct val="0"/>
        </a:spcBef>
        <a:buNone/>
        <a:defRPr sz="2800" b="1" kern="1200" cap="all"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tiff"/><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2.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jpg"/></Relationships>
</file>

<file path=ppt/slides/_rels/slide4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jpeg"/></Relationships>
</file>

<file path=ppt/slides/_rels/slide4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jpe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image" Target="../media/image102.jpeg"/><Relationship Id="rId5" Type="http://schemas.openxmlformats.org/officeDocument/2006/relationships/image" Target="../media/image96.png"/><Relationship Id="rId15" Type="http://schemas.openxmlformats.org/officeDocument/2006/relationships/image" Target="../media/image21.jpeg"/><Relationship Id="rId10" Type="http://schemas.openxmlformats.org/officeDocument/2006/relationships/image" Target="../media/image101.jpe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jpeg"/></Relationships>
</file>

<file path=ppt/slides/_rels/slide4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chart" Target="../charts/chart1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chart" Target="../charts/chart12.xml"/><Relationship Id="rId17" Type="http://schemas.openxmlformats.org/officeDocument/2006/relationships/image" Target="../media/image106.png"/><Relationship Id="rId2" Type="http://schemas.openxmlformats.org/officeDocument/2006/relationships/tags" Target="../tags/tag2.xml"/><Relationship Id="rId16" Type="http://schemas.openxmlformats.org/officeDocument/2006/relationships/image" Target="../media/image94.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chart" Target="../charts/chart11.xml"/><Relationship Id="rId5" Type="http://schemas.openxmlformats.org/officeDocument/2006/relationships/tags" Target="../tags/tag5.xml"/><Relationship Id="rId15" Type="http://schemas.openxmlformats.org/officeDocument/2006/relationships/chart" Target="../charts/chart15.xml"/><Relationship Id="rId10" Type="http://schemas.openxmlformats.org/officeDocument/2006/relationships/chart" Target="../charts/chart10.xml"/><Relationship Id="rId4" Type="http://schemas.openxmlformats.org/officeDocument/2006/relationships/tags" Target="../tags/tag4.xml"/><Relationship Id="rId9" Type="http://schemas.openxmlformats.org/officeDocument/2006/relationships/slideLayout" Target="../slideLayouts/slideLayout2.xml"/><Relationship Id="rId14" Type="http://schemas.openxmlformats.org/officeDocument/2006/relationships/chart" Target="../charts/chart14.xml"/></Relationships>
</file>

<file path=ppt/slides/_rels/slide4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19.jpe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8.png"/><Relationship Id="rId5" Type="http://schemas.openxmlformats.org/officeDocument/2006/relationships/image" Target="../media/image14.png"/><Relationship Id="rId15" Type="http://schemas.openxmlformats.org/officeDocument/2006/relationships/image" Target="../media/image20.jpeg"/><Relationship Id="rId10" Type="http://schemas.openxmlformats.org/officeDocument/2006/relationships/image" Target="../media/image18.jpeg"/><Relationship Id="rId4" Type="http://schemas.openxmlformats.org/officeDocument/2006/relationships/image" Target="../media/image13.png"/><Relationship Id="rId9" Type="http://schemas.openxmlformats.org/officeDocument/2006/relationships/image" Target="../media/image5.jpeg"/><Relationship Id="rId14" Type="http://schemas.openxmlformats.org/officeDocument/2006/relationships/chart" Target="../charts/char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10.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18" Type="http://schemas.openxmlformats.org/officeDocument/2006/relationships/image" Target="../media/image3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image" Target="../media/image21.jpeg"/><Relationship Id="rId16"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gif"/><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gif"/><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338E5E5D-B457-418A-AB7B-1D2EBEFC18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74" y="-117567"/>
            <a:ext cx="9161674" cy="7079475"/>
          </a:xfrm>
          <a:prstGeom prst="rect">
            <a:avLst/>
          </a:prstGeom>
        </p:spPr>
      </p:pic>
      <p:sp>
        <p:nvSpPr>
          <p:cNvPr id="10" name="Rectangle 9">
            <a:extLst>
              <a:ext uri="{FF2B5EF4-FFF2-40B4-BE49-F238E27FC236}">
                <a16:creationId xmlns:a16="http://schemas.microsoft.com/office/drawing/2014/main" id="{1FD97B69-F1DF-468A-B0F8-CF8FD5E7960B}"/>
              </a:ext>
            </a:extLst>
          </p:cNvPr>
          <p:cNvSpPr/>
          <p:nvPr/>
        </p:nvSpPr>
        <p:spPr>
          <a:xfrm>
            <a:off x="376516" y="5579039"/>
            <a:ext cx="8636913" cy="1373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dirty="0">
                <a:solidFill>
                  <a:schemeClr val="bg1"/>
                </a:solidFill>
                <a:latin typeface="+mj-lt"/>
              </a:rPr>
              <a:t>June 2022</a:t>
            </a:r>
          </a:p>
          <a:p>
            <a:pPr algn="r"/>
            <a:r>
              <a:rPr lang="en-US" sz="3200" b="1" dirty="0">
                <a:solidFill>
                  <a:schemeClr val="bg1"/>
                </a:solidFill>
                <a:latin typeface="+mj-lt"/>
              </a:rPr>
              <a:t>INVESTOR PRESENTATION</a:t>
            </a:r>
          </a:p>
        </p:txBody>
      </p:sp>
    </p:spTree>
    <p:extLst>
      <p:ext uri="{BB962C8B-B14F-4D97-AF65-F5344CB8AC3E}">
        <p14:creationId xmlns:p14="http://schemas.microsoft.com/office/powerpoint/2010/main" val="1818349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100476" y="3117498"/>
            <a:ext cx="8942832"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6200" y="2837953"/>
            <a:ext cx="6197138" cy="307777"/>
          </a:xfrm>
          <a:prstGeom prst="rect">
            <a:avLst/>
          </a:prstGeom>
          <a:noFill/>
        </p:spPr>
        <p:txBody>
          <a:bodyPr wrap="square" rtlCol="0">
            <a:spAutoFit/>
          </a:bodyPr>
          <a:lstStyle/>
          <a:p>
            <a:r>
              <a:rPr lang="en-US" altLang="en-US" sz="1400" b="1" i="1" dirty="0">
                <a:ea typeface="Tahoma" panose="020B0604030504040204" pitchFamily="34" charset="0"/>
                <a:cs typeface="Tahoma" panose="020B0604030504040204" pitchFamily="34" charset="0"/>
              </a:rPr>
              <a:t>DRIVERS</a:t>
            </a:r>
            <a:r>
              <a:rPr lang="en-US" altLang="en-US" sz="1400" i="1" dirty="0">
                <a:ea typeface="Tahoma" panose="020B0604030504040204" pitchFamily="34" charset="0"/>
                <a:cs typeface="Tahoma" panose="020B0604030504040204" pitchFamily="34" charset="0"/>
              </a:rPr>
              <a:t>:  Commercial and industrial construction</a:t>
            </a:r>
            <a:endParaRPr lang="en-US" sz="1400" dirty="0">
              <a:ea typeface="Tahoma" panose="020B0604030504040204" pitchFamily="34" charset="0"/>
              <a:cs typeface="Tahoma" panose="020B0604030504040204" pitchFamily="34" charset="0"/>
            </a:endParaRPr>
          </a:p>
        </p:txBody>
      </p:sp>
      <p:pic>
        <p:nvPicPr>
          <p:cNvPr id="9" name="Picture 7" descr="Page 19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8393" y="3411010"/>
            <a:ext cx="3392906"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9" descr="Page 18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7993" y="3411011"/>
            <a:ext cx="3465095"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t>FIRE SUPPRESSION </a:t>
            </a:r>
            <a:r>
              <a:rPr lang="en-US" sz="1800" dirty="0"/>
              <a:t>(24% - 27%)</a:t>
            </a:r>
          </a:p>
        </p:txBody>
      </p:sp>
      <p:sp>
        <p:nvSpPr>
          <p:cNvPr id="2" name="Slide Number Placeholder 1"/>
          <p:cNvSpPr>
            <a:spLocks noGrp="1"/>
          </p:cNvSpPr>
          <p:nvPr>
            <p:ph type="sldNum" sz="quarter" idx="4"/>
          </p:nvPr>
        </p:nvSpPr>
        <p:spPr>
          <a:xfrm>
            <a:off x="6987012" y="6561057"/>
            <a:ext cx="1844379" cy="213236"/>
          </a:xfrm>
        </p:spPr>
        <p:txBody>
          <a:bodyPr/>
          <a:lstStyle/>
          <a:p>
            <a:fld id="{31565880-C22B-4283-895A-C9E13DE199B6}" type="slidenum">
              <a:rPr lang="en-US" smtClean="0"/>
              <a:pPr/>
              <a:t>10</a:t>
            </a:fld>
            <a:endParaRPr lang="en-US" dirty="0"/>
          </a:p>
        </p:txBody>
      </p:sp>
      <p:sp>
        <p:nvSpPr>
          <p:cNvPr id="10" name="TextBox 9"/>
          <p:cNvSpPr txBox="1"/>
          <p:nvPr/>
        </p:nvSpPr>
        <p:spPr>
          <a:xfrm>
            <a:off x="194912" y="1261432"/>
            <a:ext cx="7975494" cy="1308050"/>
          </a:xfrm>
          <a:prstGeom prst="rect">
            <a:avLst/>
          </a:prstGeom>
          <a:noFill/>
        </p:spPr>
        <p:txBody>
          <a:bodyPr wrap="square" rtlCol="0">
            <a:spAutoFit/>
          </a:bodyPr>
          <a:lstStyle/>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Booster pumps for sprinkler systems in large commercial structures</a:t>
            </a:r>
          </a:p>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Fire pumps are FM Global approved and an industry standard</a:t>
            </a:r>
          </a:p>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Manufacturing facility in Ireland for increased capacity</a:t>
            </a:r>
          </a:p>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Domestic and international market leader </a:t>
            </a:r>
          </a:p>
        </p:txBody>
      </p:sp>
    </p:spTree>
    <p:extLst>
      <p:ext uri="{BB962C8B-B14F-4D97-AF65-F5344CB8AC3E}">
        <p14:creationId xmlns:p14="http://schemas.microsoft.com/office/powerpoint/2010/main" val="2529847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100476" y="3197490"/>
            <a:ext cx="8942832"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6200" y="2889713"/>
            <a:ext cx="6606643" cy="307777"/>
          </a:xfrm>
          <a:prstGeom prst="rect">
            <a:avLst/>
          </a:prstGeom>
          <a:noFill/>
        </p:spPr>
        <p:txBody>
          <a:bodyPr wrap="square" rtlCol="0">
            <a:spAutoFit/>
          </a:bodyPr>
          <a:lstStyle/>
          <a:p>
            <a:r>
              <a:rPr lang="en-US" altLang="en-US" sz="1400" b="1" i="1" dirty="0">
                <a:ea typeface="Tahoma" panose="020B0604030504040204" pitchFamily="34" charset="0"/>
                <a:cs typeface="Tahoma" panose="020B0604030504040204" pitchFamily="34" charset="0"/>
              </a:rPr>
              <a:t>DRIVERS</a:t>
            </a:r>
            <a:r>
              <a:rPr lang="en-US" altLang="en-US" sz="1400" i="1" dirty="0">
                <a:ea typeface="Tahoma" panose="020B0604030504040204" pitchFamily="34" charset="0"/>
                <a:cs typeface="Tahoma" panose="020B0604030504040204" pitchFamily="34" charset="0"/>
              </a:rPr>
              <a:t>:  Commercial and residential construction; infrastructure build and re-build</a:t>
            </a:r>
            <a:endParaRPr lang="en-US" sz="1400" dirty="0">
              <a:ea typeface="Tahoma" panose="020B0604030504040204" pitchFamily="34" charset="0"/>
              <a:cs typeface="Tahoma" panose="020B0604030504040204" pitchFamily="34" charset="0"/>
            </a:endParaRPr>
          </a:p>
        </p:txBody>
      </p:sp>
      <p:pic>
        <p:nvPicPr>
          <p:cNvPr id="9"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70755" y="3478000"/>
            <a:ext cx="3821796"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957993" y="3481768"/>
            <a:ext cx="3657601"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89424" y="362724"/>
            <a:ext cx="6068244" cy="388651"/>
          </a:xfrm>
        </p:spPr>
        <p:txBody>
          <a:bodyPr/>
          <a:lstStyle/>
          <a:p>
            <a:r>
              <a:rPr lang="en-US" dirty="0"/>
              <a:t>MUNICIPAL WATER &amp; WASTEWATER </a:t>
            </a:r>
            <a:r>
              <a:rPr lang="en-US" sz="1800" dirty="0"/>
              <a:t>(15% - 18%)</a:t>
            </a:r>
          </a:p>
        </p:txBody>
      </p:sp>
      <p:sp>
        <p:nvSpPr>
          <p:cNvPr id="2" name="Slide Number Placeholder 1"/>
          <p:cNvSpPr>
            <a:spLocks noGrp="1"/>
          </p:cNvSpPr>
          <p:nvPr>
            <p:ph type="sldNum" sz="quarter" idx="4"/>
          </p:nvPr>
        </p:nvSpPr>
        <p:spPr>
          <a:xfrm>
            <a:off x="6987012" y="6561057"/>
            <a:ext cx="1844379" cy="213236"/>
          </a:xfrm>
        </p:spPr>
        <p:txBody>
          <a:bodyPr/>
          <a:lstStyle/>
          <a:p>
            <a:fld id="{31565880-C22B-4283-895A-C9E13DE199B6}" type="slidenum">
              <a:rPr lang="en-US" smtClean="0"/>
              <a:pPr/>
              <a:t>11</a:t>
            </a:fld>
            <a:endParaRPr lang="en-US" dirty="0"/>
          </a:p>
        </p:txBody>
      </p:sp>
      <p:sp>
        <p:nvSpPr>
          <p:cNvPr id="10" name="TextBox 9"/>
          <p:cNvSpPr txBox="1">
            <a:spLocks noChangeAspect="1"/>
          </p:cNvSpPr>
          <p:nvPr/>
        </p:nvSpPr>
        <p:spPr>
          <a:xfrm>
            <a:off x="194912" y="839105"/>
            <a:ext cx="7975494" cy="1954381"/>
          </a:xfrm>
          <a:prstGeom prst="rect">
            <a:avLst/>
          </a:prstGeom>
          <a:noFill/>
        </p:spPr>
        <p:txBody>
          <a:bodyPr wrap="square" rtlCol="0">
            <a:spAutoFit/>
          </a:bodyPr>
          <a:lstStyle/>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Pumps and wastewater stations</a:t>
            </a:r>
          </a:p>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Pre-engineered turn-key systems</a:t>
            </a:r>
          </a:p>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Custom design capabilities, above and below ground installation</a:t>
            </a:r>
          </a:p>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Booster pumps and deep-well line shaft pumps provide clean drinking water</a:t>
            </a:r>
          </a:p>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Municipal water and sewer funding is typically service fee based, not tax based</a:t>
            </a:r>
          </a:p>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50</a:t>
            </a:r>
            <a:r>
              <a:rPr lang="en-US" sz="1600" baseline="30000" dirty="0">
                <a:solidFill>
                  <a:schemeClr val="tx2">
                    <a:lumMod val="75000"/>
                  </a:schemeClr>
                </a:solidFill>
              </a:rPr>
              <a:t>th</a:t>
            </a:r>
            <a:r>
              <a:rPr lang="en-US" sz="1600" dirty="0">
                <a:solidFill>
                  <a:schemeClr val="tx2">
                    <a:lumMod val="75000"/>
                  </a:schemeClr>
                </a:solidFill>
              </a:rPr>
              <a:t> anniversary of first sewage pumping station in 2019</a:t>
            </a:r>
          </a:p>
        </p:txBody>
      </p:sp>
    </p:spTree>
    <p:extLst>
      <p:ext uri="{BB962C8B-B14F-4D97-AF65-F5344CB8AC3E}">
        <p14:creationId xmlns:p14="http://schemas.microsoft.com/office/powerpoint/2010/main" val="1253769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100476" y="2954410"/>
            <a:ext cx="8942832"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6200" y="2636290"/>
            <a:ext cx="6197138" cy="307777"/>
          </a:xfrm>
          <a:prstGeom prst="rect">
            <a:avLst/>
          </a:prstGeom>
          <a:noFill/>
        </p:spPr>
        <p:txBody>
          <a:bodyPr wrap="square" rtlCol="0">
            <a:spAutoFit/>
          </a:bodyPr>
          <a:lstStyle/>
          <a:p>
            <a:r>
              <a:rPr lang="en-US" altLang="en-US" sz="1400" b="1" i="1" dirty="0">
                <a:ea typeface="Tahoma" panose="020B0604030504040204" pitchFamily="34" charset="0"/>
                <a:cs typeface="Tahoma" panose="020B0604030504040204" pitchFamily="34" charset="0"/>
              </a:rPr>
              <a:t>DRIVERS</a:t>
            </a:r>
            <a:r>
              <a:rPr lang="en-US" altLang="en-US" sz="1400" i="1" dirty="0">
                <a:ea typeface="Tahoma" panose="020B0604030504040204" pitchFamily="34" charset="0"/>
                <a:cs typeface="Tahoma" panose="020B0604030504040204" pitchFamily="34" charset="0"/>
              </a:rPr>
              <a:t>:  Infrastructure build and re-build, natural disasters</a:t>
            </a:r>
            <a:endParaRPr lang="en-US" sz="1400" dirty="0">
              <a:ea typeface="Tahoma" panose="020B0604030504040204" pitchFamily="34" charset="0"/>
              <a:cs typeface="Tahoma" panose="020B0604030504040204" pitchFamily="34" charset="0"/>
            </a:endParaRPr>
          </a:p>
        </p:txBody>
      </p:sp>
      <p:pic>
        <p:nvPicPr>
          <p:cNvPr id="9"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25094" y="3215970"/>
            <a:ext cx="4114800"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689249" y="3659030"/>
            <a:ext cx="1828800"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89424" y="362724"/>
            <a:ext cx="4774282" cy="388651"/>
          </a:xfrm>
        </p:spPr>
        <p:txBody>
          <a:bodyPr/>
          <a:lstStyle/>
          <a:p>
            <a:r>
              <a:rPr lang="en-US" dirty="0"/>
              <a:t>STORM WATER &amp; FLOOD CONTROL</a:t>
            </a:r>
          </a:p>
        </p:txBody>
      </p:sp>
      <p:sp>
        <p:nvSpPr>
          <p:cNvPr id="2" name="Slide Number Placeholder 1"/>
          <p:cNvSpPr>
            <a:spLocks noGrp="1"/>
          </p:cNvSpPr>
          <p:nvPr>
            <p:ph type="sldNum" sz="quarter" idx="4"/>
          </p:nvPr>
        </p:nvSpPr>
        <p:spPr>
          <a:xfrm>
            <a:off x="6987012" y="6561057"/>
            <a:ext cx="1844379" cy="213236"/>
          </a:xfrm>
        </p:spPr>
        <p:txBody>
          <a:bodyPr/>
          <a:lstStyle/>
          <a:p>
            <a:fld id="{31565880-C22B-4283-895A-C9E13DE199B6}" type="slidenum">
              <a:rPr lang="en-US" smtClean="0"/>
              <a:pPr/>
              <a:t>12</a:t>
            </a:fld>
            <a:endParaRPr lang="en-US" dirty="0"/>
          </a:p>
        </p:txBody>
      </p:sp>
      <p:sp>
        <p:nvSpPr>
          <p:cNvPr id="10" name="TextBox 9"/>
          <p:cNvSpPr txBox="1"/>
          <p:nvPr/>
        </p:nvSpPr>
        <p:spPr>
          <a:xfrm>
            <a:off x="100476" y="1255553"/>
            <a:ext cx="7975494" cy="984885"/>
          </a:xfrm>
          <a:prstGeom prst="rect">
            <a:avLst/>
          </a:prstGeom>
          <a:noFill/>
        </p:spPr>
        <p:txBody>
          <a:bodyPr wrap="square" rtlCol="0">
            <a:spAutoFit/>
          </a:bodyPr>
          <a:lstStyle/>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Flood control pumps capable of pumping up to one million gallons per minute</a:t>
            </a:r>
          </a:p>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Permanent Canals Closure and Pumps Project completed in New Orleans in 2017</a:t>
            </a:r>
          </a:p>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Acquisition of Morrison Pump Company in 2016</a:t>
            </a:r>
          </a:p>
        </p:txBody>
      </p:sp>
      <p:pic>
        <p:nvPicPr>
          <p:cNvPr id="2050" name="F70DAF05-569E-45D3-B184-7856B57827D2" descr="F70DAF05-569E-45D3-B184-7856B57827D2">
            <a:extLst>
              <a:ext uri="{FF2B5EF4-FFF2-40B4-BE49-F238E27FC236}">
                <a16:creationId xmlns:a16="http://schemas.microsoft.com/office/drawing/2014/main" id="{2AE666EF-2BAB-43E8-B8F2-81F15EAB2B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4764512" y="3500131"/>
            <a:ext cx="2421258" cy="18529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6860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9BC9A3B-9270-4AB9-BB71-312C6455489A}"/>
              </a:ext>
            </a:extLst>
          </p:cNvPr>
          <p:cNvPicPr>
            <a:picLocks noChangeAspect="1"/>
          </p:cNvPicPr>
          <p:nvPr/>
        </p:nvPicPr>
        <p:blipFill>
          <a:blip r:embed="rId2"/>
          <a:stretch>
            <a:fillRect/>
          </a:stretch>
        </p:blipFill>
        <p:spPr>
          <a:xfrm>
            <a:off x="6392457" y="3701201"/>
            <a:ext cx="2710485" cy="2388902"/>
          </a:xfrm>
          <a:prstGeom prst="rect">
            <a:avLst/>
          </a:prstGeom>
        </p:spPr>
      </p:pic>
      <p:cxnSp>
        <p:nvCxnSpPr>
          <p:cNvPr id="7" name="Straight Connector 6"/>
          <p:cNvCxnSpPr/>
          <p:nvPr/>
        </p:nvCxnSpPr>
        <p:spPr>
          <a:xfrm>
            <a:off x="100476" y="3230246"/>
            <a:ext cx="8942832"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6200" y="2910466"/>
            <a:ext cx="8556213" cy="307777"/>
          </a:xfrm>
          <a:prstGeom prst="rect">
            <a:avLst/>
          </a:prstGeom>
          <a:noFill/>
        </p:spPr>
        <p:txBody>
          <a:bodyPr wrap="square" rtlCol="0">
            <a:spAutoFit/>
          </a:bodyPr>
          <a:lstStyle/>
          <a:p>
            <a:r>
              <a:rPr lang="en-US" altLang="en-US" sz="1400" b="1" i="1" dirty="0">
                <a:ea typeface="Tahoma" panose="020B0604030504040204" pitchFamily="34" charset="0"/>
                <a:cs typeface="Tahoma" panose="020B0604030504040204" pitchFamily="34" charset="0"/>
              </a:rPr>
              <a:t>DRIVERS</a:t>
            </a:r>
            <a:r>
              <a:rPr lang="en-US" altLang="en-US" sz="1400" i="1" dirty="0">
                <a:ea typeface="Tahoma" panose="020B0604030504040204" pitchFamily="34" charset="0"/>
                <a:cs typeface="Tahoma" panose="020B0604030504040204" pitchFamily="34" charset="0"/>
              </a:rPr>
              <a:t>:  Infrastructure and other exterior construction; commercial rental activity and inventory turnover; mining</a:t>
            </a:r>
            <a:endParaRPr lang="en-US" sz="1400" dirty="0">
              <a:ea typeface="Tahoma" panose="020B0604030504040204" pitchFamily="34" charset="0"/>
              <a:cs typeface="Tahoma" panose="020B0604030504040204" pitchFamily="34" charset="0"/>
            </a:endParaRPr>
          </a:p>
        </p:txBody>
      </p:sp>
      <p:pic>
        <p:nvPicPr>
          <p:cNvPr id="9"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93" t="943" r="6771" b="8411"/>
          <a:stretch/>
        </p:blipFill>
        <p:spPr bwMode="auto">
          <a:xfrm>
            <a:off x="309038" y="3413897"/>
            <a:ext cx="2266622"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89424" y="362724"/>
            <a:ext cx="5464395" cy="388651"/>
          </a:xfrm>
        </p:spPr>
        <p:txBody>
          <a:bodyPr/>
          <a:lstStyle/>
          <a:p>
            <a:r>
              <a:rPr lang="en-US" dirty="0"/>
              <a:t>CONSTRUCTION &amp; DEWATERING </a:t>
            </a:r>
            <a:r>
              <a:rPr lang="en-US" sz="1800" dirty="0"/>
              <a:t>(8% - 10%)</a:t>
            </a:r>
          </a:p>
        </p:txBody>
      </p:sp>
      <p:sp>
        <p:nvSpPr>
          <p:cNvPr id="2" name="Slide Number Placeholder 1"/>
          <p:cNvSpPr>
            <a:spLocks noGrp="1"/>
          </p:cNvSpPr>
          <p:nvPr>
            <p:ph type="sldNum" sz="quarter" idx="4"/>
          </p:nvPr>
        </p:nvSpPr>
        <p:spPr>
          <a:xfrm>
            <a:off x="6987012" y="6561057"/>
            <a:ext cx="1844379" cy="213236"/>
          </a:xfrm>
        </p:spPr>
        <p:txBody>
          <a:bodyPr/>
          <a:lstStyle/>
          <a:p>
            <a:fld id="{31565880-C22B-4283-895A-C9E13DE199B6}" type="slidenum">
              <a:rPr lang="en-US" smtClean="0"/>
              <a:pPr/>
              <a:t>13</a:t>
            </a:fld>
            <a:endParaRPr lang="en-US" dirty="0"/>
          </a:p>
        </p:txBody>
      </p:sp>
      <p:sp>
        <p:nvSpPr>
          <p:cNvPr id="10" name="TextBox 9"/>
          <p:cNvSpPr txBox="1"/>
          <p:nvPr/>
        </p:nvSpPr>
        <p:spPr>
          <a:xfrm>
            <a:off x="110415" y="941204"/>
            <a:ext cx="7527792" cy="1877437"/>
          </a:xfrm>
          <a:prstGeom prst="rect">
            <a:avLst/>
          </a:prstGeom>
          <a:noFill/>
        </p:spPr>
        <p:txBody>
          <a:bodyPr wrap="square" rtlCol="0">
            <a:spAutoFit/>
          </a:bodyPr>
          <a:lstStyle/>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Self-priming centrifugal pumps for dewatering foundations, quarries, ditches and streams</a:t>
            </a:r>
          </a:p>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Diaphragm pumps to remove mud and sand laden water at construction sites</a:t>
            </a:r>
          </a:p>
          <a:p>
            <a:pPr marL="285750" indent="-285750">
              <a:spcAft>
                <a:spcPts val="600"/>
              </a:spcAft>
              <a:buSzPct val="90000"/>
              <a:buFont typeface="Wingdings" panose="05000000000000000000" pitchFamily="2" charset="2"/>
              <a:buChar char=""/>
            </a:pPr>
            <a:r>
              <a:rPr lang="en-US" sz="1600">
                <a:solidFill>
                  <a:schemeClr val="tx2">
                    <a:lumMod val="75000"/>
                  </a:schemeClr>
                </a:solidFill>
              </a:rPr>
              <a:t>Rotory </a:t>
            </a:r>
            <a:r>
              <a:rPr lang="en-US" sz="1600" dirty="0">
                <a:solidFill>
                  <a:schemeClr val="tx2">
                    <a:lumMod val="75000"/>
                  </a:schemeClr>
                </a:solidFill>
              </a:rPr>
              <a:t>vane fuel transfer pumps, meters, and accessories for contractors</a:t>
            </a:r>
          </a:p>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Support of fracking industry</a:t>
            </a:r>
          </a:p>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Industry leader and innovator</a:t>
            </a:r>
          </a:p>
        </p:txBody>
      </p:sp>
      <p:pic>
        <p:nvPicPr>
          <p:cNvPr id="13" name="Picture 12">
            <a:extLst>
              <a:ext uri="{FF2B5EF4-FFF2-40B4-BE49-F238E27FC236}">
                <a16:creationId xmlns:a16="http://schemas.microsoft.com/office/drawing/2014/main" id="{763BC017-6575-482C-A754-5A7505A1470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941634" y="3366082"/>
            <a:ext cx="3626708" cy="2838829"/>
          </a:xfrm>
          <a:prstGeom prst="rect">
            <a:avLst/>
          </a:prstGeom>
        </p:spPr>
      </p:pic>
    </p:spTree>
    <p:extLst>
      <p:ext uri="{BB962C8B-B14F-4D97-AF65-F5344CB8AC3E}">
        <p14:creationId xmlns:p14="http://schemas.microsoft.com/office/powerpoint/2010/main" val="1357592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2384" y="3411201"/>
            <a:ext cx="8942832"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6200" y="3075726"/>
            <a:ext cx="8590719" cy="307777"/>
          </a:xfrm>
          <a:prstGeom prst="rect">
            <a:avLst/>
          </a:prstGeom>
          <a:noFill/>
        </p:spPr>
        <p:txBody>
          <a:bodyPr wrap="square" rtlCol="0">
            <a:spAutoFit/>
          </a:bodyPr>
          <a:lstStyle/>
          <a:p>
            <a:r>
              <a:rPr lang="en-US" altLang="en-US" sz="1400" b="1" i="1" dirty="0">
                <a:ea typeface="Tahoma" panose="020B0604030504040204" pitchFamily="34" charset="0"/>
                <a:cs typeface="Tahoma" panose="020B0604030504040204" pitchFamily="34" charset="0"/>
              </a:rPr>
              <a:t>DRIVERS</a:t>
            </a:r>
            <a:r>
              <a:rPr lang="en-US" altLang="en-US" sz="1400" i="1" dirty="0">
                <a:ea typeface="Tahoma" panose="020B0604030504040204" pitchFamily="34" charset="0"/>
                <a:cs typeface="Tahoma" panose="020B0604030504040204" pitchFamily="34" charset="0"/>
              </a:rPr>
              <a:t>:  Grower cash flows from farm commodity prices; bank financing requirements; weather conditions</a:t>
            </a:r>
            <a:endParaRPr lang="en-US" sz="1400" dirty="0">
              <a:ea typeface="Tahoma" panose="020B0604030504040204" pitchFamily="34" charset="0"/>
              <a:cs typeface="Tahoma" panose="020B0604030504040204" pitchFamily="34" charset="0"/>
            </a:endParaRPr>
          </a:p>
        </p:txBody>
      </p:sp>
      <p:sp>
        <p:nvSpPr>
          <p:cNvPr id="4" name="Title 3"/>
          <p:cNvSpPr>
            <a:spLocks noGrp="1"/>
          </p:cNvSpPr>
          <p:nvPr>
            <p:ph type="title"/>
          </p:nvPr>
        </p:nvSpPr>
        <p:spPr>
          <a:xfrm>
            <a:off x="289424" y="362724"/>
            <a:ext cx="4851919" cy="388651"/>
          </a:xfrm>
        </p:spPr>
        <p:txBody>
          <a:bodyPr/>
          <a:lstStyle/>
          <a:p>
            <a:r>
              <a:rPr lang="en-US" dirty="0"/>
              <a:t>AGRICULTURE &amp; irrigation </a:t>
            </a:r>
            <a:r>
              <a:rPr lang="en-US" sz="1800" dirty="0"/>
              <a:t>(4% - 5%)</a:t>
            </a:r>
          </a:p>
        </p:txBody>
      </p:sp>
      <p:sp>
        <p:nvSpPr>
          <p:cNvPr id="2" name="Slide Number Placeholder 1"/>
          <p:cNvSpPr>
            <a:spLocks noGrp="1"/>
          </p:cNvSpPr>
          <p:nvPr>
            <p:ph type="sldNum" sz="quarter" idx="4"/>
          </p:nvPr>
        </p:nvSpPr>
        <p:spPr>
          <a:xfrm>
            <a:off x="6987012" y="6561057"/>
            <a:ext cx="1844379" cy="213236"/>
          </a:xfrm>
        </p:spPr>
        <p:txBody>
          <a:bodyPr/>
          <a:lstStyle/>
          <a:p>
            <a:fld id="{31565880-C22B-4283-895A-C9E13DE199B6}" type="slidenum">
              <a:rPr lang="en-US" smtClean="0"/>
              <a:pPr/>
              <a:t>14</a:t>
            </a:fld>
            <a:endParaRPr lang="en-US" dirty="0"/>
          </a:p>
        </p:txBody>
      </p:sp>
      <p:sp>
        <p:nvSpPr>
          <p:cNvPr id="10" name="TextBox 9"/>
          <p:cNvSpPr txBox="1"/>
          <p:nvPr/>
        </p:nvSpPr>
        <p:spPr>
          <a:xfrm>
            <a:off x="92384" y="1409193"/>
            <a:ext cx="7975494" cy="984885"/>
          </a:xfrm>
          <a:prstGeom prst="rect">
            <a:avLst/>
          </a:prstGeom>
          <a:noFill/>
        </p:spPr>
        <p:txBody>
          <a:bodyPr wrap="square" rtlCol="0">
            <a:spAutoFit/>
          </a:bodyPr>
          <a:lstStyle/>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Irrigation pumps supplied to sprinkler installation companies</a:t>
            </a:r>
          </a:p>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Strategically located branch locations across the U.S.</a:t>
            </a:r>
          </a:p>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Pumps for animal waste, pit agitation, fuel transfer and liquid fertilizer</a:t>
            </a: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4236" y="4428325"/>
            <a:ext cx="2205695" cy="139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a:xfrm>
            <a:off x="2968363" y="5372642"/>
            <a:ext cx="520272" cy="47035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4508" t="4435" r="5933" b="4584"/>
          <a:stretch/>
        </p:blipFill>
        <p:spPr bwMode="auto">
          <a:xfrm>
            <a:off x="5073645" y="4043372"/>
            <a:ext cx="1696771" cy="22623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A3BB1F9-B432-4556-877A-BBB10F31D97C}"/>
              </a:ext>
            </a:extLst>
          </p:cNvPr>
          <p:cNvPicPr>
            <a:picLocks noChangeAspect="1"/>
          </p:cNvPicPr>
          <p:nvPr/>
        </p:nvPicPr>
        <p:blipFill>
          <a:blip r:embed="rId4"/>
          <a:stretch>
            <a:fillRect/>
          </a:stretch>
        </p:blipFill>
        <p:spPr>
          <a:xfrm>
            <a:off x="7111400" y="4212469"/>
            <a:ext cx="1844379" cy="2003068"/>
          </a:xfrm>
          <a:prstGeom prst="rect">
            <a:avLst/>
          </a:prstGeom>
          <a:ln>
            <a:noFill/>
          </a:ln>
          <a:effectLst>
            <a:outerShdw blurRad="292100" dist="139700" dir="2700000" algn="tl" rotWithShape="0">
              <a:srgbClr val="333333">
                <a:alpha val="65000"/>
              </a:srgbClr>
            </a:outerShdw>
          </a:effectLst>
        </p:spPr>
      </p:pic>
      <p:pic>
        <p:nvPicPr>
          <p:cNvPr id="11"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188221" y="4347430"/>
            <a:ext cx="2382120" cy="18681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551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514600"/>
            <a:ext cx="9144000" cy="1309255"/>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mj-lt"/>
                <a:ea typeface="Tahoma" panose="020B0604030504040204" pitchFamily="34" charset="0"/>
                <a:cs typeface="Tahoma" panose="020B0604030504040204" pitchFamily="34" charset="0"/>
              </a:rPr>
              <a:t>NON-WATER MARKETS</a:t>
            </a:r>
          </a:p>
        </p:txBody>
      </p:sp>
      <p:sp>
        <p:nvSpPr>
          <p:cNvPr id="4" name="Slide Number Placeholder 2">
            <a:extLst>
              <a:ext uri="{FF2B5EF4-FFF2-40B4-BE49-F238E27FC236}">
                <a16:creationId xmlns:a16="http://schemas.microsoft.com/office/drawing/2014/main" id="{C5A3794F-E326-4166-8B2B-B466E9ECEAE7}"/>
              </a:ext>
            </a:extLst>
          </p:cNvPr>
          <p:cNvSpPr>
            <a:spLocks noGrp="1"/>
          </p:cNvSpPr>
          <p:nvPr>
            <p:ph type="sldNum" sz="quarter" idx="4"/>
          </p:nvPr>
        </p:nvSpPr>
        <p:spPr>
          <a:xfrm>
            <a:off x="6987012" y="6561057"/>
            <a:ext cx="1844379" cy="213236"/>
          </a:xfrm>
        </p:spPr>
        <p:txBody>
          <a:bodyPr/>
          <a:lstStyle/>
          <a:p>
            <a:fld id="{31565880-C22B-4283-895A-C9E13DE199B6}" type="slidenum">
              <a:rPr lang="en-US" smtClean="0"/>
              <a:pPr/>
              <a:t>15</a:t>
            </a:fld>
            <a:endParaRPr lang="en-US" dirty="0"/>
          </a:p>
        </p:txBody>
      </p:sp>
    </p:spTree>
    <p:extLst>
      <p:ext uri="{BB962C8B-B14F-4D97-AF65-F5344CB8AC3E}">
        <p14:creationId xmlns:p14="http://schemas.microsoft.com/office/powerpoint/2010/main" val="3128988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2384" y="2977856"/>
            <a:ext cx="8942832"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6200" y="2658513"/>
            <a:ext cx="6197138" cy="307777"/>
          </a:xfrm>
          <a:prstGeom prst="rect">
            <a:avLst/>
          </a:prstGeom>
          <a:noFill/>
        </p:spPr>
        <p:txBody>
          <a:bodyPr wrap="square" rtlCol="0">
            <a:spAutoFit/>
          </a:bodyPr>
          <a:lstStyle/>
          <a:p>
            <a:r>
              <a:rPr lang="en-US" altLang="en-US" sz="1400" b="1" i="1" dirty="0">
                <a:ea typeface="Tahoma" panose="020B0604030504040204" pitchFamily="34" charset="0"/>
                <a:cs typeface="Tahoma" panose="020B0604030504040204" pitchFamily="34" charset="0"/>
              </a:rPr>
              <a:t>DRIVERS</a:t>
            </a:r>
            <a:r>
              <a:rPr lang="en-US" altLang="en-US" sz="1400" i="1" dirty="0">
                <a:ea typeface="Tahoma" panose="020B0604030504040204" pitchFamily="34" charset="0"/>
                <a:cs typeface="Tahoma" panose="020B0604030504040204" pitchFamily="34" charset="0"/>
              </a:rPr>
              <a:t>:  Industrial construction, and expansion and remodeling</a:t>
            </a:r>
            <a:endParaRPr lang="en-US" sz="1400" dirty="0">
              <a:ea typeface="Tahoma" panose="020B0604030504040204" pitchFamily="34" charset="0"/>
              <a:cs typeface="Tahoma" panose="020B0604030504040204" pitchFamily="34" charset="0"/>
            </a:endParaRPr>
          </a:p>
        </p:txBody>
      </p:sp>
      <p:pic>
        <p:nvPicPr>
          <p:cNvPr id="9"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74272" y="3297200"/>
            <a:ext cx="3521504"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754815" y="3297200"/>
            <a:ext cx="3697910"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t>INDUSTRIAL / CHEMICALS &amp; HVAC SUPPLY</a:t>
            </a:r>
            <a:r>
              <a:rPr lang="en-US" sz="2400" dirty="0"/>
              <a:t> </a:t>
            </a:r>
            <a:r>
              <a:rPr lang="en-US" sz="1800" dirty="0"/>
              <a:t>(16% - 18%)</a:t>
            </a:r>
          </a:p>
        </p:txBody>
      </p:sp>
      <p:sp>
        <p:nvSpPr>
          <p:cNvPr id="2" name="Slide Number Placeholder 1"/>
          <p:cNvSpPr>
            <a:spLocks noGrp="1"/>
          </p:cNvSpPr>
          <p:nvPr>
            <p:ph type="sldNum" sz="quarter" idx="4"/>
          </p:nvPr>
        </p:nvSpPr>
        <p:spPr>
          <a:xfrm>
            <a:off x="6987012" y="6561057"/>
            <a:ext cx="1844379" cy="213236"/>
          </a:xfrm>
        </p:spPr>
        <p:txBody>
          <a:bodyPr/>
          <a:lstStyle/>
          <a:p>
            <a:fld id="{31565880-C22B-4283-895A-C9E13DE199B6}" type="slidenum">
              <a:rPr lang="en-US" smtClean="0"/>
              <a:pPr/>
              <a:t>16</a:t>
            </a:fld>
            <a:endParaRPr lang="en-US" dirty="0"/>
          </a:p>
        </p:txBody>
      </p:sp>
      <p:sp>
        <p:nvSpPr>
          <p:cNvPr id="10" name="TextBox 9"/>
          <p:cNvSpPr txBox="1"/>
          <p:nvPr/>
        </p:nvSpPr>
        <p:spPr>
          <a:xfrm>
            <a:off x="194912" y="1090330"/>
            <a:ext cx="7975494" cy="984885"/>
          </a:xfrm>
          <a:prstGeom prst="rect">
            <a:avLst/>
          </a:prstGeom>
          <a:noFill/>
        </p:spPr>
        <p:txBody>
          <a:bodyPr wrap="square" rtlCol="0">
            <a:spAutoFit/>
          </a:bodyPr>
          <a:lstStyle/>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Dependable pumps for manufacturing applications</a:t>
            </a:r>
          </a:p>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Pumps for moving heavy sludges, slurries and other viscous materials</a:t>
            </a:r>
          </a:p>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HVAC pump market share expanding</a:t>
            </a:r>
          </a:p>
        </p:txBody>
      </p:sp>
    </p:spTree>
    <p:extLst>
      <p:ext uri="{BB962C8B-B14F-4D97-AF65-F5344CB8AC3E}">
        <p14:creationId xmlns:p14="http://schemas.microsoft.com/office/powerpoint/2010/main" val="762968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102078" y="3426089"/>
            <a:ext cx="8942334"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394" y="3083712"/>
            <a:ext cx="8538960" cy="307777"/>
          </a:xfrm>
          <a:prstGeom prst="rect">
            <a:avLst/>
          </a:prstGeom>
          <a:noFill/>
        </p:spPr>
        <p:txBody>
          <a:bodyPr wrap="square" rtlCol="0">
            <a:spAutoFit/>
          </a:bodyPr>
          <a:lstStyle/>
          <a:p>
            <a:r>
              <a:rPr lang="en-US" altLang="en-US" sz="1400" b="1" i="1" dirty="0">
                <a:ea typeface="Tahoma" panose="020B0604030504040204" pitchFamily="34" charset="0"/>
                <a:cs typeface="Tahoma" panose="020B0604030504040204" pitchFamily="34" charset="0"/>
              </a:rPr>
              <a:t>DRIVERS</a:t>
            </a:r>
            <a:r>
              <a:rPr lang="en-US" altLang="en-US" sz="1400" i="1" dirty="0">
                <a:ea typeface="Tahoma" panose="020B0604030504040204" pitchFamily="34" charset="0"/>
                <a:cs typeface="Tahoma" panose="020B0604030504040204" pitchFamily="34" charset="0"/>
              </a:rPr>
              <a:t>:  Petroleum refinery production, storage and distribution; and petroleum transportation expansion</a:t>
            </a:r>
            <a:endParaRPr lang="en-US" sz="1400" dirty="0">
              <a:ea typeface="Tahoma" panose="020B0604030504040204" pitchFamily="34" charset="0"/>
              <a:cs typeface="Tahoma" panose="020B0604030504040204" pitchFamily="34" charset="0"/>
            </a:endParaRPr>
          </a:p>
        </p:txBody>
      </p:sp>
      <p:pic>
        <p:nvPicPr>
          <p:cNvPr id="9" name="Picture 7"/>
          <p:cNvPicPr>
            <a:picLocks noChangeAspect="1"/>
          </p:cNvPicPr>
          <p:nvPr/>
        </p:nvPicPr>
        <p:blipFill rotWithShape="1">
          <a:blip r:embed="rId2">
            <a:extLst>
              <a:ext uri="{28A0092B-C50C-407E-A947-70E740481C1C}">
                <a14:useLocalDpi xmlns:a14="http://schemas.microsoft.com/office/drawing/2010/main" val="0"/>
              </a:ext>
            </a:extLst>
          </a:blip>
          <a:srcRect t="15933" b="-1"/>
          <a:stretch/>
        </p:blipFill>
        <p:spPr bwMode="auto">
          <a:xfrm>
            <a:off x="3467817" y="3922384"/>
            <a:ext cx="2165231" cy="2275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05850" y="3931611"/>
            <a:ext cx="3021464" cy="22660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t>REFINED PETROLEUM </a:t>
            </a:r>
            <a:r>
              <a:rPr lang="en-US" sz="1800" dirty="0"/>
              <a:t>(4% - 5%)</a:t>
            </a:r>
          </a:p>
        </p:txBody>
      </p:sp>
      <p:sp>
        <p:nvSpPr>
          <p:cNvPr id="2" name="Slide Number Placeholder 1"/>
          <p:cNvSpPr>
            <a:spLocks noGrp="1"/>
          </p:cNvSpPr>
          <p:nvPr>
            <p:ph type="sldNum" sz="quarter" idx="4"/>
          </p:nvPr>
        </p:nvSpPr>
        <p:spPr/>
        <p:txBody>
          <a:bodyPr/>
          <a:lstStyle/>
          <a:p>
            <a:fld id="{31565880-C22B-4283-895A-C9E13DE199B6}" type="slidenum">
              <a:rPr lang="en-US" smtClean="0"/>
              <a:pPr/>
              <a:t>17</a:t>
            </a:fld>
            <a:endParaRPr lang="en-US" dirty="0"/>
          </a:p>
        </p:txBody>
      </p:sp>
      <p:sp>
        <p:nvSpPr>
          <p:cNvPr id="10" name="TextBox 9"/>
          <p:cNvSpPr txBox="1"/>
          <p:nvPr/>
        </p:nvSpPr>
        <p:spPr>
          <a:xfrm>
            <a:off x="194912" y="1256363"/>
            <a:ext cx="7975494" cy="1631216"/>
          </a:xfrm>
          <a:prstGeom prst="rect">
            <a:avLst/>
          </a:prstGeom>
          <a:noFill/>
        </p:spPr>
        <p:txBody>
          <a:bodyPr wrap="square" rtlCol="0">
            <a:spAutoFit/>
          </a:bodyPr>
          <a:lstStyle/>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Leader in aircraft refueler market</a:t>
            </a:r>
          </a:p>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Refinery and pipeline applications</a:t>
            </a:r>
          </a:p>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Vertical turbine pumps for barge loading and unloading</a:t>
            </a:r>
          </a:p>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American Petroleum Institute certified pumps</a:t>
            </a:r>
          </a:p>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Safe bulk handling of volatile fuels</a:t>
            </a:r>
          </a:p>
        </p:txBody>
      </p:sp>
      <p:pic>
        <p:nvPicPr>
          <p:cNvPr id="12"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873551" y="3931611"/>
            <a:ext cx="3010614" cy="22579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53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103359" y="3555732"/>
            <a:ext cx="8942832"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41778" y="3217128"/>
            <a:ext cx="8807309" cy="307777"/>
          </a:xfrm>
          <a:prstGeom prst="rect">
            <a:avLst/>
          </a:prstGeom>
          <a:noFill/>
        </p:spPr>
        <p:txBody>
          <a:bodyPr wrap="square" rtlCol="0">
            <a:spAutoFit/>
          </a:bodyPr>
          <a:lstStyle/>
          <a:p>
            <a:r>
              <a:rPr lang="en-US" altLang="en-US" sz="1400" b="1" i="1" dirty="0">
                <a:ea typeface="Tahoma" panose="020B0604030504040204" pitchFamily="34" charset="0"/>
                <a:cs typeface="Tahoma" panose="020B0604030504040204" pitchFamily="34" charset="0"/>
              </a:rPr>
              <a:t>DRIVERS</a:t>
            </a:r>
            <a:r>
              <a:rPr lang="en-US" altLang="en-US" sz="1400" i="1" dirty="0">
                <a:ea typeface="Tahoma" panose="020B0604030504040204" pitchFamily="34" charset="0"/>
                <a:cs typeface="Tahoma" panose="020B0604030504040204" pitchFamily="34" charset="0"/>
              </a:rPr>
              <a:t>:  Growth and new products in numerous commercial, medical and retail sectors, power generation demands</a:t>
            </a:r>
            <a:endParaRPr lang="en-US" sz="1400" dirty="0">
              <a:ea typeface="Tahoma" panose="020B0604030504040204" pitchFamily="34" charset="0"/>
              <a:cs typeface="Tahoma" panose="020B0604030504040204" pitchFamily="34" charset="0"/>
            </a:endParaRPr>
          </a:p>
        </p:txBody>
      </p:sp>
      <p:pic>
        <p:nvPicPr>
          <p:cNvPr id="11"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336389" y="4048337"/>
            <a:ext cx="2684725" cy="20147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89424" y="362724"/>
            <a:ext cx="6247178" cy="388651"/>
          </a:xfrm>
        </p:spPr>
        <p:txBody>
          <a:bodyPr/>
          <a:lstStyle/>
          <a:p>
            <a:r>
              <a:rPr lang="en-US" dirty="0"/>
              <a:t>OEM </a:t>
            </a:r>
            <a:r>
              <a:rPr lang="en-US" sz="1800" dirty="0"/>
              <a:t>(8% - 10%)</a:t>
            </a:r>
          </a:p>
        </p:txBody>
      </p:sp>
      <p:sp>
        <p:nvSpPr>
          <p:cNvPr id="2" name="Slide Number Placeholder 1"/>
          <p:cNvSpPr>
            <a:spLocks noGrp="1"/>
          </p:cNvSpPr>
          <p:nvPr>
            <p:ph type="sldNum" sz="quarter" idx="4"/>
          </p:nvPr>
        </p:nvSpPr>
        <p:spPr>
          <a:xfrm>
            <a:off x="6987012" y="6561057"/>
            <a:ext cx="1844379" cy="213236"/>
          </a:xfrm>
        </p:spPr>
        <p:txBody>
          <a:bodyPr/>
          <a:lstStyle/>
          <a:p>
            <a:fld id="{31565880-C22B-4283-895A-C9E13DE199B6}" type="slidenum">
              <a:rPr lang="en-US" smtClean="0"/>
              <a:pPr/>
              <a:t>18</a:t>
            </a:fld>
            <a:endParaRPr lang="en-US" dirty="0"/>
          </a:p>
        </p:txBody>
      </p:sp>
      <p:sp>
        <p:nvSpPr>
          <p:cNvPr id="10" name="TextBox 9"/>
          <p:cNvSpPr txBox="1"/>
          <p:nvPr/>
        </p:nvSpPr>
        <p:spPr>
          <a:xfrm>
            <a:off x="212419" y="1174994"/>
            <a:ext cx="7975494" cy="1585049"/>
          </a:xfrm>
          <a:prstGeom prst="rect">
            <a:avLst/>
          </a:prstGeom>
          <a:noFill/>
        </p:spPr>
        <p:txBody>
          <a:bodyPr wrap="square" rtlCol="0">
            <a:spAutoFit/>
          </a:bodyPr>
          <a:lstStyle/>
          <a:p>
            <a:pPr>
              <a:spcAft>
                <a:spcPts val="600"/>
              </a:spcAft>
              <a:buSzPct val="90000"/>
            </a:pPr>
            <a:r>
              <a:rPr lang="en-US" b="1" dirty="0">
                <a:solidFill>
                  <a:schemeClr val="tx2">
                    <a:lumMod val="75000"/>
                  </a:schemeClr>
                </a:solidFill>
              </a:rPr>
              <a:t>OEM</a:t>
            </a:r>
          </a:p>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Pump supplier to a variety of manufacturers</a:t>
            </a:r>
          </a:p>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Range of applications from transportation, appliances, food processing, chemical processing and electronics</a:t>
            </a:r>
          </a:p>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Military applications</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3140" r="13552"/>
          <a:stretch/>
        </p:blipFill>
        <p:spPr bwMode="auto">
          <a:xfrm>
            <a:off x="212419" y="4048337"/>
            <a:ext cx="2910469" cy="20656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7">
            <a:extLst>
              <a:ext uri="{FF2B5EF4-FFF2-40B4-BE49-F238E27FC236}">
                <a16:creationId xmlns:a16="http://schemas.microsoft.com/office/drawing/2014/main" id="{3EBCFF7A-4470-49FB-B5F3-4B41A01A091B}"/>
              </a:ext>
            </a:extLst>
          </p:cNvPr>
          <p:cNvPicPr>
            <a:picLocks noChangeAspect="1"/>
          </p:cNvPicPr>
          <p:nvPr/>
        </p:nvPicPr>
        <p:blipFill>
          <a:blip r:embed="rId4">
            <a:extLst>
              <a:ext uri="{28A0092B-C50C-407E-A947-70E740481C1C}">
                <a14:useLocalDpi xmlns:a14="http://schemas.microsoft.com/office/drawing/2010/main" val="0"/>
              </a:ext>
            </a:extLst>
          </a:blip>
          <a:srcRect t="11530" b="11530"/>
          <a:stretch/>
        </p:blipFill>
        <p:spPr bwMode="auto">
          <a:xfrm>
            <a:off x="6246856" y="4022923"/>
            <a:ext cx="2684725" cy="20656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70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E90326-D083-44DB-86EE-598FADE105C5}"/>
              </a:ext>
            </a:extLst>
          </p:cNvPr>
          <p:cNvSpPr/>
          <p:nvPr/>
        </p:nvSpPr>
        <p:spPr>
          <a:xfrm>
            <a:off x="2007917" y="5442288"/>
            <a:ext cx="1270445" cy="571761"/>
          </a:xfrm>
          <a:prstGeom prst="rect">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EA8158B5-D1E2-4CA8-AE38-D772CAC17134}"/>
              </a:ext>
            </a:extLst>
          </p:cNvPr>
          <p:cNvSpPr/>
          <p:nvPr/>
        </p:nvSpPr>
        <p:spPr>
          <a:xfrm>
            <a:off x="2016490" y="5014856"/>
            <a:ext cx="1261872" cy="1343038"/>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a:off x="101580" y="4196165"/>
            <a:ext cx="8942832"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554032" y="2681019"/>
            <a:ext cx="1681354" cy="13669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t>REPAIR PARTS</a:t>
            </a:r>
          </a:p>
        </p:txBody>
      </p:sp>
      <p:sp>
        <p:nvSpPr>
          <p:cNvPr id="2" name="Slide Number Placeholder 1"/>
          <p:cNvSpPr>
            <a:spLocks noGrp="1"/>
          </p:cNvSpPr>
          <p:nvPr>
            <p:ph type="sldNum" sz="quarter" idx="4"/>
          </p:nvPr>
        </p:nvSpPr>
        <p:spPr/>
        <p:txBody>
          <a:bodyPr/>
          <a:lstStyle/>
          <a:p>
            <a:fld id="{31565880-C22B-4283-895A-C9E13DE199B6}" type="slidenum">
              <a:rPr lang="en-US" smtClean="0"/>
              <a:pPr/>
              <a:t>19</a:t>
            </a:fld>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191343" y="2042982"/>
            <a:ext cx="2533884" cy="19591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3766" y="1016829"/>
            <a:ext cx="5977577" cy="1554272"/>
          </a:xfrm>
          <a:prstGeom prst="rect">
            <a:avLst/>
          </a:prstGeom>
          <a:noFill/>
        </p:spPr>
        <p:txBody>
          <a:bodyPr wrap="square" rtlCol="0">
            <a:spAutoFit/>
          </a:bodyPr>
          <a:lstStyle/>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Most parts ship within 24 hours</a:t>
            </a:r>
          </a:p>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Consolidated 12% - 13%</a:t>
            </a:r>
          </a:p>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Large range – from 30% for Construction/Industrial to minimal for Fire Suppression</a:t>
            </a:r>
          </a:p>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About 17% - 18% adjusted for markets with minimal repairs</a:t>
            </a:r>
          </a:p>
        </p:txBody>
      </p:sp>
      <p:pic>
        <p:nvPicPr>
          <p:cNvPr id="11"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3811272" y="2681019"/>
            <a:ext cx="1594008" cy="13447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Title 3">
            <a:extLst>
              <a:ext uri="{FF2B5EF4-FFF2-40B4-BE49-F238E27FC236}">
                <a16:creationId xmlns:a16="http://schemas.microsoft.com/office/drawing/2014/main" id="{C8B5C561-C789-448C-8C7F-6AEFE7100690}"/>
              </a:ext>
            </a:extLst>
          </p:cNvPr>
          <p:cNvSpPr txBox="1">
            <a:spLocks/>
          </p:cNvSpPr>
          <p:nvPr/>
        </p:nvSpPr>
        <p:spPr>
          <a:xfrm>
            <a:off x="173785" y="4241969"/>
            <a:ext cx="4255417" cy="388651"/>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2600" b="1" kern="1200" cap="all" baseline="0">
                <a:solidFill>
                  <a:schemeClr val="tx1">
                    <a:lumMod val="65000"/>
                    <a:lumOff val="35000"/>
                  </a:schemeClr>
                </a:solidFill>
                <a:latin typeface="+mj-lt"/>
                <a:ea typeface="+mj-ea"/>
                <a:cs typeface="+mj-cs"/>
              </a:defRPr>
            </a:lvl1pPr>
          </a:lstStyle>
          <a:p>
            <a:r>
              <a:rPr lang="en-US" sz="1800" dirty="0"/>
              <a:t>How long do pumps last?</a:t>
            </a:r>
          </a:p>
        </p:txBody>
      </p:sp>
      <p:sp>
        <p:nvSpPr>
          <p:cNvPr id="13" name="TextBox 12">
            <a:extLst>
              <a:ext uri="{FF2B5EF4-FFF2-40B4-BE49-F238E27FC236}">
                <a16:creationId xmlns:a16="http://schemas.microsoft.com/office/drawing/2014/main" id="{837EFE6B-61D2-4131-9495-3A45E6906FCD}"/>
              </a:ext>
            </a:extLst>
          </p:cNvPr>
          <p:cNvSpPr txBox="1"/>
          <p:nvPr/>
        </p:nvSpPr>
        <p:spPr>
          <a:xfrm>
            <a:off x="2007917" y="5072873"/>
            <a:ext cx="1236041" cy="338554"/>
          </a:xfrm>
          <a:prstGeom prst="rect">
            <a:avLst/>
          </a:prstGeom>
          <a:noFill/>
        </p:spPr>
        <p:txBody>
          <a:bodyPr wrap="square" rtlCol="0">
            <a:spAutoFit/>
          </a:bodyPr>
          <a:lstStyle/>
          <a:p>
            <a:pPr algn="ctr"/>
            <a:r>
              <a:rPr lang="en-US" sz="1600" dirty="0">
                <a:latin typeface="+mj-lt"/>
              </a:rPr>
              <a:t>Abrasive</a:t>
            </a:r>
          </a:p>
        </p:txBody>
      </p:sp>
      <p:sp>
        <p:nvSpPr>
          <p:cNvPr id="16" name="TextBox 15">
            <a:extLst>
              <a:ext uri="{FF2B5EF4-FFF2-40B4-BE49-F238E27FC236}">
                <a16:creationId xmlns:a16="http://schemas.microsoft.com/office/drawing/2014/main" id="{01A765F2-49B6-4F37-AA9A-EE4D6C7C0762}"/>
              </a:ext>
            </a:extLst>
          </p:cNvPr>
          <p:cNvSpPr txBox="1"/>
          <p:nvPr/>
        </p:nvSpPr>
        <p:spPr>
          <a:xfrm>
            <a:off x="2007918" y="5543502"/>
            <a:ext cx="1261872" cy="338554"/>
          </a:xfrm>
          <a:prstGeom prst="rect">
            <a:avLst/>
          </a:prstGeom>
          <a:noFill/>
        </p:spPr>
        <p:txBody>
          <a:bodyPr wrap="square" rtlCol="0">
            <a:spAutoFit/>
          </a:bodyPr>
          <a:lstStyle/>
          <a:p>
            <a:pPr algn="ctr"/>
            <a:r>
              <a:rPr lang="en-US" sz="1600" b="1" dirty="0">
                <a:solidFill>
                  <a:schemeClr val="bg1"/>
                </a:solidFill>
                <a:latin typeface="+mj-lt"/>
              </a:rPr>
              <a:t>Fracking</a:t>
            </a:r>
          </a:p>
        </p:txBody>
      </p:sp>
      <p:sp>
        <p:nvSpPr>
          <p:cNvPr id="17" name="TextBox 16">
            <a:extLst>
              <a:ext uri="{FF2B5EF4-FFF2-40B4-BE49-F238E27FC236}">
                <a16:creationId xmlns:a16="http://schemas.microsoft.com/office/drawing/2014/main" id="{02766044-9E9C-45F4-A27F-1B37F69A83FE}"/>
              </a:ext>
            </a:extLst>
          </p:cNvPr>
          <p:cNvSpPr txBox="1"/>
          <p:nvPr/>
        </p:nvSpPr>
        <p:spPr>
          <a:xfrm>
            <a:off x="2007918" y="6062840"/>
            <a:ext cx="1227468" cy="276999"/>
          </a:xfrm>
          <a:prstGeom prst="rect">
            <a:avLst/>
          </a:prstGeom>
          <a:noFill/>
        </p:spPr>
        <p:txBody>
          <a:bodyPr wrap="square" rtlCol="0">
            <a:spAutoFit/>
          </a:bodyPr>
          <a:lstStyle/>
          <a:p>
            <a:pPr algn="ctr"/>
            <a:r>
              <a:rPr lang="en-US" sz="1200" dirty="0">
                <a:latin typeface="+mj-lt"/>
              </a:rPr>
              <a:t>&lt; 1 Year</a:t>
            </a:r>
          </a:p>
        </p:txBody>
      </p:sp>
      <p:sp>
        <p:nvSpPr>
          <p:cNvPr id="18" name="Rectangle 17">
            <a:extLst>
              <a:ext uri="{FF2B5EF4-FFF2-40B4-BE49-F238E27FC236}">
                <a16:creationId xmlns:a16="http://schemas.microsoft.com/office/drawing/2014/main" id="{2289EA36-0D55-41CC-8695-4E7D3A70B5B6}"/>
              </a:ext>
            </a:extLst>
          </p:cNvPr>
          <p:cNvSpPr/>
          <p:nvPr/>
        </p:nvSpPr>
        <p:spPr>
          <a:xfrm>
            <a:off x="3395230" y="5442288"/>
            <a:ext cx="1270443" cy="571761"/>
          </a:xfrm>
          <a:prstGeom prst="rect">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39E8AC93-512D-4111-9EC2-99FACB0115ED}"/>
              </a:ext>
            </a:extLst>
          </p:cNvPr>
          <p:cNvSpPr/>
          <p:nvPr/>
        </p:nvSpPr>
        <p:spPr>
          <a:xfrm>
            <a:off x="3395229" y="5014857"/>
            <a:ext cx="1261872" cy="132952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5FAB1B55-659E-4793-A99B-369E4BE5E4D2}"/>
              </a:ext>
            </a:extLst>
          </p:cNvPr>
          <p:cNvSpPr txBox="1"/>
          <p:nvPr/>
        </p:nvSpPr>
        <p:spPr>
          <a:xfrm>
            <a:off x="3395229" y="5081838"/>
            <a:ext cx="1245604" cy="338554"/>
          </a:xfrm>
          <a:prstGeom prst="rect">
            <a:avLst/>
          </a:prstGeom>
          <a:noFill/>
        </p:spPr>
        <p:txBody>
          <a:bodyPr wrap="square" rtlCol="0">
            <a:spAutoFit/>
          </a:bodyPr>
          <a:lstStyle/>
          <a:p>
            <a:pPr algn="ctr"/>
            <a:r>
              <a:rPr lang="en-US" sz="1600" dirty="0">
                <a:latin typeface="+mj-lt"/>
              </a:rPr>
              <a:t>Wear</a:t>
            </a:r>
          </a:p>
        </p:txBody>
      </p:sp>
      <p:sp>
        <p:nvSpPr>
          <p:cNvPr id="21" name="TextBox 20">
            <a:extLst>
              <a:ext uri="{FF2B5EF4-FFF2-40B4-BE49-F238E27FC236}">
                <a16:creationId xmlns:a16="http://schemas.microsoft.com/office/drawing/2014/main" id="{4F8CA3CF-42B9-448F-A022-CACFCD8EED13}"/>
              </a:ext>
            </a:extLst>
          </p:cNvPr>
          <p:cNvSpPr txBox="1"/>
          <p:nvPr/>
        </p:nvSpPr>
        <p:spPr>
          <a:xfrm>
            <a:off x="3395230" y="5423233"/>
            <a:ext cx="1262776" cy="584775"/>
          </a:xfrm>
          <a:prstGeom prst="rect">
            <a:avLst/>
          </a:prstGeom>
          <a:noFill/>
        </p:spPr>
        <p:txBody>
          <a:bodyPr wrap="square" rtlCol="0">
            <a:spAutoFit/>
          </a:bodyPr>
          <a:lstStyle/>
          <a:p>
            <a:pPr algn="ctr"/>
            <a:r>
              <a:rPr lang="en-US" sz="1600" b="1" dirty="0">
                <a:solidFill>
                  <a:schemeClr val="bg1"/>
                </a:solidFill>
                <a:latin typeface="+mj-lt"/>
              </a:rPr>
              <a:t>Construction  Rental</a:t>
            </a:r>
          </a:p>
        </p:txBody>
      </p:sp>
      <p:sp>
        <p:nvSpPr>
          <p:cNvPr id="22" name="TextBox 21">
            <a:extLst>
              <a:ext uri="{FF2B5EF4-FFF2-40B4-BE49-F238E27FC236}">
                <a16:creationId xmlns:a16="http://schemas.microsoft.com/office/drawing/2014/main" id="{F1B6AC59-49B1-42C6-833F-FB938E591A65}"/>
              </a:ext>
            </a:extLst>
          </p:cNvPr>
          <p:cNvSpPr txBox="1"/>
          <p:nvPr/>
        </p:nvSpPr>
        <p:spPr>
          <a:xfrm>
            <a:off x="3395229" y="6058438"/>
            <a:ext cx="1256021" cy="276999"/>
          </a:xfrm>
          <a:prstGeom prst="rect">
            <a:avLst/>
          </a:prstGeom>
          <a:noFill/>
        </p:spPr>
        <p:txBody>
          <a:bodyPr wrap="square" rtlCol="0">
            <a:spAutoFit/>
          </a:bodyPr>
          <a:lstStyle/>
          <a:p>
            <a:pPr algn="ctr"/>
            <a:r>
              <a:rPr lang="en-US" sz="1200" dirty="0">
                <a:latin typeface="+mj-lt"/>
              </a:rPr>
              <a:t>5 Years</a:t>
            </a:r>
          </a:p>
        </p:txBody>
      </p:sp>
      <p:sp>
        <p:nvSpPr>
          <p:cNvPr id="23" name="Rectangle 22">
            <a:extLst>
              <a:ext uri="{FF2B5EF4-FFF2-40B4-BE49-F238E27FC236}">
                <a16:creationId xmlns:a16="http://schemas.microsoft.com/office/drawing/2014/main" id="{9F6CD3D3-7612-41CB-A0E6-4C7479D369D0}"/>
              </a:ext>
            </a:extLst>
          </p:cNvPr>
          <p:cNvSpPr/>
          <p:nvPr/>
        </p:nvSpPr>
        <p:spPr>
          <a:xfrm>
            <a:off x="4773112" y="5431272"/>
            <a:ext cx="1270443" cy="571761"/>
          </a:xfrm>
          <a:prstGeom prst="rect">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CB2D4BF5-6A9C-4F69-A6E1-CD535B4373A4}"/>
              </a:ext>
            </a:extLst>
          </p:cNvPr>
          <p:cNvSpPr/>
          <p:nvPr/>
        </p:nvSpPr>
        <p:spPr>
          <a:xfrm>
            <a:off x="4773111" y="5014856"/>
            <a:ext cx="1261872" cy="132058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BC6FD14A-3F2E-4F5D-9F2A-402B63EBF494}"/>
              </a:ext>
            </a:extLst>
          </p:cNvPr>
          <p:cNvSpPr txBox="1"/>
          <p:nvPr/>
        </p:nvSpPr>
        <p:spPr>
          <a:xfrm>
            <a:off x="4773112" y="5070822"/>
            <a:ext cx="1253300" cy="338554"/>
          </a:xfrm>
          <a:prstGeom prst="rect">
            <a:avLst/>
          </a:prstGeom>
          <a:noFill/>
        </p:spPr>
        <p:txBody>
          <a:bodyPr wrap="square" rtlCol="0">
            <a:spAutoFit/>
          </a:bodyPr>
          <a:lstStyle/>
          <a:p>
            <a:pPr algn="ctr"/>
            <a:r>
              <a:rPr lang="en-US" sz="1600" dirty="0">
                <a:latin typeface="+mj-lt"/>
              </a:rPr>
              <a:t>Corrosive</a:t>
            </a:r>
          </a:p>
        </p:txBody>
      </p:sp>
      <p:sp>
        <p:nvSpPr>
          <p:cNvPr id="26" name="TextBox 25">
            <a:extLst>
              <a:ext uri="{FF2B5EF4-FFF2-40B4-BE49-F238E27FC236}">
                <a16:creationId xmlns:a16="http://schemas.microsoft.com/office/drawing/2014/main" id="{EB56E6FE-51EF-4F4B-A30E-EC0FE72E272B}"/>
              </a:ext>
            </a:extLst>
          </p:cNvPr>
          <p:cNvSpPr txBox="1"/>
          <p:nvPr/>
        </p:nvSpPr>
        <p:spPr>
          <a:xfrm>
            <a:off x="4773112" y="5532486"/>
            <a:ext cx="1261872" cy="338554"/>
          </a:xfrm>
          <a:prstGeom prst="rect">
            <a:avLst/>
          </a:prstGeom>
          <a:noFill/>
        </p:spPr>
        <p:txBody>
          <a:bodyPr wrap="square" rtlCol="0">
            <a:spAutoFit/>
          </a:bodyPr>
          <a:lstStyle/>
          <a:p>
            <a:pPr algn="ctr"/>
            <a:r>
              <a:rPr lang="en-US" sz="1600" b="1" dirty="0">
                <a:solidFill>
                  <a:schemeClr val="bg1"/>
                </a:solidFill>
                <a:latin typeface="+mj-lt"/>
              </a:rPr>
              <a:t>Industrial</a:t>
            </a:r>
          </a:p>
        </p:txBody>
      </p:sp>
      <p:sp>
        <p:nvSpPr>
          <p:cNvPr id="27" name="TextBox 26">
            <a:extLst>
              <a:ext uri="{FF2B5EF4-FFF2-40B4-BE49-F238E27FC236}">
                <a16:creationId xmlns:a16="http://schemas.microsoft.com/office/drawing/2014/main" id="{E0EE5D1C-3C47-4A5B-B055-CBEB2EDFE133}"/>
              </a:ext>
            </a:extLst>
          </p:cNvPr>
          <p:cNvSpPr txBox="1"/>
          <p:nvPr/>
        </p:nvSpPr>
        <p:spPr>
          <a:xfrm>
            <a:off x="4770391" y="6058135"/>
            <a:ext cx="1256020" cy="276999"/>
          </a:xfrm>
          <a:prstGeom prst="rect">
            <a:avLst/>
          </a:prstGeom>
          <a:noFill/>
        </p:spPr>
        <p:txBody>
          <a:bodyPr wrap="square" rtlCol="0">
            <a:spAutoFit/>
          </a:bodyPr>
          <a:lstStyle/>
          <a:p>
            <a:pPr algn="ctr"/>
            <a:r>
              <a:rPr lang="en-US" sz="1200" dirty="0">
                <a:latin typeface="+mj-lt"/>
              </a:rPr>
              <a:t>10 Years</a:t>
            </a:r>
          </a:p>
        </p:txBody>
      </p:sp>
      <p:sp>
        <p:nvSpPr>
          <p:cNvPr id="28" name="Rectangle 27">
            <a:extLst>
              <a:ext uri="{FF2B5EF4-FFF2-40B4-BE49-F238E27FC236}">
                <a16:creationId xmlns:a16="http://schemas.microsoft.com/office/drawing/2014/main" id="{9A409C46-10EC-48BC-A9F2-AE021355C9DA}"/>
              </a:ext>
            </a:extLst>
          </p:cNvPr>
          <p:cNvSpPr/>
          <p:nvPr/>
        </p:nvSpPr>
        <p:spPr>
          <a:xfrm>
            <a:off x="6145614" y="5431272"/>
            <a:ext cx="1261872" cy="571761"/>
          </a:xfrm>
          <a:prstGeom prst="rect">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192EC953-35BF-4902-A714-E2471B76169A}"/>
              </a:ext>
            </a:extLst>
          </p:cNvPr>
          <p:cNvSpPr/>
          <p:nvPr/>
        </p:nvSpPr>
        <p:spPr>
          <a:xfrm>
            <a:off x="6145613" y="5014856"/>
            <a:ext cx="1261872" cy="132952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CC77522E-C5A4-4E8B-825A-0DF70630409A}"/>
              </a:ext>
            </a:extLst>
          </p:cNvPr>
          <p:cNvSpPr txBox="1"/>
          <p:nvPr/>
        </p:nvSpPr>
        <p:spPr>
          <a:xfrm>
            <a:off x="6154185" y="5070822"/>
            <a:ext cx="1244727" cy="338554"/>
          </a:xfrm>
          <a:prstGeom prst="rect">
            <a:avLst/>
          </a:prstGeom>
          <a:noFill/>
        </p:spPr>
        <p:txBody>
          <a:bodyPr wrap="square" rtlCol="0">
            <a:spAutoFit/>
          </a:bodyPr>
          <a:lstStyle/>
          <a:p>
            <a:pPr algn="ctr"/>
            <a:r>
              <a:rPr lang="en-US" sz="1600" dirty="0">
                <a:latin typeface="+mj-lt"/>
              </a:rPr>
              <a:t>Solids</a:t>
            </a:r>
          </a:p>
        </p:txBody>
      </p:sp>
      <p:sp>
        <p:nvSpPr>
          <p:cNvPr id="31" name="TextBox 30">
            <a:extLst>
              <a:ext uri="{FF2B5EF4-FFF2-40B4-BE49-F238E27FC236}">
                <a16:creationId xmlns:a16="http://schemas.microsoft.com/office/drawing/2014/main" id="{65FA874A-BE9D-43CC-A19A-C8381DD20BDE}"/>
              </a:ext>
            </a:extLst>
          </p:cNvPr>
          <p:cNvSpPr txBox="1"/>
          <p:nvPr/>
        </p:nvSpPr>
        <p:spPr>
          <a:xfrm>
            <a:off x="6145614" y="5438216"/>
            <a:ext cx="1253298" cy="584775"/>
          </a:xfrm>
          <a:prstGeom prst="rect">
            <a:avLst/>
          </a:prstGeom>
          <a:noFill/>
        </p:spPr>
        <p:txBody>
          <a:bodyPr wrap="square" rtlCol="0">
            <a:spAutoFit/>
          </a:bodyPr>
          <a:lstStyle/>
          <a:p>
            <a:pPr algn="ctr"/>
            <a:r>
              <a:rPr lang="en-US" sz="1600" b="1" dirty="0">
                <a:solidFill>
                  <a:schemeClr val="bg1"/>
                </a:solidFill>
                <a:latin typeface="+mj-lt"/>
              </a:rPr>
              <a:t>Municipal</a:t>
            </a:r>
          </a:p>
          <a:p>
            <a:pPr algn="ctr"/>
            <a:r>
              <a:rPr lang="en-US" sz="1600" b="1" dirty="0">
                <a:solidFill>
                  <a:schemeClr val="bg1"/>
                </a:solidFill>
                <a:latin typeface="+mj-lt"/>
              </a:rPr>
              <a:t>Wastewater</a:t>
            </a:r>
          </a:p>
        </p:txBody>
      </p:sp>
      <p:sp>
        <p:nvSpPr>
          <p:cNvPr id="32" name="TextBox 31">
            <a:extLst>
              <a:ext uri="{FF2B5EF4-FFF2-40B4-BE49-F238E27FC236}">
                <a16:creationId xmlns:a16="http://schemas.microsoft.com/office/drawing/2014/main" id="{A7298E26-1598-4E85-B464-486A0653E83F}"/>
              </a:ext>
            </a:extLst>
          </p:cNvPr>
          <p:cNvSpPr txBox="1"/>
          <p:nvPr/>
        </p:nvSpPr>
        <p:spPr>
          <a:xfrm>
            <a:off x="6137041" y="6057446"/>
            <a:ext cx="1261872" cy="276999"/>
          </a:xfrm>
          <a:prstGeom prst="rect">
            <a:avLst/>
          </a:prstGeom>
          <a:noFill/>
        </p:spPr>
        <p:txBody>
          <a:bodyPr wrap="square" rtlCol="0">
            <a:spAutoFit/>
          </a:bodyPr>
          <a:lstStyle/>
          <a:p>
            <a:pPr algn="ctr"/>
            <a:r>
              <a:rPr lang="en-US" sz="1200" dirty="0">
                <a:latin typeface="+mj-lt"/>
              </a:rPr>
              <a:t>15 Years</a:t>
            </a:r>
          </a:p>
        </p:txBody>
      </p:sp>
      <p:sp>
        <p:nvSpPr>
          <p:cNvPr id="33" name="Rectangle 32">
            <a:extLst>
              <a:ext uri="{FF2B5EF4-FFF2-40B4-BE49-F238E27FC236}">
                <a16:creationId xmlns:a16="http://schemas.microsoft.com/office/drawing/2014/main" id="{05B9761A-EBB2-4A0D-B7E6-5736ECAC89B2}"/>
              </a:ext>
            </a:extLst>
          </p:cNvPr>
          <p:cNvSpPr/>
          <p:nvPr/>
        </p:nvSpPr>
        <p:spPr>
          <a:xfrm>
            <a:off x="7522590" y="5431272"/>
            <a:ext cx="1263199" cy="571761"/>
          </a:xfrm>
          <a:prstGeom prst="rect">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Rounded Corners 33">
            <a:extLst>
              <a:ext uri="{FF2B5EF4-FFF2-40B4-BE49-F238E27FC236}">
                <a16:creationId xmlns:a16="http://schemas.microsoft.com/office/drawing/2014/main" id="{E8364B34-8588-4190-85E1-A1707CFF51F6}"/>
              </a:ext>
            </a:extLst>
          </p:cNvPr>
          <p:cNvSpPr/>
          <p:nvPr/>
        </p:nvSpPr>
        <p:spPr>
          <a:xfrm>
            <a:off x="7522590" y="5014856"/>
            <a:ext cx="1263199" cy="132027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EF613F59-C7CB-4B0B-AA12-50CC8A44753D}"/>
              </a:ext>
            </a:extLst>
          </p:cNvPr>
          <p:cNvSpPr txBox="1"/>
          <p:nvPr/>
        </p:nvSpPr>
        <p:spPr>
          <a:xfrm>
            <a:off x="7598004" y="5070822"/>
            <a:ext cx="1121796" cy="307777"/>
          </a:xfrm>
          <a:prstGeom prst="rect">
            <a:avLst/>
          </a:prstGeom>
          <a:noFill/>
        </p:spPr>
        <p:txBody>
          <a:bodyPr wrap="square" rtlCol="0">
            <a:spAutoFit/>
          </a:bodyPr>
          <a:lstStyle/>
          <a:p>
            <a:pPr algn="ctr"/>
            <a:r>
              <a:rPr lang="en-US" sz="1400" dirty="0">
                <a:latin typeface="+mj-lt"/>
              </a:rPr>
              <a:t>Clean Liquids</a:t>
            </a:r>
          </a:p>
        </p:txBody>
      </p:sp>
      <p:sp>
        <p:nvSpPr>
          <p:cNvPr id="36" name="TextBox 35">
            <a:extLst>
              <a:ext uri="{FF2B5EF4-FFF2-40B4-BE49-F238E27FC236}">
                <a16:creationId xmlns:a16="http://schemas.microsoft.com/office/drawing/2014/main" id="{01597A9C-9A9B-4D99-B3B9-8DA3579D3CFD}"/>
              </a:ext>
            </a:extLst>
          </p:cNvPr>
          <p:cNvSpPr txBox="1"/>
          <p:nvPr/>
        </p:nvSpPr>
        <p:spPr>
          <a:xfrm>
            <a:off x="7416057" y="5438216"/>
            <a:ext cx="1434626" cy="523220"/>
          </a:xfrm>
          <a:prstGeom prst="rect">
            <a:avLst/>
          </a:prstGeom>
          <a:noFill/>
        </p:spPr>
        <p:txBody>
          <a:bodyPr wrap="square" rtlCol="0">
            <a:spAutoFit/>
          </a:bodyPr>
          <a:lstStyle/>
          <a:p>
            <a:pPr algn="ctr"/>
            <a:r>
              <a:rPr lang="en-US" sz="1400" b="1" dirty="0">
                <a:solidFill>
                  <a:schemeClr val="bg1"/>
                </a:solidFill>
                <a:latin typeface="+mj-lt"/>
              </a:rPr>
              <a:t>Fire Suppression</a:t>
            </a:r>
          </a:p>
          <a:p>
            <a:pPr algn="ctr"/>
            <a:r>
              <a:rPr lang="en-US" sz="1400" b="1" dirty="0">
                <a:solidFill>
                  <a:schemeClr val="bg1"/>
                </a:solidFill>
                <a:latin typeface="+mj-lt"/>
              </a:rPr>
              <a:t>Fuel Handling</a:t>
            </a:r>
          </a:p>
        </p:txBody>
      </p:sp>
      <p:sp>
        <p:nvSpPr>
          <p:cNvPr id="37" name="TextBox 36">
            <a:extLst>
              <a:ext uri="{FF2B5EF4-FFF2-40B4-BE49-F238E27FC236}">
                <a16:creationId xmlns:a16="http://schemas.microsoft.com/office/drawing/2014/main" id="{C23D761D-D7CE-40F9-B4D0-185723221724}"/>
              </a:ext>
            </a:extLst>
          </p:cNvPr>
          <p:cNvSpPr txBox="1"/>
          <p:nvPr/>
        </p:nvSpPr>
        <p:spPr>
          <a:xfrm>
            <a:off x="7522590" y="6067385"/>
            <a:ext cx="1263199" cy="276999"/>
          </a:xfrm>
          <a:prstGeom prst="rect">
            <a:avLst/>
          </a:prstGeom>
          <a:noFill/>
        </p:spPr>
        <p:txBody>
          <a:bodyPr wrap="square" rtlCol="0">
            <a:spAutoFit/>
          </a:bodyPr>
          <a:lstStyle/>
          <a:p>
            <a:pPr algn="ctr"/>
            <a:r>
              <a:rPr lang="en-US" sz="1200" dirty="0">
                <a:latin typeface="+mj-lt"/>
              </a:rPr>
              <a:t>20+ Years</a:t>
            </a:r>
          </a:p>
        </p:txBody>
      </p:sp>
      <p:sp>
        <p:nvSpPr>
          <p:cNvPr id="14" name="TextBox 13">
            <a:extLst>
              <a:ext uri="{FF2B5EF4-FFF2-40B4-BE49-F238E27FC236}">
                <a16:creationId xmlns:a16="http://schemas.microsoft.com/office/drawing/2014/main" id="{D5189D50-90C5-4A6F-81FB-EDF2BF4FCEDB}"/>
              </a:ext>
            </a:extLst>
          </p:cNvPr>
          <p:cNvSpPr txBox="1"/>
          <p:nvPr/>
        </p:nvSpPr>
        <p:spPr>
          <a:xfrm>
            <a:off x="2050789" y="4612582"/>
            <a:ext cx="1669942" cy="369332"/>
          </a:xfrm>
          <a:prstGeom prst="rect">
            <a:avLst/>
          </a:prstGeom>
          <a:noFill/>
        </p:spPr>
        <p:txBody>
          <a:bodyPr wrap="square" rtlCol="0">
            <a:spAutoFit/>
          </a:bodyPr>
          <a:lstStyle/>
          <a:p>
            <a:r>
              <a:rPr lang="en-US" b="1" dirty="0"/>
              <a:t>Many Variables</a:t>
            </a:r>
          </a:p>
        </p:txBody>
      </p:sp>
      <p:sp>
        <p:nvSpPr>
          <p:cNvPr id="38" name="TextBox 37">
            <a:extLst>
              <a:ext uri="{FF2B5EF4-FFF2-40B4-BE49-F238E27FC236}">
                <a16:creationId xmlns:a16="http://schemas.microsoft.com/office/drawing/2014/main" id="{8152BBF3-5BF5-4CF5-93A0-5675AF581FE2}"/>
              </a:ext>
            </a:extLst>
          </p:cNvPr>
          <p:cNvSpPr txBox="1"/>
          <p:nvPr/>
        </p:nvSpPr>
        <p:spPr>
          <a:xfrm>
            <a:off x="5948313" y="4612582"/>
            <a:ext cx="2902370" cy="369332"/>
          </a:xfrm>
          <a:prstGeom prst="rect">
            <a:avLst/>
          </a:prstGeom>
          <a:noFill/>
        </p:spPr>
        <p:txBody>
          <a:bodyPr wrap="square" rtlCol="0">
            <a:spAutoFit/>
          </a:bodyPr>
          <a:lstStyle/>
          <a:p>
            <a:r>
              <a:rPr lang="en-US" b="1" dirty="0"/>
              <a:t>The Right Pump for the job!</a:t>
            </a:r>
          </a:p>
        </p:txBody>
      </p:sp>
      <p:cxnSp>
        <p:nvCxnSpPr>
          <p:cNvPr id="40" name="Straight Arrow Connector 39">
            <a:extLst>
              <a:ext uri="{FF2B5EF4-FFF2-40B4-BE49-F238E27FC236}">
                <a16:creationId xmlns:a16="http://schemas.microsoft.com/office/drawing/2014/main" id="{DFFEA411-A6B9-4940-8BBF-537CEFB50296}"/>
              </a:ext>
            </a:extLst>
          </p:cNvPr>
          <p:cNvCxnSpPr/>
          <p:nvPr/>
        </p:nvCxnSpPr>
        <p:spPr>
          <a:xfrm flipV="1">
            <a:off x="4018031" y="4797248"/>
            <a:ext cx="1836014" cy="0"/>
          </a:xfrm>
          <a:prstGeom prst="straightConnector1">
            <a:avLst/>
          </a:prstGeom>
          <a:ln w="4762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85039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FORWARD-LOOKING STATEMENTS</a:t>
            </a:r>
            <a:endParaRPr lang="en-US" b="1" dirty="0">
              <a:solidFill>
                <a:schemeClr val="accent1">
                  <a:lumMod val="75000"/>
                </a:schemeClr>
              </a:solidFill>
              <a:latin typeface="+mn-lt"/>
            </a:endParaRPr>
          </a:p>
        </p:txBody>
      </p:sp>
      <p:sp>
        <p:nvSpPr>
          <p:cNvPr id="3" name="Slide Number Placeholder 2"/>
          <p:cNvSpPr>
            <a:spLocks noGrp="1"/>
          </p:cNvSpPr>
          <p:nvPr>
            <p:ph type="sldNum" sz="quarter" idx="4"/>
          </p:nvPr>
        </p:nvSpPr>
        <p:spPr>
          <a:xfrm>
            <a:off x="6987012" y="6561057"/>
            <a:ext cx="1844379" cy="213236"/>
          </a:xfrm>
        </p:spPr>
        <p:txBody>
          <a:bodyPr/>
          <a:lstStyle/>
          <a:p>
            <a:fld id="{31565880-C22B-4283-895A-C9E13DE199B6}" type="slidenum">
              <a:rPr lang="en-US" smtClean="0"/>
              <a:pPr/>
              <a:t>2</a:t>
            </a:fld>
            <a:endParaRPr lang="en-US" dirty="0"/>
          </a:p>
        </p:txBody>
      </p:sp>
      <p:sp>
        <p:nvSpPr>
          <p:cNvPr id="12" name="TextBox 11"/>
          <p:cNvSpPr txBox="1"/>
          <p:nvPr/>
        </p:nvSpPr>
        <p:spPr>
          <a:xfrm>
            <a:off x="212120" y="1458946"/>
            <a:ext cx="8719760" cy="4016484"/>
          </a:xfrm>
          <a:prstGeom prst="rect">
            <a:avLst/>
          </a:prstGeom>
          <a:gradFill flip="none" rotWithShape="1">
            <a:gsLst>
              <a:gs pos="0">
                <a:schemeClr val="bg1">
                  <a:lumMod val="65000"/>
                </a:schemeClr>
              </a:gs>
              <a:gs pos="16000">
                <a:schemeClr val="bg1">
                  <a:lumMod val="75000"/>
                </a:schemeClr>
              </a:gs>
              <a:gs pos="50000">
                <a:schemeClr val="bg1">
                  <a:lumMod val="95000"/>
                </a:schemeClr>
              </a:gs>
              <a:gs pos="100000">
                <a:schemeClr val="bg1"/>
              </a:gs>
            </a:gsLst>
            <a:lin ang="16200000" scaled="1"/>
            <a:tileRect/>
          </a:gradFill>
          <a:ln>
            <a:noFill/>
          </a:ln>
        </p:spPr>
        <p:txBody>
          <a:bodyPr wrap="square" rtlCol="0">
            <a:spAutoFit/>
          </a:bodyPr>
          <a:lstStyle/>
          <a:p>
            <a:r>
              <a:rPr lang="en-US" sz="1500" dirty="0"/>
              <a:t>In connection with the “safe harbor” provisions of the Private Securities Litigation Reform Act of 1995, The Gorman-Rupp Company provides the following cautionary statement: This presentation contains various forward-looking statements based on assumptions concerning The Gorman-Rupp Company’s operations, future results and prospects. These forward-looking statements are based on current expectations about important economic, political, and technological factors, among others, and are subject to risks and uncertainties, which could cause the actual results or events to differ materially from those set forth in or implied by the forward-looking statements and related assumptions. These include statements regarding estimates of future earnings and cash flows. Other uncertainties include, but are not limited to, general economic conditions, supply chain conditions and any related impact on costs and availability of materials, integration of Fill-Rite in a timely and cost effective manner, retention of supplier and customer relationships and key employees, and the ability to achieve synergies and cost savings in the amounts and within the time frames currently anticipated.    Other risks and uncertainties that may materially affect Gorman-Rupp are described from time to time in its reports filed with the Securities and Exchange Commission, including Forms 10-K, 10-Q, and 8-K. Except to the extent required by law, Gorman-Rupp does not undertake and specifically declines any obligation to review or update any forward-looking statements or to publicly announce the results of any revisions to any of such statements to reflect future events or developments or otherwise.</a:t>
            </a:r>
          </a:p>
        </p:txBody>
      </p:sp>
      <p:sp>
        <p:nvSpPr>
          <p:cNvPr id="5" name="TextBox 4">
            <a:extLst>
              <a:ext uri="{FF2B5EF4-FFF2-40B4-BE49-F238E27FC236}">
                <a16:creationId xmlns:a16="http://schemas.microsoft.com/office/drawing/2014/main" id="{9C4E49D4-C6D3-47E3-9432-5A2AAA1718D5}"/>
              </a:ext>
            </a:extLst>
          </p:cNvPr>
          <p:cNvSpPr txBox="1"/>
          <p:nvPr/>
        </p:nvSpPr>
        <p:spPr>
          <a:xfrm>
            <a:off x="4114800" y="2971800"/>
            <a:ext cx="914400"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4281865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p:cNvGraphicFramePr>
            <a:graphicFrameLocks noGrp="1"/>
          </p:cNvGraphicFramePr>
          <p:nvPr>
            <p:extLst>
              <p:ext uri="{D42A27DB-BD31-4B8C-83A1-F6EECF244321}">
                <p14:modId xmlns:p14="http://schemas.microsoft.com/office/powerpoint/2010/main" val="2912186118"/>
              </p:ext>
            </p:extLst>
          </p:nvPr>
        </p:nvGraphicFramePr>
        <p:xfrm>
          <a:off x="268357" y="1241467"/>
          <a:ext cx="8497956" cy="5041346"/>
        </p:xfrm>
        <a:graphic>
          <a:graphicData uri="http://schemas.openxmlformats.org/drawingml/2006/table">
            <a:tbl>
              <a:tblPr firstRow="1" bandRow="1"/>
              <a:tblGrid>
                <a:gridCol w="2116801">
                  <a:extLst>
                    <a:ext uri="{9D8B030D-6E8A-4147-A177-3AD203B41FA5}">
                      <a16:colId xmlns:a16="http://schemas.microsoft.com/office/drawing/2014/main" val="20000"/>
                    </a:ext>
                  </a:extLst>
                </a:gridCol>
                <a:gridCol w="468268">
                  <a:extLst>
                    <a:ext uri="{9D8B030D-6E8A-4147-A177-3AD203B41FA5}">
                      <a16:colId xmlns:a16="http://schemas.microsoft.com/office/drawing/2014/main" val="20001"/>
                    </a:ext>
                  </a:extLst>
                </a:gridCol>
                <a:gridCol w="468268">
                  <a:extLst>
                    <a:ext uri="{9D8B030D-6E8A-4147-A177-3AD203B41FA5}">
                      <a16:colId xmlns:a16="http://schemas.microsoft.com/office/drawing/2014/main" val="20002"/>
                    </a:ext>
                  </a:extLst>
                </a:gridCol>
                <a:gridCol w="468268">
                  <a:extLst>
                    <a:ext uri="{9D8B030D-6E8A-4147-A177-3AD203B41FA5}">
                      <a16:colId xmlns:a16="http://schemas.microsoft.com/office/drawing/2014/main" val="20003"/>
                    </a:ext>
                  </a:extLst>
                </a:gridCol>
                <a:gridCol w="434168">
                  <a:extLst>
                    <a:ext uri="{9D8B030D-6E8A-4147-A177-3AD203B41FA5}">
                      <a16:colId xmlns:a16="http://schemas.microsoft.com/office/drawing/2014/main" val="20004"/>
                    </a:ext>
                  </a:extLst>
                </a:gridCol>
                <a:gridCol w="238944">
                  <a:extLst>
                    <a:ext uri="{9D8B030D-6E8A-4147-A177-3AD203B41FA5}">
                      <a16:colId xmlns:a16="http://schemas.microsoft.com/office/drawing/2014/main" val="20005"/>
                    </a:ext>
                  </a:extLst>
                </a:gridCol>
                <a:gridCol w="576832">
                  <a:extLst>
                    <a:ext uri="{9D8B030D-6E8A-4147-A177-3AD203B41FA5}">
                      <a16:colId xmlns:a16="http://schemas.microsoft.com/office/drawing/2014/main" val="20006"/>
                    </a:ext>
                  </a:extLst>
                </a:gridCol>
                <a:gridCol w="473096">
                  <a:extLst>
                    <a:ext uri="{9D8B030D-6E8A-4147-A177-3AD203B41FA5}">
                      <a16:colId xmlns:a16="http://schemas.microsoft.com/office/drawing/2014/main" val="20007"/>
                    </a:ext>
                  </a:extLst>
                </a:gridCol>
                <a:gridCol w="208306">
                  <a:extLst>
                    <a:ext uri="{9D8B030D-6E8A-4147-A177-3AD203B41FA5}">
                      <a16:colId xmlns:a16="http://schemas.microsoft.com/office/drawing/2014/main" val="20008"/>
                    </a:ext>
                  </a:extLst>
                </a:gridCol>
                <a:gridCol w="719249">
                  <a:extLst>
                    <a:ext uri="{9D8B030D-6E8A-4147-A177-3AD203B41FA5}">
                      <a16:colId xmlns:a16="http://schemas.microsoft.com/office/drawing/2014/main" val="20009"/>
                    </a:ext>
                  </a:extLst>
                </a:gridCol>
                <a:gridCol w="208306">
                  <a:extLst>
                    <a:ext uri="{9D8B030D-6E8A-4147-A177-3AD203B41FA5}">
                      <a16:colId xmlns:a16="http://schemas.microsoft.com/office/drawing/2014/main" val="20012"/>
                    </a:ext>
                  </a:extLst>
                </a:gridCol>
                <a:gridCol w="527189">
                  <a:extLst>
                    <a:ext uri="{9D8B030D-6E8A-4147-A177-3AD203B41FA5}">
                      <a16:colId xmlns:a16="http://schemas.microsoft.com/office/drawing/2014/main" val="20013"/>
                    </a:ext>
                  </a:extLst>
                </a:gridCol>
                <a:gridCol w="546652">
                  <a:extLst>
                    <a:ext uri="{9D8B030D-6E8A-4147-A177-3AD203B41FA5}">
                      <a16:colId xmlns:a16="http://schemas.microsoft.com/office/drawing/2014/main" val="20014"/>
                    </a:ext>
                  </a:extLst>
                </a:gridCol>
                <a:gridCol w="208306">
                  <a:extLst>
                    <a:ext uri="{9D8B030D-6E8A-4147-A177-3AD203B41FA5}">
                      <a16:colId xmlns:a16="http://schemas.microsoft.com/office/drawing/2014/main" val="1441179445"/>
                    </a:ext>
                  </a:extLst>
                </a:gridCol>
                <a:gridCol w="835303">
                  <a:extLst>
                    <a:ext uri="{9D8B030D-6E8A-4147-A177-3AD203B41FA5}">
                      <a16:colId xmlns:a16="http://schemas.microsoft.com/office/drawing/2014/main" val="4003830427"/>
                    </a:ext>
                  </a:extLst>
                </a:gridCol>
              </a:tblGrid>
              <a:tr h="706309">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l"/>
                      <a:endParaRPr lang="en-US" sz="500" b="0" dirty="0">
                        <a:solidFill>
                          <a:schemeClr val="accent1">
                            <a:lumMod val="50000"/>
                          </a:schemeClr>
                        </a:solidFill>
                        <a:latin typeface="Cooper Black" panose="0208090404030B020404" pitchFamily="18" charset="0"/>
                      </a:endParaRPr>
                    </a:p>
                  </a:txBody>
                  <a:tcPr marL="91453" marR="91453" marT="45718" marB="45718" anchor="b">
                    <a:lnL w="1270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r>
                        <a:rPr lang="en-US" sz="920" b="1" dirty="0">
                          <a:solidFill>
                            <a:schemeClr val="accent1">
                              <a:lumMod val="50000"/>
                            </a:schemeClr>
                          </a:solidFill>
                        </a:rPr>
                        <a:t>           </a:t>
                      </a:r>
                      <a:r>
                        <a:rPr lang="en-US" sz="920" b="1" baseline="0" dirty="0">
                          <a:solidFill>
                            <a:schemeClr val="accent1">
                              <a:lumMod val="50000"/>
                            </a:schemeClr>
                          </a:solidFill>
                        </a:rPr>
                        <a:t>   </a:t>
                      </a:r>
                      <a:r>
                        <a:rPr lang="en-US" sz="920" b="1" dirty="0">
                          <a:solidFill>
                            <a:schemeClr val="accent1">
                              <a:lumMod val="50000"/>
                            </a:schemeClr>
                          </a:solidFill>
                        </a:rPr>
                        <a:t>Gorman-Rupp     </a:t>
                      </a:r>
                    </a:p>
                    <a:p>
                      <a:pPr algn="ctr"/>
                      <a:r>
                        <a:rPr lang="en-US" sz="920" b="1" dirty="0">
                          <a:solidFill>
                            <a:schemeClr val="accent1">
                              <a:lumMod val="50000"/>
                            </a:schemeClr>
                          </a:solidFill>
                        </a:rPr>
                        <a:t>              Pumps Group</a:t>
                      </a:r>
                    </a:p>
                  </a:txBody>
                  <a:tcPr marL="91453" marR="91453" marT="45718" marB="4571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7598D9">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5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2">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5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2">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5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2">
                          <a:lumMod val="50000"/>
                        </a:schemeClr>
                      </a:solidFill>
                      <a:prstDash val="solid"/>
                      <a:round/>
                      <a:headEnd type="none" w="med" len="med"/>
                      <a:tailEnd type="none" w="med" len="med"/>
                    </a:lnB>
                    <a:lnTlToBr w="12700" cmpd="sng">
                      <a:noFill/>
                      <a:prstDash val="solid"/>
                    </a:lnTlToBr>
                    <a:lnBlToTr w="12700" cmpd="sng">
                      <a:noFill/>
                      <a:prstDash val="solid"/>
                    </a:lnBlToTr>
                  </a:tcPr>
                </a:tc>
                <a:tc gridSpan="4">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r>
                        <a:rPr lang="en-US" sz="920" b="1" dirty="0">
                          <a:solidFill>
                            <a:schemeClr val="accent1">
                              <a:lumMod val="50000"/>
                            </a:schemeClr>
                          </a:solidFill>
                        </a:rPr>
                        <a:t>Patterson Pumps Group</a:t>
                      </a:r>
                    </a:p>
                  </a:txBody>
                  <a:tcPr marL="91453" marR="91453" marT="45718" marB="4571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endParaRPr lang="en-US" sz="1000" b="1" dirty="0">
                        <a:solidFill>
                          <a:schemeClr val="accent1">
                            <a:lumMod val="50000"/>
                          </a:schemeClr>
                        </a:solidFill>
                      </a:endParaRPr>
                    </a:p>
                  </a:txBody>
                  <a:tcPr marL="91453" marR="91453" marT="45718" marB="4571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5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2">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endParaRPr lang="en-US" sz="500" dirty="0">
                        <a:solidFill>
                          <a:schemeClr val="accent1">
                            <a:lumMod val="50000"/>
                          </a:schemeClr>
                        </a:solidFill>
                      </a:endParaRPr>
                    </a:p>
                  </a:txBody>
                  <a:tcPr marL="91453" marR="91453" marT="45718" marB="4571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ctr"/>
                      <a:r>
                        <a:rPr lang="en-US" sz="920" b="1" dirty="0">
                          <a:solidFill>
                            <a:schemeClr val="accent1">
                              <a:lumMod val="50000"/>
                            </a:schemeClr>
                          </a:solidFill>
                        </a:rPr>
                        <a:t>National Pumps </a:t>
                      </a:r>
                    </a:p>
                    <a:p>
                      <a:pPr algn="ctr"/>
                      <a:r>
                        <a:rPr lang="en-US" sz="920" b="1" dirty="0">
                          <a:solidFill>
                            <a:schemeClr val="accent1">
                              <a:lumMod val="50000"/>
                            </a:schemeClr>
                          </a:solidFill>
                        </a:rPr>
                        <a:t>Group</a:t>
                      </a:r>
                    </a:p>
                  </a:txBody>
                  <a:tcPr marL="91453" marR="91453" marT="45718" marB="4571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algn="ctr" rtl="0" eaLnBrk="1" latinLnBrk="0" hangingPunct="1"/>
                      <a:endParaRPr kumimoji="0" lang="en-US" sz="920" b="1" kern="1200" dirty="0">
                        <a:solidFill>
                          <a:schemeClr val="accent1">
                            <a:lumMod val="50000"/>
                          </a:schemeClr>
                        </a:solidFill>
                        <a:latin typeface="+mn-lt"/>
                        <a:ea typeface="+mn-ea"/>
                        <a:cs typeface="+mn-cs"/>
                      </a:endParaRPr>
                    </a:p>
                  </a:txBody>
                  <a:tcPr marL="91453" marR="91453" marT="45718" marB="4571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algn="ctr" defTabSz="914400" rtl="0" eaLnBrk="1" latinLnBrk="0" hangingPunct="1"/>
                      <a:r>
                        <a:rPr lang="en-US" sz="920" b="1" kern="1200" dirty="0">
                          <a:solidFill>
                            <a:schemeClr val="accent1">
                              <a:lumMod val="50000"/>
                            </a:schemeClr>
                          </a:solidFill>
                          <a:latin typeface="Century Schoolbook"/>
                          <a:ea typeface="+mn-ea"/>
                          <a:cs typeface="+mn-cs"/>
                        </a:rPr>
                        <a:t>Custom Pumps </a:t>
                      </a:r>
                    </a:p>
                    <a:p>
                      <a:pPr marL="0" algn="ctr" defTabSz="914400" rtl="0" eaLnBrk="1" latinLnBrk="0" hangingPunct="1"/>
                      <a:r>
                        <a:rPr lang="en-US" sz="920" b="1" kern="1200" dirty="0">
                          <a:solidFill>
                            <a:schemeClr val="accent1">
                              <a:lumMod val="50000"/>
                            </a:schemeClr>
                          </a:solidFill>
                          <a:latin typeface="Century Schoolbook"/>
                          <a:ea typeface="+mn-ea"/>
                          <a:cs typeface="+mn-cs"/>
                        </a:rPr>
                        <a:t>Group</a:t>
                      </a:r>
                    </a:p>
                  </a:txBody>
                  <a:tcPr marL="91453" marR="91453" marT="45718" marB="4571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000" b="1" dirty="0">
                        <a:solidFill>
                          <a:schemeClr val="accent2">
                            <a:lumMod val="50000"/>
                          </a:schemeClr>
                        </a:solidFill>
                      </a:endParaRPr>
                    </a:p>
                  </a:txBody>
                  <a:tcPr marT="45712" marB="45712" anchor="b">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endParaRPr lang="en-US" sz="920" b="1" kern="1200" dirty="0">
                        <a:solidFill>
                          <a:schemeClr val="accent1">
                            <a:lumMod val="50000"/>
                          </a:schemeClr>
                        </a:solidFill>
                        <a:latin typeface="Century Schoolbook"/>
                        <a:ea typeface="+mn-ea"/>
                        <a:cs typeface="+mn-cs"/>
                      </a:endParaRPr>
                    </a:p>
                  </a:txBody>
                  <a:tcPr marL="91453" marR="91453" marT="45718" marB="4571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920" b="1" kern="1200" dirty="0">
                          <a:solidFill>
                            <a:schemeClr val="accent1">
                              <a:lumMod val="50000"/>
                            </a:schemeClr>
                          </a:solidFill>
                          <a:latin typeface="Century Schoolbook"/>
                          <a:ea typeface="+mn-ea"/>
                          <a:cs typeface="+mn-cs"/>
                        </a:rPr>
                        <a:t>Fill-Rite</a:t>
                      </a:r>
                    </a:p>
                    <a:p>
                      <a:pPr marL="0" algn="ctr" defTabSz="914400" rtl="0" eaLnBrk="1" latinLnBrk="0" hangingPunct="1"/>
                      <a:r>
                        <a:rPr lang="en-US" sz="920" b="1" kern="1200" dirty="0">
                          <a:solidFill>
                            <a:schemeClr val="accent1">
                              <a:lumMod val="50000"/>
                            </a:schemeClr>
                          </a:solidFill>
                          <a:latin typeface="Century Schoolbook"/>
                          <a:ea typeface="+mn-ea"/>
                          <a:cs typeface="+mn-cs"/>
                        </a:rPr>
                        <a:t>Company</a:t>
                      </a:r>
                    </a:p>
                  </a:txBody>
                  <a:tcPr marL="91453" marR="91453" marT="45718" marB="4571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28283">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kern="1200" dirty="0">
                          <a:solidFill>
                            <a:schemeClr val="accent1">
                              <a:lumMod val="50000"/>
                            </a:schemeClr>
                          </a:solidFill>
                          <a:latin typeface="+mn-lt"/>
                          <a:ea typeface="+mn-ea"/>
                          <a:cs typeface="+mn-cs"/>
                        </a:rPr>
                        <a:t>End Markets</a:t>
                      </a:r>
                    </a:p>
                    <a:p>
                      <a:pPr algn="l"/>
                      <a:endParaRPr lang="en-US" sz="300" b="0" dirty="0">
                        <a:solidFill>
                          <a:schemeClr val="accent1">
                            <a:lumMod val="50000"/>
                          </a:schemeClr>
                        </a:solidFill>
                        <a:latin typeface="Cooper Black" panose="0208090404030B020404" pitchFamily="18" charset="0"/>
                      </a:endParaRPr>
                    </a:p>
                  </a:txBody>
                  <a:tcPr marL="91453" marR="91453" marT="45718" marB="45718" anchor="b">
                    <a:lnL w="12700" cap="flat" cmpd="sng" algn="ctr">
                      <a:noFill/>
                      <a:prstDash val="solid"/>
                      <a:round/>
                      <a:headEnd type="none" w="med" len="med"/>
                      <a:tailEnd type="none" w="med" len="med"/>
                    </a:lnL>
                    <a:lnR w="9525" cap="flat" cmpd="sng" algn="ctr">
                      <a:solidFill>
                        <a:srgbClr val="7598D9">
                          <a:lumMod val="50000"/>
                        </a:srgb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endParaRPr lang="en-US" sz="300" dirty="0">
                        <a:solidFill>
                          <a:schemeClr val="accent1">
                            <a:lumMod val="50000"/>
                          </a:schemeClr>
                        </a:solidFill>
                      </a:endParaRPr>
                    </a:p>
                  </a:txBody>
                  <a:tcPr marL="91453" marR="91453" marT="45718" marB="45718">
                    <a:lnL w="9525" cap="flat" cmpd="sng" algn="ctr">
                      <a:solidFill>
                        <a:srgbClr val="7598D9">
                          <a:lumMod val="50000"/>
                        </a:srgb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7598D9">
                          <a:lumMod val="50000"/>
                        </a:srgb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endParaRPr lang="en-US" sz="300" dirty="0">
                        <a:solidFill>
                          <a:schemeClr val="accent1">
                            <a:lumMod val="50000"/>
                          </a:schemeClr>
                        </a:solidFill>
                      </a:endParaRPr>
                    </a:p>
                  </a:txBody>
                  <a:tcPr marL="91453" marR="91453" marT="45718" marB="45718">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7598D9">
                          <a:lumMod val="50000"/>
                        </a:srgb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endParaRPr lang="en-US" sz="300" dirty="0">
                        <a:solidFill>
                          <a:schemeClr val="accent1">
                            <a:lumMod val="50000"/>
                          </a:schemeClr>
                        </a:solidFill>
                      </a:endParaRPr>
                    </a:p>
                  </a:txBody>
                  <a:tcPr marL="91453" marR="91453" marT="45718" marB="45718">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7598D9">
                          <a:lumMod val="50000"/>
                        </a:srgb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endParaRPr lang="en-US" sz="300" dirty="0">
                        <a:solidFill>
                          <a:schemeClr val="accent1">
                            <a:lumMod val="50000"/>
                          </a:schemeClr>
                        </a:solidFill>
                      </a:endParaRPr>
                    </a:p>
                  </a:txBody>
                  <a:tcPr marL="91453" marR="91453" marT="45718" marB="45718">
                    <a:lnL w="9525" cap="flat" cmpd="sng" algn="ctr">
                      <a:noFill/>
                      <a:prstDash val="solid"/>
                      <a:round/>
                      <a:headEnd type="none" w="med" len="med"/>
                      <a:tailEnd type="none" w="med" len="med"/>
                    </a:lnL>
                    <a:lnR w="9525" cap="flat" cmpd="sng" algn="ctr">
                      <a:solidFill>
                        <a:srgbClr val="7598D9">
                          <a:lumMod val="50000"/>
                        </a:srgbClr>
                      </a:solidFill>
                      <a:prstDash val="solid"/>
                      <a:round/>
                      <a:headEnd type="none" w="med" len="med"/>
                      <a:tailEnd type="none" w="med" len="med"/>
                    </a:lnR>
                    <a:lnT w="9525" cap="flat" cmpd="sng" algn="ctr">
                      <a:solidFill>
                        <a:srgbClr val="7598D9">
                          <a:lumMod val="50000"/>
                        </a:srgb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endParaRPr lang="en-US" sz="300" dirty="0">
                        <a:solidFill>
                          <a:schemeClr val="accent1">
                            <a:lumMod val="50000"/>
                          </a:schemeClr>
                        </a:solidFill>
                      </a:endParaRPr>
                    </a:p>
                  </a:txBody>
                  <a:tcPr marL="91453" marR="91453" marT="45718" marB="45718">
                    <a:lnL w="9525" cap="flat" cmpd="sng" algn="ctr">
                      <a:solidFill>
                        <a:srgbClr val="7598D9">
                          <a:lumMod val="50000"/>
                        </a:srgbClr>
                      </a:solidFill>
                      <a:prstDash val="solid"/>
                      <a:round/>
                      <a:headEnd type="none" w="med" len="med"/>
                      <a:tailEnd type="none" w="med" len="med"/>
                    </a:lnL>
                    <a:lnR w="9525" cap="flat" cmpd="sng" algn="ctr">
                      <a:solidFill>
                        <a:srgbClr val="7598D9">
                          <a:lumMod val="50000"/>
                        </a:srgb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endParaRPr lang="en-US" sz="300" dirty="0">
                        <a:solidFill>
                          <a:schemeClr val="accent1">
                            <a:lumMod val="50000"/>
                          </a:schemeClr>
                        </a:solidFill>
                      </a:endParaRPr>
                    </a:p>
                  </a:txBody>
                  <a:tcPr marL="91453" marR="91453" marT="45718" marB="45718">
                    <a:lnL w="9525" cap="flat" cmpd="sng" algn="ctr">
                      <a:solidFill>
                        <a:srgbClr val="7598D9">
                          <a:lumMod val="50000"/>
                        </a:srgb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endParaRPr lang="en-US" sz="300" dirty="0">
                        <a:solidFill>
                          <a:schemeClr val="accent1">
                            <a:lumMod val="50000"/>
                          </a:schemeClr>
                        </a:solidFill>
                      </a:endParaRPr>
                    </a:p>
                  </a:txBody>
                  <a:tcPr marL="91453" marR="91453" marT="45718" marB="45718">
                    <a:lnL w="9525" cap="flat" cmpd="sng" algn="ctr">
                      <a:noFill/>
                      <a:prstDash val="solid"/>
                      <a:round/>
                      <a:headEnd type="none" w="med" len="med"/>
                      <a:tailEnd type="none" w="med" len="med"/>
                    </a:lnL>
                    <a:lnR w="9525" cap="flat" cmpd="sng" algn="ctr">
                      <a:solidFill>
                        <a:srgbClr val="7598D9">
                          <a:lumMod val="50000"/>
                        </a:srgbClr>
                      </a:solidFill>
                      <a:prstDash val="solid"/>
                      <a:round/>
                      <a:headEnd type="none" w="med" len="med"/>
                      <a:tailEnd type="none" w="med" len="med"/>
                    </a:lnR>
                    <a:lnT w="9525" cap="flat" cmpd="sng" algn="ctr">
                      <a:solidFill>
                        <a:srgbClr val="7598D9">
                          <a:lumMod val="50000"/>
                        </a:srgb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endParaRPr lang="en-US" sz="300" dirty="0">
                        <a:solidFill>
                          <a:schemeClr val="accent1">
                            <a:lumMod val="50000"/>
                          </a:schemeClr>
                        </a:solidFill>
                      </a:endParaRPr>
                    </a:p>
                  </a:txBody>
                  <a:tcPr marL="91453" marR="91453" marT="45718" marB="45718">
                    <a:lnL w="9525" cap="flat" cmpd="sng" algn="ctr">
                      <a:solidFill>
                        <a:srgbClr val="7598D9">
                          <a:lumMod val="50000"/>
                        </a:srgbClr>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endParaRPr lang="en-US" sz="300" dirty="0">
                        <a:solidFill>
                          <a:schemeClr val="accent1">
                            <a:lumMod val="50000"/>
                          </a:schemeClr>
                        </a:solidFill>
                      </a:endParaRPr>
                    </a:p>
                  </a:txBody>
                  <a:tcPr marL="91453" marR="91453" marT="45718" marB="45718">
                    <a:lnL w="635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endParaRPr lang="en-US" sz="300" dirty="0">
                        <a:solidFill>
                          <a:schemeClr val="accent1">
                            <a:lumMod val="50000"/>
                          </a:schemeClr>
                        </a:solidFill>
                      </a:endParaRPr>
                    </a:p>
                  </a:txBody>
                  <a:tcPr marL="91453" marR="91453" marT="45718" marB="45718">
                    <a:lnL w="12700" cap="flat" cmpd="sng" algn="ctr">
                      <a:solidFill>
                        <a:schemeClr val="tx1"/>
                      </a:solidFill>
                      <a:prstDash val="solid"/>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endParaRPr lang="en-US" sz="300" dirty="0">
                        <a:solidFill>
                          <a:schemeClr val="accent1">
                            <a:lumMod val="50000"/>
                          </a:schemeClr>
                        </a:solidFill>
                      </a:endParaRPr>
                    </a:p>
                  </a:txBody>
                  <a:tcPr marL="91453" marR="91453" marT="45718" marB="45718">
                    <a:lnL w="6350" cap="flat" cmpd="sng" algn="ctr">
                      <a:solidFill>
                        <a:sysClr val="windowText" lastClr="000000"/>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endParaRPr lang="en-US" sz="300" dirty="0">
                        <a:solidFill>
                          <a:schemeClr val="accent1">
                            <a:lumMod val="50000"/>
                          </a:schemeClr>
                        </a:solidFill>
                      </a:endParaRPr>
                    </a:p>
                  </a:txBody>
                  <a:tcPr marL="91453" marR="91453" marT="45718" marB="45718">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00" dirty="0">
                        <a:solidFill>
                          <a:schemeClr val="accent1">
                            <a:lumMod val="50000"/>
                          </a:schemeClr>
                        </a:solidFill>
                      </a:endParaRPr>
                    </a:p>
                  </a:txBody>
                  <a:tcPr marL="91453" marR="91453"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00" dirty="0">
                        <a:solidFill>
                          <a:schemeClr val="accent1">
                            <a:lumMod val="50000"/>
                          </a:schemeClr>
                        </a:solidFill>
                      </a:endParaRPr>
                    </a:p>
                  </a:txBody>
                  <a:tcPr marL="91453" marR="91453"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3619">
                <a:tc>
                  <a:txBody>
                    <a:bodyPr/>
                    <a:lstStyle/>
                    <a:p>
                      <a:r>
                        <a:rPr lang="en-US" sz="1400" b="1" i="0" dirty="0"/>
                        <a:t>WATER:</a:t>
                      </a:r>
                    </a:p>
                  </a:txBody>
                  <a:tcPr marL="91453" marR="91453" marT="45718" marB="45718"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chemeClr val="accent1">
                            <a:lumMod val="50000"/>
                          </a:schemeClr>
                        </a:solidFill>
                        <a:latin typeface="Wingdings" panose="05000000000000000000" pitchFamily="2" charset="2"/>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solidFill>
                          <a:schemeClr val="accent1">
                            <a:lumMod val="50000"/>
                          </a:schemeClr>
                        </a:solidFill>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solidFill>
                          <a:schemeClr val="accent1">
                            <a:lumMod val="50000"/>
                          </a:schemeClr>
                        </a:solidFill>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3619">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r>
                        <a:rPr lang="en-US" sz="1000" i="1" dirty="0"/>
                        <a:t>  Fire</a:t>
                      </a:r>
                      <a:r>
                        <a:rPr lang="en-US" sz="1000" i="1" baseline="0" dirty="0"/>
                        <a:t> Suppression</a:t>
                      </a:r>
                      <a:endParaRPr lang="en-US" sz="1000" i="1" dirty="0"/>
                    </a:p>
                  </a:txBody>
                  <a:tcPr marL="91453" marR="91453" marT="45718" marB="45718"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598D9">
                        <a:lumMod val="20000"/>
                        <a:lumOff val="80000"/>
                      </a:srgb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endParaRPr lang="en-US" sz="1200" dirty="0">
                        <a:solidFill>
                          <a:schemeClr val="accent1">
                            <a:lumMod val="50000"/>
                          </a:schemeClr>
                        </a:solidFill>
                        <a:latin typeface="Wingdings" panose="05000000000000000000" pitchFamily="2" charset="2"/>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598D9">
                        <a:lumMod val="20000"/>
                        <a:lumOff val="80000"/>
                      </a:srgb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598D9">
                        <a:lumMod val="20000"/>
                        <a:lumOff val="80000"/>
                      </a:srgb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endParaRPr lang="en-US" sz="1200" dirty="0">
                        <a:solidFill>
                          <a:schemeClr val="accent1">
                            <a:lumMod val="50000"/>
                          </a:schemeClr>
                        </a:solidFill>
                        <a:latin typeface="Wingdings" panose="05000000000000000000" pitchFamily="2" charset="2"/>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endParaRPr lang="en-US" sz="1800" dirty="0">
                        <a:solidFill>
                          <a:schemeClr val="accent1">
                            <a:lumMod val="50000"/>
                          </a:schemeClr>
                        </a:solidFill>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598D9">
                        <a:lumMod val="20000"/>
                        <a:lumOff val="80000"/>
                      </a:srgb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endParaRPr lang="en-US" sz="300" dirty="0">
                        <a:solidFill>
                          <a:schemeClr val="accent1">
                            <a:lumMod val="50000"/>
                          </a:schemeClr>
                        </a:solidFill>
                        <a:latin typeface="Wingdings" panose="05000000000000000000" pitchFamily="2" charset="2"/>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3EAF7"/>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3EAF7"/>
                    </a:solidFill>
                  </a:tcPr>
                </a:tc>
                <a:extLst>
                  <a:ext uri="{0D108BD9-81ED-4DB2-BD59-A6C34878D82A}">
                    <a16:rowId xmlns:a16="http://schemas.microsoft.com/office/drawing/2014/main" val="1267566256"/>
                  </a:ext>
                </a:extLst>
              </a:tr>
              <a:tr h="429926">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r>
                        <a:rPr lang="en-US" sz="1000" i="1" dirty="0"/>
                        <a:t>  Municipal Water, Wastewater  </a:t>
                      </a:r>
                    </a:p>
                    <a:p>
                      <a:r>
                        <a:rPr lang="en-US" sz="1000" i="1" dirty="0"/>
                        <a:t>  &amp; Flood Control</a:t>
                      </a:r>
                    </a:p>
                  </a:txBody>
                  <a:tcPr marL="91453" marR="91453" marT="45718" marB="45718"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598D9">
                        <a:lumMod val="20000"/>
                        <a:lumOff val="80000"/>
                      </a:srgb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598D9">
                        <a:lumMod val="20000"/>
                        <a:lumOff val="80000"/>
                      </a:srgb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598D9">
                        <a:lumMod val="20000"/>
                        <a:lumOff val="80000"/>
                      </a:srgb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endParaRPr lang="en-US" sz="1200" dirty="0">
                        <a:solidFill>
                          <a:schemeClr val="accent1">
                            <a:lumMod val="50000"/>
                          </a:schemeClr>
                        </a:solidFill>
                        <a:latin typeface="Wingdings" panose="05000000000000000000" pitchFamily="2" charset="2"/>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598D9">
                        <a:lumMod val="20000"/>
                        <a:lumOff val="80000"/>
                      </a:srgb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endParaRPr lang="en-US" sz="300" dirty="0">
                        <a:solidFill>
                          <a:schemeClr val="accent1">
                            <a:lumMod val="50000"/>
                          </a:schemeClr>
                        </a:solidFill>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3EAF7"/>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2E7F2"/>
                    </a:solidFill>
                  </a:tcPr>
                </a:tc>
                <a:extLst>
                  <a:ext uri="{0D108BD9-81ED-4DB2-BD59-A6C34878D82A}">
                    <a16:rowId xmlns:a16="http://schemas.microsoft.com/office/drawing/2014/main" val="10004"/>
                  </a:ext>
                </a:extLst>
              </a:tr>
              <a:tr h="373619">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r>
                        <a:rPr lang="en-US" sz="1000" i="1" dirty="0"/>
                        <a:t>  Construction &amp; </a:t>
                      </a:r>
                    </a:p>
                    <a:p>
                      <a:r>
                        <a:rPr lang="en-US" sz="1000" i="1" dirty="0"/>
                        <a:t>  Dewatering</a:t>
                      </a:r>
                    </a:p>
                  </a:txBody>
                  <a:tcPr marL="91453" marR="91453" marT="45718" marB="45718"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598D9">
                        <a:lumMod val="20000"/>
                        <a:lumOff val="80000"/>
                      </a:srgb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598D9">
                        <a:lumMod val="20000"/>
                        <a:lumOff val="80000"/>
                      </a:srgb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endParaRPr lang="en-US" sz="1200" dirty="0">
                        <a:solidFill>
                          <a:schemeClr val="accent1">
                            <a:lumMod val="50000"/>
                          </a:schemeClr>
                        </a:solidFill>
                        <a:latin typeface="Wingdings" panose="05000000000000000000" pitchFamily="2" charset="2"/>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598D9">
                        <a:lumMod val="20000"/>
                        <a:lumOff val="80000"/>
                      </a:srgb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r"/>
                      <a:endParaRPr lang="en-US" sz="1200" dirty="0">
                        <a:solidFill>
                          <a:schemeClr val="accent1">
                            <a:lumMod val="50000"/>
                          </a:schemeClr>
                        </a:solidFill>
                        <a:latin typeface="Wingdings" panose="05000000000000000000" pitchFamily="2" charset="2"/>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endParaRPr lang="en-US" sz="1200" dirty="0">
                        <a:solidFill>
                          <a:schemeClr val="accent1">
                            <a:lumMod val="50000"/>
                          </a:schemeClr>
                        </a:solidFill>
                        <a:latin typeface="Wingdings" panose="05000000000000000000" pitchFamily="2" charset="2"/>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598D9">
                        <a:lumMod val="20000"/>
                        <a:lumOff val="80000"/>
                      </a:srgb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3EAF7"/>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2E7F2"/>
                    </a:solidFill>
                  </a:tcPr>
                </a:tc>
                <a:extLst>
                  <a:ext uri="{0D108BD9-81ED-4DB2-BD59-A6C34878D82A}">
                    <a16:rowId xmlns:a16="http://schemas.microsoft.com/office/drawing/2014/main" val="10006"/>
                  </a:ext>
                </a:extLst>
              </a:tr>
              <a:tr h="373619">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r>
                        <a:rPr lang="en-US" sz="1000" i="1" dirty="0"/>
                        <a:t>  Agriculture &amp; </a:t>
                      </a:r>
                    </a:p>
                    <a:p>
                      <a:r>
                        <a:rPr lang="en-US" sz="1000" i="1" dirty="0"/>
                        <a:t>  Irrigation Supply</a:t>
                      </a:r>
                    </a:p>
                  </a:txBody>
                  <a:tcPr marL="91453" marR="91453" marT="45718" marB="45718"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598D9">
                        <a:lumMod val="20000"/>
                        <a:lumOff val="80000"/>
                      </a:srgb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598D9">
                        <a:lumMod val="20000"/>
                        <a:lumOff val="80000"/>
                      </a:srgb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598D9">
                        <a:lumMod val="20000"/>
                        <a:lumOff val="80000"/>
                      </a:srgb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r"/>
                      <a:endParaRPr lang="en-US" sz="1200" dirty="0">
                        <a:solidFill>
                          <a:schemeClr val="accent1">
                            <a:lumMod val="50000"/>
                          </a:schemeClr>
                        </a:solidFill>
                        <a:latin typeface="Wingdings" panose="05000000000000000000" pitchFamily="2" charset="2"/>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endParaRPr lang="en-US" sz="1200" dirty="0">
                        <a:solidFill>
                          <a:schemeClr val="accent1">
                            <a:lumMod val="50000"/>
                          </a:schemeClr>
                        </a:solidFill>
                        <a:latin typeface="Wingdings" panose="05000000000000000000" pitchFamily="2" charset="2"/>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598D9">
                        <a:lumMod val="20000"/>
                        <a:lumOff val="80000"/>
                      </a:srgb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3EAF7"/>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2E7F2"/>
                    </a:solidFill>
                  </a:tcPr>
                </a:tc>
                <a:extLst>
                  <a:ext uri="{0D108BD9-81ED-4DB2-BD59-A6C34878D82A}">
                    <a16:rowId xmlns:a16="http://schemas.microsoft.com/office/drawing/2014/main" val="10007"/>
                  </a:ext>
                </a:extLst>
              </a:tr>
              <a:tr h="3736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0" dirty="0"/>
                        <a:t>NON-WATER:</a:t>
                      </a:r>
                    </a:p>
                  </a:txBody>
                  <a:tcPr marL="91453" marR="91453" marT="45718" marB="45718"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chemeClr val="accent1">
                            <a:lumMod val="50000"/>
                          </a:schemeClr>
                        </a:solidFill>
                        <a:latin typeface="Wingdings" panose="05000000000000000000" pitchFamily="2" charset="2"/>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200" dirty="0">
                        <a:solidFill>
                          <a:schemeClr val="accent1">
                            <a:lumMod val="50000"/>
                          </a:schemeClr>
                        </a:solidFill>
                        <a:latin typeface="Wingdings" panose="05000000000000000000" pitchFamily="2" charset="2"/>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chemeClr val="accent1">
                            <a:lumMod val="50000"/>
                          </a:schemeClr>
                        </a:solidFill>
                        <a:latin typeface="Wingdings" panose="05000000000000000000" pitchFamily="2" charset="2"/>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2E7F2"/>
                    </a:solidFill>
                  </a:tcPr>
                </a:tc>
                <a:extLst>
                  <a:ext uri="{0D108BD9-81ED-4DB2-BD59-A6C34878D82A}">
                    <a16:rowId xmlns:a16="http://schemas.microsoft.com/office/drawing/2014/main" val="10008"/>
                  </a:ext>
                </a:extLst>
              </a:tr>
              <a:tr h="429977">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r>
                        <a:rPr lang="en-US" sz="1000" i="1" dirty="0"/>
                        <a:t>  Industrial/Chemicals</a:t>
                      </a:r>
                      <a:r>
                        <a:rPr lang="en-US" sz="1000" i="1" baseline="0" dirty="0"/>
                        <a:t> </a:t>
                      </a:r>
                    </a:p>
                    <a:p>
                      <a:r>
                        <a:rPr lang="en-US" sz="1000" i="1" baseline="0" dirty="0"/>
                        <a:t>  &amp; HVAC Supply</a:t>
                      </a:r>
                      <a:endParaRPr lang="en-US" sz="1000" i="1" dirty="0"/>
                    </a:p>
                  </a:txBody>
                  <a:tcPr marL="91453" marR="91453" marT="45718" marB="45718"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598D9">
                        <a:lumMod val="20000"/>
                        <a:lumOff val="80000"/>
                      </a:srgb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598D9">
                        <a:lumMod val="20000"/>
                        <a:lumOff val="80000"/>
                      </a:srgb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598D9">
                        <a:lumMod val="20000"/>
                        <a:lumOff val="80000"/>
                      </a:srgb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598D9">
                        <a:lumMod val="20000"/>
                        <a:lumOff val="80000"/>
                      </a:srgb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3EAF7"/>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2E7F2"/>
                    </a:solidFill>
                  </a:tcPr>
                </a:tc>
                <a:extLst>
                  <a:ext uri="{0D108BD9-81ED-4DB2-BD59-A6C34878D82A}">
                    <a16:rowId xmlns:a16="http://schemas.microsoft.com/office/drawing/2014/main" val="10009"/>
                  </a:ext>
                </a:extLst>
              </a:tr>
              <a:tr h="429977">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r>
                        <a:rPr lang="en-US" sz="1000" i="1" dirty="0"/>
                        <a:t>  Refined Petroleum</a:t>
                      </a:r>
                    </a:p>
                  </a:txBody>
                  <a:tcPr marL="91453" marR="91453" marT="45718" marB="45718"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598D9">
                        <a:lumMod val="20000"/>
                        <a:lumOff val="80000"/>
                      </a:srgb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endParaRPr lang="en-US" sz="1200" dirty="0">
                        <a:solidFill>
                          <a:schemeClr val="accent1">
                            <a:lumMod val="50000"/>
                          </a:schemeClr>
                        </a:solidFill>
                        <a:latin typeface="Wingdings" panose="05000000000000000000" pitchFamily="2" charset="2"/>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598D9">
                        <a:lumMod val="20000"/>
                        <a:lumOff val="80000"/>
                      </a:srgb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endParaRPr lang="en-US" sz="1200" dirty="0">
                        <a:solidFill>
                          <a:schemeClr val="accent1">
                            <a:lumMod val="50000"/>
                          </a:schemeClr>
                        </a:solidFill>
                        <a:latin typeface="Wingdings" panose="05000000000000000000" pitchFamily="2" charset="2"/>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598D9">
                        <a:lumMod val="20000"/>
                        <a:lumOff val="80000"/>
                      </a:srgb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r"/>
                      <a:endParaRPr lang="en-US" sz="1200" dirty="0">
                        <a:solidFill>
                          <a:schemeClr val="accent1">
                            <a:lumMod val="50000"/>
                          </a:schemeClr>
                        </a:solidFill>
                        <a:latin typeface="Wingdings" panose="05000000000000000000" pitchFamily="2" charset="2"/>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endParaRPr lang="en-US" sz="1200" dirty="0">
                        <a:solidFill>
                          <a:schemeClr val="accent1">
                            <a:lumMod val="50000"/>
                          </a:schemeClr>
                        </a:solidFill>
                        <a:latin typeface="Wingdings" panose="05000000000000000000" pitchFamily="2" charset="2"/>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598D9">
                        <a:lumMod val="20000"/>
                        <a:lumOff val="80000"/>
                      </a:srgb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3EAF7"/>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endParaRPr lang="en-US" sz="1200" dirty="0">
                        <a:solidFill>
                          <a:schemeClr val="accent1">
                            <a:lumMod val="50000"/>
                          </a:schemeClr>
                        </a:solidFill>
                        <a:latin typeface="Wingdings" panose="05000000000000000000" pitchFamily="2" charset="2"/>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chemeClr val="accent1">
                            <a:lumMod val="50000"/>
                          </a:schemeClr>
                        </a:solidFill>
                        <a:latin typeface="Wingdings" panose="05000000000000000000" pitchFamily="2" charset="2"/>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chemeClr val="accent1">
                            <a:lumMod val="50000"/>
                          </a:schemeClr>
                        </a:solidFill>
                        <a:latin typeface="Wingdings" panose="05000000000000000000" pitchFamily="2" charset="2"/>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2E7F2"/>
                    </a:solidFill>
                  </a:tcPr>
                </a:tc>
                <a:extLst>
                  <a:ext uri="{0D108BD9-81ED-4DB2-BD59-A6C34878D82A}">
                    <a16:rowId xmlns:a16="http://schemas.microsoft.com/office/drawing/2014/main" val="10010"/>
                  </a:ext>
                </a:extLst>
              </a:tr>
              <a:tr h="429926">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r>
                        <a:rPr lang="en-US" sz="1000" i="1" dirty="0"/>
                        <a:t>  Original Equipment </a:t>
                      </a:r>
                    </a:p>
                    <a:p>
                      <a:r>
                        <a:rPr lang="en-US" sz="1000" i="1" dirty="0"/>
                        <a:t>  Manufacturer (OEM)</a:t>
                      </a:r>
                    </a:p>
                  </a:txBody>
                  <a:tcPr marL="91453" marR="91453" marT="45718" marB="45718"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598D9">
                        <a:lumMod val="20000"/>
                        <a:lumOff val="80000"/>
                      </a:srgb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endParaRPr lang="en-US" sz="1200" dirty="0">
                        <a:solidFill>
                          <a:schemeClr val="accent1">
                            <a:lumMod val="50000"/>
                          </a:schemeClr>
                        </a:solidFill>
                        <a:latin typeface="Wingdings" panose="05000000000000000000" pitchFamily="2" charset="2"/>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598D9">
                        <a:lumMod val="20000"/>
                        <a:lumOff val="80000"/>
                      </a:srgb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598D9">
                        <a:lumMod val="20000"/>
                        <a:lumOff val="80000"/>
                      </a:srgb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algn="r"/>
                      <a:endParaRPr lang="en-US" sz="1200" dirty="0">
                        <a:solidFill>
                          <a:schemeClr val="accent1">
                            <a:lumMod val="50000"/>
                          </a:schemeClr>
                        </a:solidFill>
                        <a:latin typeface="Wingdings" panose="05000000000000000000" pitchFamily="2" charset="2"/>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598D9">
                        <a:lumMod val="20000"/>
                        <a:lumOff val="80000"/>
                      </a:srgb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3EAF7"/>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2E7F2"/>
                    </a:solidFill>
                  </a:tcPr>
                </a:tc>
                <a:extLst>
                  <a:ext uri="{0D108BD9-81ED-4DB2-BD59-A6C34878D82A}">
                    <a16:rowId xmlns:a16="http://schemas.microsoft.com/office/drawing/2014/main" val="10011"/>
                  </a:ext>
                </a:extLst>
              </a:tr>
              <a:tr h="373619">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r>
                        <a:rPr lang="en-US" sz="1000" i="1" dirty="0"/>
                        <a:t>  International</a:t>
                      </a:r>
                    </a:p>
                  </a:txBody>
                  <a:tcPr marL="91453" marR="91453" marT="45718" marB="45718"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598D9">
                        <a:lumMod val="20000"/>
                        <a:lumOff val="80000"/>
                      </a:srgb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598D9">
                        <a:lumMod val="20000"/>
                        <a:lumOff val="80000"/>
                      </a:srgb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598D9">
                        <a:lumMod val="20000"/>
                        <a:lumOff val="80000"/>
                      </a:srgb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598D9">
                        <a:lumMod val="20000"/>
                        <a:lumOff val="80000"/>
                      </a:srgbClr>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3EAF7"/>
                    </a:solidFill>
                  </a:tcPr>
                </a:tc>
                <a:tc>
                  <a:txBody>
                    <a:bodyPr/>
                    <a:lstStyle>
                      <a:lvl1pPr marL="0" algn="l" defTabSz="914400" rtl="0" eaLnBrk="1" latinLnBrk="0" hangingPunct="1">
                        <a:defRPr sz="1800" kern="1200">
                          <a:solidFill>
                            <a:schemeClr val="tx1"/>
                          </a:solidFill>
                          <a:latin typeface="Century Schoolbook"/>
                        </a:defRPr>
                      </a:lvl1pPr>
                      <a:lvl2pPr marL="457200" algn="l" defTabSz="914400" rtl="0" eaLnBrk="1" latinLnBrk="0" hangingPunct="1">
                        <a:defRPr sz="1800" kern="1200">
                          <a:solidFill>
                            <a:schemeClr val="tx1"/>
                          </a:solidFill>
                          <a:latin typeface="Century Schoolbook"/>
                        </a:defRPr>
                      </a:lvl2pPr>
                      <a:lvl3pPr marL="914400" algn="l" defTabSz="914400" rtl="0" eaLnBrk="1" latinLnBrk="0" hangingPunct="1">
                        <a:defRPr sz="1800" kern="1200">
                          <a:solidFill>
                            <a:schemeClr val="tx1"/>
                          </a:solidFill>
                          <a:latin typeface="Century Schoolbook"/>
                        </a:defRPr>
                      </a:lvl3pPr>
                      <a:lvl4pPr marL="1371600" algn="l" defTabSz="914400" rtl="0" eaLnBrk="1" latinLnBrk="0" hangingPunct="1">
                        <a:defRPr sz="1800" kern="1200">
                          <a:solidFill>
                            <a:schemeClr val="tx1"/>
                          </a:solidFill>
                          <a:latin typeface="Century Schoolbook"/>
                        </a:defRPr>
                      </a:lvl4pPr>
                      <a:lvl5pPr marL="1828800" algn="l" defTabSz="914400" rtl="0" eaLnBrk="1" latinLnBrk="0" hangingPunct="1">
                        <a:defRPr sz="1800" kern="1200">
                          <a:solidFill>
                            <a:schemeClr val="tx1"/>
                          </a:solidFill>
                          <a:latin typeface="Century Schoolbook"/>
                        </a:defRPr>
                      </a:lvl5pPr>
                      <a:lvl6pPr marL="2286000" algn="l" defTabSz="914400" rtl="0" eaLnBrk="1" latinLnBrk="0" hangingPunct="1">
                        <a:defRPr sz="1800" kern="1200">
                          <a:solidFill>
                            <a:schemeClr val="tx1"/>
                          </a:solidFill>
                          <a:latin typeface="Century Schoolbook"/>
                        </a:defRPr>
                      </a:lvl6pPr>
                      <a:lvl7pPr marL="2743200" algn="l" defTabSz="914400" rtl="0" eaLnBrk="1" latinLnBrk="0" hangingPunct="1">
                        <a:defRPr sz="1800" kern="1200">
                          <a:solidFill>
                            <a:schemeClr val="tx1"/>
                          </a:solidFill>
                          <a:latin typeface="Century Schoolbook"/>
                        </a:defRPr>
                      </a:lvl7pPr>
                      <a:lvl8pPr marL="3200400" algn="l" defTabSz="914400" rtl="0" eaLnBrk="1" latinLnBrk="0" hangingPunct="1">
                        <a:defRPr sz="1800" kern="1200">
                          <a:solidFill>
                            <a:schemeClr val="tx1"/>
                          </a:solidFill>
                          <a:latin typeface="Century Schoolbook"/>
                        </a:defRPr>
                      </a:lvl8pPr>
                      <a:lvl9pPr marL="3657600" algn="l" defTabSz="914400" rtl="0" eaLnBrk="1" latinLnBrk="0" hangingPunct="1">
                        <a:defRPr sz="1800" kern="1200">
                          <a:solidFill>
                            <a:schemeClr val="tx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kern="1200" dirty="0">
                          <a:solidFill>
                            <a:schemeClr val="accent1">
                              <a:lumMod val="50000"/>
                            </a:schemeClr>
                          </a:solidFill>
                          <a:latin typeface="Wingdings" panose="05000000000000000000" pitchFamily="2" charset="2"/>
                          <a:ea typeface="+mn-ea"/>
                          <a:cs typeface="+mn-cs"/>
                        </a:rPr>
                        <a:t>l</a:t>
                      </a: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kern="1200" dirty="0">
                        <a:solidFill>
                          <a:schemeClr val="accent1">
                            <a:lumMod val="50000"/>
                          </a:schemeClr>
                        </a:solidFill>
                        <a:latin typeface="Wingdings" panose="05000000000000000000" pitchFamily="2" charset="2"/>
                        <a:ea typeface="+mn-ea"/>
                        <a:cs typeface="+mn-cs"/>
                      </a:endParaRPr>
                    </a:p>
                  </a:txBody>
                  <a:tcPr marL="91453" marR="91453" marT="45718" marB="45718"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2E7F2"/>
                    </a:solidFill>
                  </a:tcPr>
                </a:tc>
                <a:extLst>
                  <a:ext uri="{0D108BD9-81ED-4DB2-BD59-A6C34878D82A}">
                    <a16:rowId xmlns:a16="http://schemas.microsoft.com/office/drawing/2014/main" val="10012"/>
                  </a:ext>
                </a:extLst>
              </a:tr>
            </a:tbl>
          </a:graphicData>
        </a:graphic>
      </p:graphicFrame>
      <p:pic>
        <p:nvPicPr>
          <p:cNvPr id="1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9445" y="2011657"/>
            <a:ext cx="30797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0739" y="2001397"/>
            <a:ext cx="401746"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8186" y="2036869"/>
            <a:ext cx="344731" cy="1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09255" y="1989847"/>
            <a:ext cx="482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
          <p:cNvPicPr>
            <a:picLocks noChangeAspect="1"/>
          </p:cNvPicPr>
          <p:nvPr/>
        </p:nvPicPr>
        <p:blipFill rotWithShape="1">
          <a:blip r:embed="rId6" cstate="print">
            <a:extLst>
              <a:ext uri="{28A0092B-C50C-407E-A947-70E740481C1C}">
                <a14:useLocalDpi xmlns:a14="http://schemas.microsoft.com/office/drawing/2010/main" val="0"/>
              </a:ext>
            </a:extLst>
          </a:blip>
          <a:srcRect r="43363"/>
          <a:stretch/>
        </p:blipFill>
        <p:spPr bwMode="auto">
          <a:xfrm>
            <a:off x="2648986" y="1614042"/>
            <a:ext cx="304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692812" y="1998326"/>
            <a:ext cx="644050" cy="246221"/>
          </a:xfrm>
          <a:prstGeom prst="rect">
            <a:avLst/>
          </a:prstGeom>
          <a:noFill/>
        </p:spPr>
        <p:txBody>
          <a:bodyPr wrap="square" rtlCol="0">
            <a:spAutoFit/>
          </a:bodyPr>
          <a:lstStyle/>
          <a:p>
            <a:r>
              <a:rPr lang="en-US" sz="1000" dirty="0">
                <a:solidFill>
                  <a:schemeClr val="bg1">
                    <a:lumMod val="50000"/>
                  </a:schemeClr>
                </a:solidFill>
                <a:latin typeface="Arial Narrow" panose="020B0606020202030204" pitchFamily="34" charset="0"/>
              </a:rPr>
              <a:t>CANADA</a:t>
            </a:r>
          </a:p>
        </p:txBody>
      </p:sp>
      <p:sp>
        <p:nvSpPr>
          <p:cNvPr id="31" name="TextBox 30"/>
          <p:cNvSpPr txBox="1"/>
          <p:nvPr/>
        </p:nvSpPr>
        <p:spPr>
          <a:xfrm>
            <a:off x="2382286" y="1999786"/>
            <a:ext cx="533400" cy="246221"/>
          </a:xfrm>
          <a:prstGeom prst="rect">
            <a:avLst/>
          </a:prstGeom>
          <a:noFill/>
        </p:spPr>
        <p:txBody>
          <a:bodyPr wrap="square" rtlCol="0">
            <a:spAutoFit/>
          </a:bodyPr>
          <a:lstStyle/>
          <a:p>
            <a:r>
              <a:rPr lang="en-US" sz="1000" dirty="0">
                <a:solidFill>
                  <a:schemeClr val="bg1">
                    <a:lumMod val="50000"/>
                  </a:schemeClr>
                </a:solidFill>
                <a:latin typeface="Arial Narrow" panose="020B0606020202030204" pitchFamily="34" charset="0"/>
              </a:rPr>
              <a:t>USA</a:t>
            </a:r>
          </a:p>
        </p:txBody>
      </p:sp>
      <p:sp>
        <p:nvSpPr>
          <p:cNvPr id="32" name="TextBox 31"/>
          <p:cNvSpPr txBox="1"/>
          <p:nvPr/>
        </p:nvSpPr>
        <p:spPr>
          <a:xfrm>
            <a:off x="3180010" y="1999786"/>
            <a:ext cx="625004" cy="246221"/>
          </a:xfrm>
          <a:prstGeom prst="rect">
            <a:avLst/>
          </a:prstGeom>
          <a:noFill/>
        </p:spPr>
        <p:txBody>
          <a:bodyPr wrap="square" rtlCol="0">
            <a:spAutoFit/>
          </a:bodyPr>
          <a:lstStyle/>
          <a:p>
            <a:r>
              <a:rPr lang="en-US" sz="1000" dirty="0">
                <a:solidFill>
                  <a:schemeClr val="bg1">
                    <a:lumMod val="50000"/>
                  </a:schemeClr>
                </a:solidFill>
                <a:latin typeface="Arial Narrow" panose="020B0606020202030204" pitchFamily="34" charset="0"/>
              </a:rPr>
              <a:t>EUROPE</a:t>
            </a:r>
          </a:p>
        </p:txBody>
      </p:sp>
      <p:sp>
        <p:nvSpPr>
          <p:cNvPr id="33" name="TextBox 32"/>
          <p:cNvSpPr txBox="1"/>
          <p:nvPr/>
        </p:nvSpPr>
        <p:spPr>
          <a:xfrm>
            <a:off x="3709883" y="2011657"/>
            <a:ext cx="605282" cy="246221"/>
          </a:xfrm>
          <a:prstGeom prst="rect">
            <a:avLst/>
          </a:prstGeom>
          <a:noFill/>
        </p:spPr>
        <p:txBody>
          <a:bodyPr wrap="square" rtlCol="0">
            <a:spAutoFit/>
          </a:bodyPr>
          <a:lstStyle/>
          <a:p>
            <a:r>
              <a:rPr lang="en-US" sz="1000" dirty="0">
                <a:solidFill>
                  <a:schemeClr val="bg1">
                    <a:lumMod val="50000"/>
                  </a:schemeClr>
                </a:solidFill>
                <a:latin typeface="Arial Narrow" panose="020B0606020202030204" pitchFamily="34" charset="0"/>
              </a:rPr>
              <a:t>AFRIA</a:t>
            </a:r>
          </a:p>
        </p:txBody>
      </p:sp>
      <p:pic>
        <p:nvPicPr>
          <p:cNvPr id="22" name="Pictur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16326" y="1997665"/>
            <a:ext cx="56832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dirty="0"/>
              <a:t>DIVISIONS / MARKETS</a:t>
            </a:r>
          </a:p>
        </p:txBody>
      </p:sp>
      <p:sp>
        <p:nvSpPr>
          <p:cNvPr id="6" name="Slide Number Placeholder 5"/>
          <p:cNvSpPr>
            <a:spLocks noGrp="1"/>
          </p:cNvSpPr>
          <p:nvPr>
            <p:ph type="sldNum" sz="quarter" idx="4"/>
          </p:nvPr>
        </p:nvSpPr>
        <p:spPr/>
        <p:txBody>
          <a:bodyPr/>
          <a:lstStyle/>
          <a:p>
            <a:fld id="{31565880-C22B-4283-895A-C9E13DE199B6}" type="slidenum">
              <a:rPr lang="en-US" smtClean="0"/>
              <a:pPr/>
              <a:t>20</a:t>
            </a:fld>
            <a:endParaRPr lang="en-US" dirty="0"/>
          </a:p>
        </p:txBody>
      </p:sp>
      <p:pic>
        <p:nvPicPr>
          <p:cNvPr id="7" name="Picture 6">
            <a:extLst>
              <a:ext uri="{FF2B5EF4-FFF2-40B4-BE49-F238E27FC236}">
                <a16:creationId xmlns:a16="http://schemas.microsoft.com/office/drawing/2014/main" id="{D4236558-9CE4-41E0-928B-B35176DE74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8081" y="2011657"/>
            <a:ext cx="634812" cy="144008"/>
          </a:xfrm>
          <a:prstGeom prst="rect">
            <a:avLst/>
          </a:prstGeom>
        </p:spPr>
      </p:pic>
    </p:spTree>
    <p:extLst>
      <p:ext uri="{BB962C8B-B14F-4D97-AF65-F5344CB8AC3E}">
        <p14:creationId xmlns:p14="http://schemas.microsoft.com/office/powerpoint/2010/main" val="3414229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514600"/>
            <a:ext cx="9144000" cy="1309255"/>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mj-lt"/>
                <a:ea typeface="Tahoma" panose="020B0604030504040204" pitchFamily="34" charset="0"/>
                <a:cs typeface="Tahoma" panose="020B0604030504040204" pitchFamily="34" charset="0"/>
              </a:rPr>
              <a:t>COMPETITION</a:t>
            </a:r>
          </a:p>
        </p:txBody>
      </p:sp>
      <p:sp>
        <p:nvSpPr>
          <p:cNvPr id="4" name="Slide Number Placeholder 2">
            <a:extLst>
              <a:ext uri="{FF2B5EF4-FFF2-40B4-BE49-F238E27FC236}">
                <a16:creationId xmlns:a16="http://schemas.microsoft.com/office/drawing/2014/main" id="{3FF8A662-8440-4A5E-AFD9-F449CEDD1096}"/>
              </a:ext>
            </a:extLst>
          </p:cNvPr>
          <p:cNvSpPr>
            <a:spLocks noGrp="1"/>
          </p:cNvSpPr>
          <p:nvPr>
            <p:ph type="sldNum" sz="quarter" idx="4"/>
          </p:nvPr>
        </p:nvSpPr>
        <p:spPr>
          <a:xfrm>
            <a:off x="6987012" y="6561057"/>
            <a:ext cx="1844379" cy="213236"/>
          </a:xfrm>
        </p:spPr>
        <p:txBody>
          <a:bodyPr/>
          <a:lstStyle/>
          <a:p>
            <a:fld id="{31565880-C22B-4283-895A-C9E13DE199B6}" type="slidenum">
              <a:rPr lang="en-US" smtClean="0"/>
              <a:pPr/>
              <a:t>21</a:t>
            </a:fld>
            <a:endParaRPr lang="en-US" dirty="0"/>
          </a:p>
        </p:txBody>
      </p:sp>
    </p:spTree>
    <p:extLst>
      <p:ext uri="{BB962C8B-B14F-4D97-AF65-F5344CB8AC3E}">
        <p14:creationId xmlns:p14="http://schemas.microsoft.com/office/powerpoint/2010/main" val="2957180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808347528"/>
              </p:ext>
            </p:extLst>
          </p:nvPr>
        </p:nvGraphicFramePr>
        <p:xfrm>
          <a:off x="198963" y="970660"/>
          <a:ext cx="8746073" cy="5458334"/>
        </p:xfrm>
        <a:graphic>
          <a:graphicData uri="http://schemas.openxmlformats.org/drawingml/2006/table">
            <a:tbl>
              <a:tblPr firstRow="1" bandRow="1">
                <a:tableStyleId>{7DF18680-E054-41AD-8BC1-D1AEF772440D}</a:tableStyleId>
              </a:tblPr>
              <a:tblGrid>
                <a:gridCol w="3458637">
                  <a:extLst>
                    <a:ext uri="{9D8B030D-6E8A-4147-A177-3AD203B41FA5}">
                      <a16:colId xmlns:a16="http://schemas.microsoft.com/office/drawing/2014/main" val="20000"/>
                    </a:ext>
                  </a:extLst>
                </a:gridCol>
                <a:gridCol w="706706">
                  <a:extLst>
                    <a:ext uri="{9D8B030D-6E8A-4147-A177-3AD203B41FA5}">
                      <a16:colId xmlns:a16="http://schemas.microsoft.com/office/drawing/2014/main" val="1983333767"/>
                    </a:ext>
                  </a:extLst>
                </a:gridCol>
                <a:gridCol w="654390">
                  <a:extLst>
                    <a:ext uri="{9D8B030D-6E8A-4147-A177-3AD203B41FA5}">
                      <a16:colId xmlns:a16="http://schemas.microsoft.com/office/drawing/2014/main" val="20001"/>
                    </a:ext>
                  </a:extLst>
                </a:gridCol>
                <a:gridCol w="528647">
                  <a:extLst>
                    <a:ext uri="{9D8B030D-6E8A-4147-A177-3AD203B41FA5}">
                      <a16:colId xmlns:a16="http://schemas.microsoft.com/office/drawing/2014/main" val="20002"/>
                    </a:ext>
                  </a:extLst>
                </a:gridCol>
                <a:gridCol w="780133">
                  <a:extLst>
                    <a:ext uri="{9D8B030D-6E8A-4147-A177-3AD203B41FA5}">
                      <a16:colId xmlns:a16="http://schemas.microsoft.com/office/drawing/2014/main" val="20004"/>
                    </a:ext>
                  </a:extLst>
                </a:gridCol>
                <a:gridCol w="654390">
                  <a:extLst>
                    <a:ext uri="{9D8B030D-6E8A-4147-A177-3AD203B41FA5}">
                      <a16:colId xmlns:a16="http://schemas.microsoft.com/office/drawing/2014/main" val="20005"/>
                    </a:ext>
                  </a:extLst>
                </a:gridCol>
                <a:gridCol w="654390">
                  <a:extLst>
                    <a:ext uri="{9D8B030D-6E8A-4147-A177-3AD203B41FA5}">
                      <a16:colId xmlns:a16="http://schemas.microsoft.com/office/drawing/2014/main" val="20006"/>
                    </a:ext>
                  </a:extLst>
                </a:gridCol>
                <a:gridCol w="654390">
                  <a:extLst>
                    <a:ext uri="{9D8B030D-6E8A-4147-A177-3AD203B41FA5}">
                      <a16:colId xmlns:a16="http://schemas.microsoft.com/office/drawing/2014/main" val="20008"/>
                    </a:ext>
                  </a:extLst>
                </a:gridCol>
                <a:gridCol w="654390">
                  <a:extLst>
                    <a:ext uri="{9D8B030D-6E8A-4147-A177-3AD203B41FA5}">
                      <a16:colId xmlns:a16="http://schemas.microsoft.com/office/drawing/2014/main" val="20009"/>
                    </a:ext>
                  </a:extLst>
                </a:gridCol>
              </a:tblGrid>
              <a:tr h="359050">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en-US" sz="1800" b="1" kern="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solidFill>
                      <a:schemeClr val="accent1">
                        <a:lumMod val="75000"/>
                      </a:schemeClr>
                    </a:solidFill>
                  </a:tcPr>
                </a:tc>
                <a:tc gridSpan="8">
                  <a:txBody>
                    <a:bodyPr/>
                    <a:lstStyle/>
                    <a:p>
                      <a:pPr algn="ctr"/>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GORMAN-RUPP MARKETS</a:t>
                      </a:r>
                    </a:p>
                  </a:txBody>
                  <a:tcPr anchor="ctr">
                    <a:lnB w="9525"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3982424"/>
                  </a:ext>
                </a:extLst>
              </a:tr>
              <a:tr h="35905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solidFill>
                      <a:schemeClr val="accent5"/>
                    </a:solidFill>
                  </a:tcPr>
                </a:tc>
                <a:tc gridSpan="5">
                  <a:txBody>
                    <a:bodyPr/>
                    <a:lstStyle/>
                    <a:p>
                      <a:pPr marL="0" algn="ctr" defTabSz="914400" rtl="0" eaLnBrk="1" latinLnBrk="0" hangingPunct="1"/>
                      <a:r>
                        <a:rPr lang="en-US" sz="1200" b="1" kern="1200" dirty="0">
                          <a:solidFill>
                            <a:schemeClr val="bg1"/>
                          </a:solidFill>
                          <a:latin typeface="Tahoma" panose="020B0604030504040204" pitchFamily="34" charset="0"/>
                          <a:ea typeface="Tahoma" panose="020B0604030504040204" pitchFamily="34" charset="0"/>
                          <a:cs typeface="Tahoma" panose="020B0604030504040204" pitchFamily="34" charset="0"/>
                        </a:rPr>
                        <a:t>Water</a:t>
                      </a:r>
                    </a:p>
                  </a:txBody>
                  <a:tcPr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pPr algn="ctr"/>
                      <a:endPar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tc>
                <a:tc hMerge="1">
                  <a:txBody>
                    <a:bodyPr/>
                    <a:lstStyle/>
                    <a:p>
                      <a:pPr algn="ctr"/>
                      <a:endParaRPr lang="en-US" sz="900" b="1" dirty="0">
                        <a:solidFill>
                          <a:schemeClr val="bg1"/>
                        </a:solidFill>
                      </a:endParaRPr>
                    </a:p>
                  </a:txBody>
                  <a:tcPr vert="vert"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solidFill>
                      <a:schemeClr val="tx1"/>
                    </a:solidFill>
                  </a:tcPr>
                </a:tc>
                <a:tc hMerge="1">
                  <a:txBody>
                    <a:bodyPr/>
                    <a:lstStyle/>
                    <a:p>
                      <a:pPr algn="ctr"/>
                      <a:endParaRPr lang="en-US" sz="900" b="1" dirty="0">
                        <a:solidFill>
                          <a:schemeClr val="bg1"/>
                        </a:solidFill>
                      </a:endParaRPr>
                    </a:p>
                  </a:txBody>
                  <a:tcPr vert="vert"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solidFill>
                      <a:schemeClr val="tx1"/>
                    </a:solidFill>
                  </a:tcPr>
                </a:tc>
                <a:tc hMerge="1">
                  <a:txBody>
                    <a:bodyPr/>
                    <a:lstStyle/>
                    <a:p>
                      <a:pPr algn="ctr"/>
                      <a:endParaRPr lang="en-US" sz="900" b="1" dirty="0">
                        <a:solidFill>
                          <a:schemeClr val="bg1"/>
                        </a:solidFill>
                      </a:endParaRPr>
                    </a:p>
                  </a:txBody>
                  <a:tcPr vert="vert"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solidFill>
                      <a:schemeClr val="tx1"/>
                    </a:solidFill>
                  </a:tcPr>
                </a:tc>
                <a:tc gridSpan="3">
                  <a:txBody>
                    <a:bodyPr/>
                    <a:lstStyle/>
                    <a:p>
                      <a:pPr marL="0" algn="ctr" defTabSz="914400" rtl="0" eaLnBrk="1" latinLnBrk="0" hangingPunct="1"/>
                      <a:r>
                        <a:rPr lang="en-US" sz="1200" b="1" kern="1200" dirty="0">
                          <a:solidFill>
                            <a:schemeClr val="bg1"/>
                          </a:solidFill>
                          <a:latin typeface="Tahoma" panose="020B0604030504040204" pitchFamily="34" charset="0"/>
                          <a:ea typeface="Tahoma" panose="020B0604030504040204" pitchFamily="34" charset="0"/>
                          <a:cs typeface="Tahoma" panose="020B0604030504040204" pitchFamily="34" charset="0"/>
                        </a:rPr>
                        <a:t>Non-Water</a:t>
                      </a:r>
                    </a:p>
                  </a:txBody>
                  <a:tcPr anchor="ctr">
                    <a:lnL w="38100"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pPr algn="ctr"/>
                      <a:endParaRPr lang="en-US" sz="900" b="1" dirty="0">
                        <a:solidFill>
                          <a:schemeClr val="bg1"/>
                        </a:solidFill>
                      </a:endParaRPr>
                    </a:p>
                  </a:txBody>
                  <a:tcPr vert="vert"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solidFill>
                      <a:schemeClr val="tx1"/>
                    </a:solidFill>
                  </a:tcPr>
                </a:tc>
                <a:tc hMerge="1">
                  <a:txBody>
                    <a:bodyPr/>
                    <a:lstStyle/>
                    <a:p>
                      <a:pPr algn="ctr"/>
                      <a:endParaRPr lang="en-US" sz="900" b="1" dirty="0">
                        <a:solidFill>
                          <a:schemeClr val="bg1"/>
                        </a:solidFill>
                      </a:endParaRPr>
                    </a:p>
                  </a:txBody>
                  <a:tcPr vert="vert"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solidFill>
                      <a:schemeClr val="tx1"/>
                    </a:solidFill>
                  </a:tcPr>
                </a:tc>
                <a:extLst>
                  <a:ext uri="{0D108BD9-81ED-4DB2-BD59-A6C34878D82A}">
                    <a16:rowId xmlns:a16="http://schemas.microsoft.com/office/drawing/2014/main" val="10000"/>
                  </a:ext>
                </a:extLst>
              </a:tr>
              <a:tr h="4279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u="sng" dirty="0"/>
                        <a:t>Company</a:t>
                      </a:r>
                      <a:r>
                        <a:rPr lang="en-US" sz="2000" dirty="0"/>
                        <a:t>  </a:t>
                      </a:r>
                      <a:endParaRPr kumimoji="0" lang="en-US" sz="1800" b="1" kern="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solidFill>
                      <a:srgbClr val="E5EAEF"/>
                    </a:solidFill>
                  </a:tcPr>
                </a:tc>
                <a:tc>
                  <a:txBody>
                    <a:bodyPr/>
                    <a:lstStyle/>
                    <a:p>
                      <a:pPr algn="ctr"/>
                      <a:r>
                        <a:rPr lang="en-US" sz="800" dirty="0"/>
                        <a:t>Fire Suppression</a:t>
                      </a:r>
                      <a:endParaRPr lang="en-US" sz="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T w="38100" cap="flat" cmpd="sng" algn="ctr">
                      <a:solidFill>
                        <a:schemeClr val="bg1"/>
                      </a:solidFill>
                      <a:prstDash val="solid"/>
                      <a:round/>
                      <a:headEnd type="none" w="med" len="med"/>
                      <a:tailEnd type="none" w="med" len="med"/>
                    </a:lnT>
                    <a:solidFill>
                      <a:srgbClr val="E5EAEF"/>
                    </a:solidFill>
                  </a:tcPr>
                </a:tc>
                <a:tc>
                  <a:txBody>
                    <a:bodyPr/>
                    <a:lstStyle/>
                    <a:p>
                      <a:pPr algn="ctr"/>
                      <a:r>
                        <a:rPr lang="en-US" sz="800" dirty="0"/>
                        <a:t>Municipal</a:t>
                      </a:r>
                      <a:endParaRPr lang="en-US" sz="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T w="38100" cap="flat" cmpd="sng" algn="ctr">
                      <a:solidFill>
                        <a:schemeClr val="bg1"/>
                      </a:solidFill>
                      <a:prstDash val="solid"/>
                      <a:round/>
                      <a:headEnd type="none" w="med" len="med"/>
                      <a:tailEnd type="none" w="med" len="med"/>
                    </a:lnT>
                    <a:solidFill>
                      <a:srgbClr val="E5EAEF"/>
                    </a:solidFill>
                  </a:tcPr>
                </a:tc>
                <a:tc>
                  <a:txBody>
                    <a:bodyPr/>
                    <a:lstStyle/>
                    <a:p>
                      <a:pPr algn="ctr"/>
                      <a:r>
                        <a:rPr lang="en-US" sz="800" dirty="0"/>
                        <a:t>Flood</a:t>
                      </a:r>
                      <a:r>
                        <a:rPr lang="en-US" sz="800" baseline="0" dirty="0"/>
                        <a:t> Control</a:t>
                      </a:r>
                      <a:endParaRPr lang="en-US" sz="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T w="38100" cap="flat" cmpd="sng" algn="ctr">
                      <a:solidFill>
                        <a:schemeClr val="bg1"/>
                      </a:solidFill>
                      <a:prstDash val="solid"/>
                      <a:round/>
                      <a:headEnd type="none" w="med" len="med"/>
                      <a:tailEnd type="none" w="med" len="med"/>
                    </a:lnT>
                    <a:solidFill>
                      <a:srgbClr val="E5EAEF"/>
                    </a:solidFill>
                  </a:tcPr>
                </a:tc>
                <a:tc>
                  <a:txBody>
                    <a:bodyPr/>
                    <a:lstStyle/>
                    <a:p>
                      <a:pPr algn="ctr"/>
                      <a:r>
                        <a:rPr lang="en-US" sz="800" dirty="0"/>
                        <a:t>Construction</a:t>
                      </a:r>
                      <a:endParaRPr lang="en-US" sz="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T w="38100" cap="flat" cmpd="sng" algn="ctr">
                      <a:solidFill>
                        <a:schemeClr val="bg1"/>
                      </a:solidFill>
                      <a:prstDash val="solid"/>
                      <a:round/>
                      <a:headEnd type="none" w="med" len="med"/>
                      <a:tailEnd type="none" w="med" len="med"/>
                    </a:lnT>
                    <a:solidFill>
                      <a:srgbClr val="E5EAEF"/>
                    </a:solidFill>
                  </a:tcPr>
                </a:tc>
                <a:tc>
                  <a:txBody>
                    <a:bodyPr/>
                    <a:lstStyle/>
                    <a:p>
                      <a:pPr algn="ctr"/>
                      <a:r>
                        <a:rPr lang="en-US" sz="800" dirty="0"/>
                        <a:t>Agriculture</a:t>
                      </a:r>
                      <a:endParaRPr lang="en-US" sz="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E5EAEF"/>
                    </a:solidFill>
                  </a:tcPr>
                </a:tc>
                <a:tc>
                  <a:txBody>
                    <a:bodyPr/>
                    <a:lstStyle/>
                    <a:p>
                      <a:pPr algn="ctr"/>
                      <a:r>
                        <a:rPr lang="en-US" sz="800" dirty="0"/>
                        <a:t>Industrial</a:t>
                      </a:r>
                      <a:endParaRPr lang="en-US" sz="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rgbClr val="E5EAEF"/>
                    </a:solidFill>
                  </a:tcPr>
                </a:tc>
                <a:tc>
                  <a:txBody>
                    <a:bodyPr/>
                    <a:lstStyle/>
                    <a:p>
                      <a:pPr algn="ctr"/>
                      <a:r>
                        <a:rPr lang="en-US" sz="800" dirty="0"/>
                        <a:t>Petroleum</a:t>
                      </a:r>
                      <a:endParaRPr lang="en-US" sz="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T w="38100" cap="flat" cmpd="sng" algn="ctr">
                      <a:solidFill>
                        <a:schemeClr val="bg1"/>
                      </a:solidFill>
                      <a:prstDash val="solid"/>
                      <a:round/>
                      <a:headEnd type="none" w="med" len="med"/>
                      <a:tailEnd type="none" w="med" len="med"/>
                    </a:lnT>
                    <a:solidFill>
                      <a:srgbClr val="E5EAEF"/>
                    </a:solidFill>
                  </a:tcPr>
                </a:tc>
                <a:tc>
                  <a:txBody>
                    <a:bodyPr/>
                    <a:lstStyle/>
                    <a:p>
                      <a:pPr algn="ctr"/>
                      <a:r>
                        <a:rPr lang="en-US" sz="800" dirty="0"/>
                        <a:t>OEM</a:t>
                      </a:r>
                      <a:endParaRPr lang="en-US" sz="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T w="38100" cap="flat" cmpd="sng" algn="ctr">
                      <a:solidFill>
                        <a:schemeClr val="bg1"/>
                      </a:solidFill>
                      <a:prstDash val="solid"/>
                      <a:round/>
                      <a:headEnd type="none" w="med" len="med"/>
                      <a:tailEnd type="none" w="med" len="med"/>
                    </a:lnT>
                    <a:solidFill>
                      <a:srgbClr val="E5EAEF"/>
                    </a:solidFill>
                  </a:tcPr>
                </a:tc>
                <a:extLst>
                  <a:ext uri="{0D108BD9-81ED-4DB2-BD59-A6C34878D82A}">
                    <a16:rowId xmlns:a16="http://schemas.microsoft.com/office/drawing/2014/main" val="10001"/>
                  </a:ext>
                </a:extLst>
              </a:tr>
              <a:tr h="258419">
                <a:tc>
                  <a:txBody>
                    <a:bodyPr/>
                    <a:lstStyle/>
                    <a:p>
                      <a:r>
                        <a:rPr lang="en-US" sz="1200" dirty="0"/>
                        <a:t>XYLEM</a:t>
                      </a:r>
                      <a:r>
                        <a:rPr lang="en-US" sz="1200" baseline="0" dirty="0"/>
                        <a:t> (XYL) – </a:t>
                      </a:r>
                      <a:r>
                        <a:rPr lang="en-US" sz="1200" kern="1200" baseline="0" dirty="0">
                          <a:solidFill>
                            <a:schemeClr val="dk1"/>
                          </a:solidFill>
                          <a:latin typeface="+mn-lt"/>
                          <a:ea typeface="+mn-ea"/>
                          <a:cs typeface="+mn-cs"/>
                        </a:rPr>
                        <a:t>($5.2B; Pumps/Services </a:t>
                      </a:r>
                      <a:r>
                        <a:rPr lang="en-US" sz="1200" baseline="0" dirty="0"/>
                        <a:t>$3.9B, 74%)</a:t>
                      </a:r>
                      <a:endParaRPr lang="en-US" sz="1200" b="1" baseline="0" dirty="0">
                        <a:latin typeface="Tahoma" panose="020B0604030504040204" pitchFamily="34" charset="0"/>
                        <a:ea typeface="Tahoma" panose="020B0604030504040204" pitchFamily="34" charset="0"/>
                        <a:cs typeface="Tahoma" panose="020B0604030504040204" pitchFamily="34" charset="0"/>
                      </a:endParaRPr>
                    </a:p>
                  </a:txBody>
                  <a:tcPr>
                    <a:solidFill>
                      <a:srgbClr val="D5DCE4"/>
                    </a:solidFill>
                  </a:tcPr>
                </a:tc>
                <a:tc>
                  <a:txBody>
                    <a:bodyPr/>
                    <a:lstStyle/>
                    <a:p>
                      <a:pPr algn="ctr"/>
                      <a:endParaRPr lang="en-US" sz="1100" dirty="0">
                        <a:solidFill>
                          <a:schemeClr val="tx1"/>
                        </a:solidFill>
                        <a:latin typeface="Wingdings" pitchFamily="2" charset="2"/>
                      </a:endParaRPr>
                    </a:p>
                  </a:txBody>
                  <a:tcPr>
                    <a:solidFill>
                      <a:srgbClr val="D5DCE4"/>
                    </a:solidFill>
                  </a:tcPr>
                </a:tc>
                <a:tc>
                  <a:txBody>
                    <a:bodyPr/>
                    <a:lstStyle/>
                    <a:p>
                      <a:pPr algn="ctr"/>
                      <a:endParaRPr lang="en-US" sz="1100" dirty="0">
                        <a:solidFill>
                          <a:schemeClr val="tx1"/>
                        </a:solidFill>
                        <a:latin typeface="Wingdings" pitchFamily="2" charset="2"/>
                      </a:endParaRPr>
                    </a:p>
                  </a:txBody>
                  <a:tcPr>
                    <a:solidFill>
                      <a:srgbClr val="D5DCE4"/>
                    </a:solidFill>
                  </a:tcPr>
                </a:tc>
                <a:tc>
                  <a:txBody>
                    <a:bodyPr/>
                    <a:lstStyle/>
                    <a:p>
                      <a:pPr algn="ctr"/>
                      <a:endParaRPr lang="en-US" sz="1100" dirty="0">
                        <a:solidFill>
                          <a:schemeClr val="tx1"/>
                        </a:solidFill>
                        <a:latin typeface="Wingdings" pitchFamily="2" charset="2"/>
                      </a:endParaRPr>
                    </a:p>
                  </a:txBody>
                  <a:tcPr>
                    <a:solidFill>
                      <a:srgbClr val="D5DCE4"/>
                    </a:solidFill>
                  </a:tcPr>
                </a:tc>
                <a:tc>
                  <a:txBody>
                    <a:bodyPr/>
                    <a:lstStyle/>
                    <a:p>
                      <a:pPr algn="ctr"/>
                      <a:endParaRPr lang="en-US" sz="1100" dirty="0">
                        <a:solidFill>
                          <a:schemeClr val="tx1"/>
                        </a:solidFill>
                        <a:latin typeface="Wingdings" pitchFamily="2" charset="2"/>
                      </a:endParaRPr>
                    </a:p>
                  </a:txBody>
                  <a:tcPr>
                    <a:solidFill>
                      <a:srgbClr val="D5DCE4"/>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endParaRPr lang="en-US" sz="1100" dirty="0">
                        <a:solidFill>
                          <a:schemeClr val="tx1"/>
                        </a:solidFill>
                        <a:latin typeface="Wingdings" pitchFamily="2" charset="2"/>
                      </a:endParaRPr>
                    </a:p>
                  </a:txBody>
                  <a:tcPr>
                    <a:lnR w="38100" cap="flat" cmpd="sng" algn="ctr">
                      <a:solidFill>
                        <a:schemeClr val="bg1"/>
                      </a:solidFill>
                      <a:prstDash val="solid"/>
                      <a:round/>
                      <a:headEnd type="none" w="med" len="med"/>
                      <a:tailEnd type="none" w="med" len="med"/>
                    </a:lnR>
                    <a:solidFill>
                      <a:srgbClr val="D5DCE4"/>
                    </a:solidFill>
                  </a:tcPr>
                </a:tc>
                <a:tc>
                  <a:txBody>
                    <a:bodyPr/>
                    <a:lstStyle/>
                    <a:p>
                      <a:pPr algn="ctr"/>
                      <a:endParaRPr lang="en-US" sz="1100" dirty="0">
                        <a:solidFill>
                          <a:schemeClr val="tx1"/>
                        </a:solidFill>
                        <a:latin typeface="Wingdings" pitchFamily="2" charset="2"/>
                      </a:endParaRPr>
                    </a:p>
                  </a:txBody>
                  <a:tcPr>
                    <a:lnL w="38100" cap="flat" cmpd="sng" algn="ctr">
                      <a:solidFill>
                        <a:schemeClr val="bg1"/>
                      </a:solidFill>
                      <a:prstDash val="solid"/>
                      <a:round/>
                      <a:headEnd type="none" w="med" len="med"/>
                      <a:tailEnd type="none" w="med" len="med"/>
                    </a:lnL>
                    <a:solidFill>
                      <a:srgbClr val="D5DCE4"/>
                    </a:solidFill>
                  </a:tcPr>
                </a:tc>
                <a:tc>
                  <a:txBody>
                    <a:bodyPr/>
                    <a:lstStyle/>
                    <a:p>
                      <a:pPr algn="ctr"/>
                      <a:endParaRPr lang="en-US" sz="1100" dirty="0">
                        <a:solidFill>
                          <a:schemeClr val="tx1"/>
                        </a:solidFill>
                        <a:latin typeface="Wingdings" pitchFamily="2" charset="2"/>
                      </a:endParaRPr>
                    </a:p>
                  </a:txBody>
                  <a:tcPr>
                    <a:solidFill>
                      <a:srgbClr val="D5DCE4"/>
                    </a:solidFill>
                  </a:tcPr>
                </a:tc>
                <a:tc>
                  <a:txBody>
                    <a:bodyPr/>
                    <a:lstStyle/>
                    <a:p>
                      <a:pPr algn="ctr"/>
                      <a:endParaRPr lang="en-US" sz="1100" dirty="0">
                        <a:solidFill>
                          <a:schemeClr val="tx1"/>
                        </a:solidFill>
                        <a:latin typeface="Wingdings" pitchFamily="2" charset="2"/>
                      </a:endParaRPr>
                    </a:p>
                  </a:txBody>
                  <a:tcPr>
                    <a:solidFill>
                      <a:srgbClr val="D5DCE4"/>
                    </a:solidFill>
                  </a:tcPr>
                </a:tc>
                <a:extLst>
                  <a:ext uri="{0D108BD9-81ED-4DB2-BD59-A6C34878D82A}">
                    <a16:rowId xmlns:a16="http://schemas.microsoft.com/office/drawing/2014/main" val="10002"/>
                  </a:ext>
                </a:extLst>
              </a:tr>
              <a:tr h="261694">
                <a:tc>
                  <a:txBody>
                    <a:bodyPr/>
                    <a:lstStyle/>
                    <a:p>
                      <a:pPr marL="457200" marR="0" lvl="1"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100" dirty="0"/>
                        <a:t>Flygt </a:t>
                      </a:r>
                      <a:endParaRPr lang="en-US" sz="1100" dirty="0">
                        <a:latin typeface="Tahoma" panose="020B0604030504040204" pitchFamily="34" charset="0"/>
                        <a:ea typeface="Tahoma" panose="020B0604030504040204" pitchFamily="34" charset="0"/>
                        <a:cs typeface="Tahoma" panose="020B0604030504040204" pitchFamily="34" charset="0"/>
                      </a:endParaRPr>
                    </a:p>
                  </a:txBody>
                  <a:tcPr>
                    <a:solidFill>
                      <a:srgbClr val="E5EAEF"/>
                    </a:solidFill>
                  </a:tcPr>
                </a:tc>
                <a:tc>
                  <a:txBody>
                    <a:bodyPr/>
                    <a:lstStyle/>
                    <a:p>
                      <a:pPr algn="ctr"/>
                      <a:endParaRPr lang="en-US" sz="1100" dirty="0">
                        <a:solidFill>
                          <a:schemeClr val="tx1"/>
                        </a:solidFill>
                        <a:latin typeface="Wingdings" pitchFamily="2" charset="2"/>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solidFill>
                          <a:schemeClr val="tx1"/>
                        </a:solidFill>
                        <a:latin typeface="Wingdings" pitchFamily="2" charset="2"/>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solidFill>
                          <a:schemeClr val="tx1"/>
                        </a:solidFill>
                        <a:latin typeface="Wingdings" pitchFamily="2" charset="2"/>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solidFill>
                          <a:schemeClr val="tx1"/>
                        </a:solidFill>
                        <a:latin typeface="Wingdings" pitchFamily="2" charset="2"/>
                      </a:endParaRPr>
                    </a:p>
                  </a:txBody>
                  <a:tcPr>
                    <a:solidFill>
                      <a:srgbClr val="E5EAEF"/>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100" kern="1200" dirty="0">
                          <a:latin typeface="Wingdings" panose="05000000000000000000" pitchFamily="2" charset="2"/>
                        </a:rPr>
                        <a:t>ü</a:t>
                      </a:r>
                      <a:endParaRPr lang="en-US" sz="1100" dirty="0">
                        <a:solidFill>
                          <a:schemeClr val="tx1"/>
                        </a:solidFill>
                        <a:latin typeface="Wingdings" pitchFamily="2" charset="2"/>
                      </a:endParaRPr>
                    </a:p>
                  </a:txBody>
                  <a:tcPr>
                    <a:lnR w="38100" cap="flat" cmpd="sng" algn="ctr">
                      <a:solidFill>
                        <a:schemeClr val="bg1"/>
                      </a:solidFill>
                      <a:prstDash val="solid"/>
                      <a:round/>
                      <a:headEnd type="none" w="med" len="med"/>
                      <a:tailEnd type="none" w="med" len="med"/>
                    </a:lnR>
                    <a:solidFill>
                      <a:srgbClr val="E5EAEF"/>
                    </a:solidFill>
                  </a:tcPr>
                </a:tc>
                <a:tc>
                  <a:txBody>
                    <a:bodyPr/>
                    <a:lstStyle/>
                    <a:p>
                      <a:pPr algn="ctr"/>
                      <a:r>
                        <a:rPr kumimoji="0" lang="en-US" sz="1100" kern="1200" dirty="0">
                          <a:latin typeface="Wingdings" panose="05000000000000000000" pitchFamily="2" charset="2"/>
                        </a:rPr>
                        <a:t>ü</a:t>
                      </a:r>
                      <a:endParaRPr lang="en-US" sz="1100" dirty="0">
                        <a:solidFill>
                          <a:schemeClr val="tx1"/>
                        </a:solidFill>
                        <a:latin typeface="Wingdings" pitchFamily="2" charset="2"/>
                      </a:endParaRPr>
                    </a:p>
                  </a:txBody>
                  <a:tcPr>
                    <a:lnL w="38100" cap="flat" cmpd="sng" algn="ctr">
                      <a:solidFill>
                        <a:schemeClr val="bg1"/>
                      </a:solidFill>
                      <a:prstDash val="solid"/>
                      <a:round/>
                      <a:headEnd type="none" w="med" len="med"/>
                      <a:tailEnd type="none" w="med" len="med"/>
                    </a:lnL>
                    <a:solidFill>
                      <a:srgbClr val="E5EAEF"/>
                    </a:solidFill>
                  </a:tcPr>
                </a:tc>
                <a:tc>
                  <a:txBody>
                    <a:bodyPr/>
                    <a:lstStyle/>
                    <a:p>
                      <a:pPr algn="ctr"/>
                      <a:endParaRPr lang="en-US" sz="1100" dirty="0">
                        <a:solidFill>
                          <a:schemeClr val="tx1"/>
                        </a:solidFill>
                        <a:latin typeface="Wingdings" pitchFamily="2" charset="2"/>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solidFill>
                          <a:schemeClr val="tx1"/>
                        </a:solidFill>
                        <a:latin typeface="Wingdings" pitchFamily="2" charset="2"/>
                      </a:endParaRPr>
                    </a:p>
                  </a:txBody>
                  <a:tcPr>
                    <a:solidFill>
                      <a:srgbClr val="E5EAEF"/>
                    </a:solidFill>
                  </a:tcPr>
                </a:tc>
                <a:extLst>
                  <a:ext uri="{0D108BD9-81ED-4DB2-BD59-A6C34878D82A}">
                    <a16:rowId xmlns:a16="http://schemas.microsoft.com/office/drawing/2014/main" val="10003"/>
                  </a:ext>
                </a:extLst>
              </a:tr>
              <a:tr h="216303">
                <a:tc>
                  <a:txBody>
                    <a:bodyPr/>
                    <a:lstStyle/>
                    <a:p>
                      <a:pPr marL="457200" marR="0" lvl="1"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100" dirty="0"/>
                        <a:t>Goulds</a:t>
                      </a:r>
                      <a:endParaRPr lang="en-US" sz="1100" dirty="0">
                        <a:latin typeface="Tahoma" panose="020B0604030504040204" pitchFamily="34" charset="0"/>
                        <a:ea typeface="Tahoma" panose="020B0604030504040204" pitchFamily="34" charset="0"/>
                        <a:cs typeface="Tahoma" panose="020B0604030504040204" pitchFamily="34" charset="0"/>
                      </a:endParaRPr>
                    </a:p>
                  </a:txBody>
                  <a:tcPr>
                    <a:solidFill>
                      <a:srgbClr val="D5DCE4"/>
                    </a:solidFill>
                  </a:tcPr>
                </a:tc>
                <a:tc>
                  <a:txBody>
                    <a:bodyPr/>
                    <a:lstStyle/>
                    <a:p>
                      <a:pPr algn="ctr"/>
                      <a:endParaRPr lang="en-US" sz="1100" dirty="0">
                        <a:solidFill>
                          <a:schemeClr val="tx1"/>
                        </a:solidFill>
                        <a:latin typeface="Wingdings" pitchFamily="2" charset="2"/>
                      </a:endParaRPr>
                    </a:p>
                  </a:txBody>
                  <a:tcPr>
                    <a:solidFill>
                      <a:srgbClr val="D5DCE4"/>
                    </a:solidFill>
                  </a:tcPr>
                </a:tc>
                <a:tc>
                  <a:txBody>
                    <a:bodyPr/>
                    <a:lstStyle/>
                    <a:p>
                      <a:pPr algn="ctr"/>
                      <a:r>
                        <a:rPr kumimoji="0" lang="en-US" sz="1100" kern="1200" dirty="0">
                          <a:latin typeface="Wingdings" panose="05000000000000000000" pitchFamily="2" charset="2"/>
                        </a:rPr>
                        <a:t>ü</a:t>
                      </a:r>
                      <a:endParaRPr lang="en-US" sz="1100" dirty="0">
                        <a:solidFill>
                          <a:schemeClr val="tx1"/>
                        </a:solidFill>
                        <a:latin typeface="Wingdings" pitchFamily="2" charset="2"/>
                      </a:endParaRPr>
                    </a:p>
                  </a:txBody>
                  <a:tcPr>
                    <a:solidFill>
                      <a:srgbClr val="D5DCE4"/>
                    </a:solidFill>
                  </a:tcPr>
                </a:tc>
                <a:tc>
                  <a:txBody>
                    <a:bodyPr/>
                    <a:lstStyle/>
                    <a:p>
                      <a:pPr algn="ctr"/>
                      <a:endParaRPr lang="en-US" sz="1100" dirty="0">
                        <a:solidFill>
                          <a:schemeClr val="tx1"/>
                        </a:solidFill>
                        <a:latin typeface="Wingdings" pitchFamily="2" charset="2"/>
                      </a:endParaRPr>
                    </a:p>
                  </a:txBody>
                  <a:tcPr>
                    <a:solidFill>
                      <a:srgbClr val="D5DCE4"/>
                    </a:solidFill>
                  </a:tcPr>
                </a:tc>
                <a:tc>
                  <a:txBody>
                    <a:bodyPr/>
                    <a:lstStyle/>
                    <a:p>
                      <a:pPr algn="ctr"/>
                      <a:r>
                        <a:rPr kumimoji="0" lang="en-US" sz="1100" kern="1200" dirty="0">
                          <a:latin typeface="Wingdings" panose="05000000000000000000" pitchFamily="2" charset="2"/>
                        </a:rPr>
                        <a:t>ü</a:t>
                      </a:r>
                      <a:endParaRPr lang="en-US" sz="1100" dirty="0">
                        <a:solidFill>
                          <a:schemeClr val="tx1"/>
                        </a:solidFill>
                        <a:latin typeface="Wingdings" pitchFamily="2" charset="2"/>
                      </a:endParaRPr>
                    </a:p>
                  </a:txBody>
                  <a:tcPr>
                    <a:solidFill>
                      <a:srgbClr val="D5DCE4"/>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100" kern="1200" dirty="0">
                          <a:latin typeface="Wingdings" panose="05000000000000000000" pitchFamily="2" charset="2"/>
                        </a:rPr>
                        <a:t>ü</a:t>
                      </a:r>
                      <a:endParaRPr lang="en-US" sz="1100" dirty="0">
                        <a:solidFill>
                          <a:schemeClr val="tx1"/>
                        </a:solidFill>
                        <a:latin typeface="Wingdings" pitchFamily="2" charset="2"/>
                      </a:endParaRPr>
                    </a:p>
                  </a:txBody>
                  <a:tcPr>
                    <a:lnR w="38100" cap="flat" cmpd="sng" algn="ctr">
                      <a:solidFill>
                        <a:schemeClr val="bg1"/>
                      </a:solidFill>
                      <a:prstDash val="solid"/>
                      <a:round/>
                      <a:headEnd type="none" w="med" len="med"/>
                      <a:tailEnd type="none" w="med" len="med"/>
                    </a:lnR>
                    <a:solidFill>
                      <a:srgbClr val="D5DCE4"/>
                    </a:solidFill>
                  </a:tcPr>
                </a:tc>
                <a:tc>
                  <a:txBody>
                    <a:bodyPr/>
                    <a:lstStyle/>
                    <a:p>
                      <a:pPr algn="ctr"/>
                      <a:r>
                        <a:rPr kumimoji="0" lang="en-US" sz="1100" kern="1200" dirty="0">
                          <a:latin typeface="Wingdings" panose="05000000000000000000" pitchFamily="2" charset="2"/>
                        </a:rPr>
                        <a:t>ü</a:t>
                      </a:r>
                      <a:endParaRPr lang="en-US" sz="1100" dirty="0">
                        <a:solidFill>
                          <a:schemeClr val="tx1"/>
                        </a:solidFill>
                        <a:latin typeface="Wingdings" pitchFamily="2" charset="2"/>
                      </a:endParaRPr>
                    </a:p>
                  </a:txBody>
                  <a:tcPr>
                    <a:lnL w="38100" cap="flat" cmpd="sng" algn="ctr">
                      <a:solidFill>
                        <a:schemeClr val="bg1"/>
                      </a:solidFill>
                      <a:prstDash val="solid"/>
                      <a:round/>
                      <a:headEnd type="none" w="med" len="med"/>
                      <a:tailEnd type="none" w="med" len="med"/>
                    </a:lnL>
                    <a:solidFill>
                      <a:srgbClr val="D5DCE4"/>
                    </a:solidFill>
                  </a:tcPr>
                </a:tc>
                <a:tc>
                  <a:txBody>
                    <a:bodyPr/>
                    <a:lstStyle/>
                    <a:p>
                      <a:pPr algn="ctr"/>
                      <a:r>
                        <a:rPr kumimoji="0" lang="en-US" sz="1100" kern="1200" dirty="0">
                          <a:latin typeface="Wingdings" panose="05000000000000000000" pitchFamily="2" charset="2"/>
                        </a:rPr>
                        <a:t>ü</a:t>
                      </a:r>
                      <a:endParaRPr lang="en-US" sz="1100" dirty="0">
                        <a:solidFill>
                          <a:schemeClr val="tx1"/>
                        </a:solidFill>
                        <a:latin typeface="Wingdings" pitchFamily="2" charset="2"/>
                      </a:endParaRPr>
                    </a:p>
                  </a:txBody>
                  <a:tcPr>
                    <a:solidFill>
                      <a:srgbClr val="D5DCE4"/>
                    </a:solidFill>
                  </a:tcPr>
                </a:tc>
                <a:tc>
                  <a:txBody>
                    <a:bodyPr/>
                    <a:lstStyle/>
                    <a:p>
                      <a:pPr algn="ctr"/>
                      <a:endParaRPr lang="en-US" sz="1100" dirty="0">
                        <a:solidFill>
                          <a:schemeClr val="tx1"/>
                        </a:solidFill>
                        <a:latin typeface="Wingdings" pitchFamily="2" charset="2"/>
                      </a:endParaRPr>
                    </a:p>
                  </a:txBody>
                  <a:tcPr>
                    <a:solidFill>
                      <a:srgbClr val="D5DCE4"/>
                    </a:solidFill>
                  </a:tcPr>
                </a:tc>
                <a:extLst>
                  <a:ext uri="{0D108BD9-81ED-4DB2-BD59-A6C34878D82A}">
                    <a16:rowId xmlns:a16="http://schemas.microsoft.com/office/drawing/2014/main" val="10004"/>
                  </a:ext>
                </a:extLst>
              </a:tr>
              <a:tr h="254327">
                <a:tc>
                  <a:txBody>
                    <a:bodyPr/>
                    <a:lstStyle/>
                    <a:p>
                      <a:pPr lvl="1" indent="342900">
                        <a:spcBef>
                          <a:spcPts val="0"/>
                        </a:spcBef>
                        <a:buFont typeface="Wingdings" pitchFamily="2" charset="2"/>
                        <a:buChar char="§"/>
                        <a:defRPr/>
                      </a:pPr>
                      <a:r>
                        <a:rPr lang="en-US" sz="1100" dirty="0"/>
                        <a:t>AC Fire Pump</a:t>
                      </a:r>
                      <a:endParaRPr lang="en-US" sz="1100" dirty="0">
                        <a:latin typeface="Tahoma" panose="020B0604030504040204" pitchFamily="34" charset="0"/>
                        <a:ea typeface="Tahoma" panose="020B0604030504040204" pitchFamily="34" charset="0"/>
                        <a:cs typeface="Tahoma" panose="020B0604030504040204" pitchFamily="34" charset="0"/>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solidFill>
                          <a:schemeClr val="tx1"/>
                        </a:solidFill>
                        <a:latin typeface="Wingdings" pitchFamily="2" charset="2"/>
                      </a:endParaRPr>
                    </a:p>
                  </a:txBody>
                  <a:tcPr>
                    <a:solidFill>
                      <a:srgbClr val="E5EAEF"/>
                    </a:solidFill>
                  </a:tcPr>
                </a:tc>
                <a:tc>
                  <a:txBody>
                    <a:bodyPr/>
                    <a:lstStyle/>
                    <a:p>
                      <a:pPr algn="ctr"/>
                      <a:endParaRPr lang="en-US" sz="1100" dirty="0">
                        <a:solidFill>
                          <a:schemeClr val="tx1"/>
                        </a:solidFill>
                        <a:latin typeface="Wingdings" pitchFamily="2" charset="2"/>
                      </a:endParaRPr>
                    </a:p>
                  </a:txBody>
                  <a:tcPr>
                    <a:solidFill>
                      <a:srgbClr val="E5EAEF"/>
                    </a:solidFill>
                  </a:tcPr>
                </a:tc>
                <a:tc>
                  <a:txBody>
                    <a:bodyPr/>
                    <a:lstStyle/>
                    <a:p>
                      <a:pPr algn="ctr"/>
                      <a:endParaRPr lang="en-US" sz="1100" dirty="0">
                        <a:solidFill>
                          <a:schemeClr val="tx1"/>
                        </a:solidFill>
                        <a:latin typeface="Wingdings" pitchFamily="2" charset="2"/>
                      </a:endParaRPr>
                    </a:p>
                  </a:txBody>
                  <a:tcPr>
                    <a:solidFill>
                      <a:srgbClr val="E5EAEF"/>
                    </a:solidFill>
                  </a:tcPr>
                </a:tc>
                <a:tc>
                  <a:txBody>
                    <a:bodyPr/>
                    <a:lstStyle/>
                    <a:p>
                      <a:pPr algn="ctr"/>
                      <a:endParaRPr lang="en-US" sz="1100" dirty="0">
                        <a:solidFill>
                          <a:schemeClr val="tx1"/>
                        </a:solidFill>
                        <a:latin typeface="Wingdings" pitchFamily="2" charset="2"/>
                      </a:endParaRPr>
                    </a:p>
                  </a:txBody>
                  <a:tcPr>
                    <a:solidFill>
                      <a:srgbClr val="E5EAEF"/>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endParaRPr lang="en-US" sz="1100" dirty="0">
                        <a:solidFill>
                          <a:schemeClr val="tx1"/>
                        </a:solidFill>
                        <a:latin typeface="Wingdings" pitchFamily="2" charset="2"/>
                      </a:endParaRPr>
                    </a:p>
                  </a:txBody>
                  <a:tcPr>
                    <a:lnR w="38100" cap="flat" cmpd="sng" algn="ctr">
                      <a:solidFill>
                        <a:schemeClr val="bg1"/>
                      </a:solidFill>
                      <a:prstDash val="solid"/>
                      <a:round/>
                      <a:headEnd type="none" w="med" len="med"/>
                      <a:tailEnd type="none" w="med" len="med"/>
                    </a:lnR>
                    <a:solidFill>
                      <a:srgbClr val="E5EAEF"/>
                    </a:solidFill>
                  </a:tcPr>
                </a:tc>
                <a:tc>
                  <a:txBody>
                    <a:bodyPr/>
                    <a:lstStyle/>
                    <a:p>
                      <a:pPr algn="ctr"/>
                      <a:r>
                        <a:rPr kumimoji="0" lang="en-US" sz="1100" kern="1200" dirty="0">
                          <a:latin typeface="Wingdings" panose="05000000000000000000" pitchFamily="2" charset="2"/>
                        </a:rPr>
                        <a:t>ü</a:t>
                      </a:r>
                      <a:endParaRPr lang="en-US" sz="1100" dirty="0">
                        <a:solidFill>
                          <a:schemeClr val="tx1"/>
                        </a:solidFill>
                        <a:latin typeface="Wingdings" pitchFamily="2" charset="2"/>
                      </a:endParaRPr>
                    </a:p>
                  </a:txBody>
                  <a:tcPr>
                    <a:lnL w="38100" cap="flat" cmpd="sng" algn="ctr">
                      <a:solidFill>
                        <a:schemeClr val="bg1"/>
                      </a:solidFill>
                      <a:prstDash val="solid"/>
                      <a:round/>
                      <a:headEnd type="none" w="med" len="med"/>
                      <a:tailEnd type="none" w="med" len="med"/>
                    </a:lnL>
                    <a:solidFill>
                      <a:srgbClr val="E5EAEF"/>
                    </a:solidFill>
                  </a:tcPr>
                </a:tc>
                <a:tc>
                  <a:txBody>
                    <a:bodyPr/>
                    <a:lstStyle/>
                    <a:p>
                      <a:pPr algn="ctr"/>
                      <a:endParaRPr lang="en-US" sz="1100" dirty="0">
                        <a:solidFill>
                          <a:schemeClr val="tx1"/>
                        </a:solidFill>
                        <a:latin typeface="Wingdings" pitchFamily="2" charset="2"/>
                      </a:endParaRPr>
                    </a:p>
                  </a:txBody>
                  <a:tcPr>
                    <a:solidFill>
                      <a:srgbClr val="E5EAEF"/>
                    </a:solidFill>
                  </a:tcPr>
                </a:tc>
                <a:tc>
                  <a:txBody>
                    <a:bodyPr/>
                    <a:lstStyle/>
                    <a:p>
                      <a:pPr algn="ctr"/>
                      <a:endParaRPr lang="en-US" sz="1100" dirty="0">
                        <a:solidFill>
                          <a:schemeClr val="tx1"/>
                        </a:solidFill>
                        <a:latin typeface="Wingdings" pitchFamily="2" charset="2"/>
                      </a:endParaRPr>
                    </a:p>
                  </a:txBody>
                  <a:tcPr>
                    <a:solidFill>
                      <a:srgbClr val="E5EAEF"/>
                    </a:solidFill>
                  </a:tcPr>
                </a:tc>
                <a:extLst>
                  <a:ext uri="{0D108BD9-81ED-4DB2-BD59-A6C34878D82A}">
                    <a16:rowId xmlns:a16="http://schemas.microsoft.com/office/drawing/2014/main" val="10005"/>
                  </a:ext>
                </a:extLst>
              </a:tr>
              <a:tr h="254327">
                <a:tc>
                  <a:txBody>
                    <a:bodyPr/>
                    <a:lstStyle/>
                    <a:p>
                      <a:pPr marL="457200" marR="0" lvl="1"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100" dirty="0"/>
                        <a:t>Bell &amp; Gossettt </a:t>
                      </a:r>
                      <a:endParaRPr lang="en-US" sz="1100" dirty="0">
                        <a:latin typeface="Tahoma" panose="020B0604030504040204" pitchFamily="34" charset="0"/>
                        <a:ea typeface="Tahoma" panose="020B0604030504040204" pitchFamily="34" charset="0"/>
                        <a:cs typeface="Tahoma" panose="020B0604030504040204" pitchFamily="34" charset="0"/>
                      </a:endParaRPr>
                    </a:p>
                  </a:txBody>
                  <a:tcPr>
                    <a:solidFill>
                      <a:srgbClr val="D5DCE4"/>
                    </a:solidFill>
                  </a:tcPr>
                </a:tc>
                <a:tc>
                  <a:txBody>
                    <a:bodyPr/>
                    <a:lstStyle/>
                    <a:p>
                      <a:pPr algn="ctr"/>
                      <a:endParaRPr lang="en-US" sz="1100" dirty="0">
                        <a:solidFill>
                          <a:schemeClr val="tx1"/>
                        </a:solidFill>
                        <a:latin typeface="Wingdings" pitchFamily="2" charset="2"/>
                      </a:endParaRPr>
                    </a:p>
                  </a:txBody>
                  <a:tcPr>
                    <a:solidFill>
                      <a:srgbClr val="D5DCE4"/>
                    </a:solidFill>
                  </a:tcPr>
                </a:tc>
                <a:tc>
                  <a:txBody>
                    <a:bodyPr/>
                    <a:lstStyle/>
                    <a:p>
                      <a:pPr algn="ctr"/>
                      <a:r>
                        <a:rPr kumimoji="0" lang="en-US" sz="1100" kern="1200" dirty="0">
                          <a:latin typeface="Wingdings" panose="05000000000000000000" pitchFamily="2" charset="2"/>
                        </a:rPr>
                        <a:t>ü</a:t>
                      </a:r>
                      <a:endParaRPr lang="en-US" sz="1100" dirty="0">
                        <a:solidFill>
                          <a:schemeClr val="tx1"/>
                        </a:solidFill>
                        <a:latin typeface="Wingdings" pitchFamily="2" charset="2"/>
                      </a:endParaRPr>
                    </a:p>
                  </a:txBody>
                  <a:tcPr>
                    <a:solidFill>
                      <a:srgbClr val="D5DCE4"/>
                    </a:solidFill>
                  </a:tcPr>
                </a:tc>
                <a:tc>
                  <a:txBody>
                    <a:bodyPr/>
                    <a:lstStyle/>
                    <a:p>
                      <a:pPr algn="ctr"/>
                      <a:endParaRPr lang="en-US" sz="1100" dirty="0">
                        <a:solidFill>
                          <a:schemeClr val="tx1"/>
                        </a:solidFill>
                        <a:latin typeface="Wingdings" pitchFamily="2" charset="2"/>
                      </a:endParaRPr>
                    </a:p>
                  </a:txBody>
                  <a:tcPr>
                    <a:solidFill>
                      <a:srgbClr val="D5DCE4"/>
                    </a:solidFill>
                  </a:tcPr>
                </a:tc>
                <a:tc>
                  <a:txBody>
                    <a:bodyPr/>
                    <a:lstStyle/>
                    <a:p>
                      <a:pPr algn="ctr"/>
                      <a:endParaRPr lang="en-US" sz="1100" dirty="0">
                        <a:solidFill>
                          <a:schemeClr val="tx1"/>
                        </a:solidFill>
                        <a:latin typeface="Wingdings" pitchFamily="2" charset="2"/>
                      </a:endParaRPr>
                    </a:p>
                  </a:txBody>
                  <a:tcPr>
                    <a:solidFill>
                      <a:srgbClr val="D5DCE4"/>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endParaRPr lang="en-US" sz="1100" dirty="0">
                        <a:solidFill>
                          <a:schemeClr val="tx1"/>
                        </a:solidFill>
                        <a:latin typeface="Wingdings" pitchFamily="2" charset="2"/>
                      </a:endParaRPr>
                    </a:p>
                  </a:txBody>
                  <a:tcPr>
                    <a:lnR w="38100" cap="flat" cmpd="sng" algn="ctr">
                      <a:solidFill>
                        <a:schemeClr val="bg1"/>
                      </a:solidFill>
                      <a:prstDash val="solid"/>
                      <a:round/>
                      <a:headEnd type="none" w="med" len="med"/>
                      <a:tailEnd type="none" w="med" len="med"/>
                    </a:lnR>
                    <a:solidFill>
                      <a:srgbClr val="D5DCE4"/>
                    </a:solidFill>
                  </a:tcPr>
                </a:tc>
                <a:tc>
                  <a:txBody>
                    <a:bodyPr/>
                    <a:lstStyle/>
                    <a:p>
                      <a:pPr algn="ctr"/>
                      <a:r>
                        <a:rPr kumimoji="0" lang="en-US" sz="1100" kern="1200" dirty="0">
                          <a:latin typeface="Wingdings" panose="05000000000000000000" pitchFamily="2" charset="2"/>
                        </a:rPr>
                        <a:t>ü</a:t>
                      </a:r>
                      <a:endParaRPr lang="en-US" sz="1100" dirty="0">
                        <a:solidFill>
                          <a:schemeClr val="tx1"/>
                        </a:solidFill>
                        <a:latin typeface="Wingdings" pitchFamily="2" charset="2"/>
                      </a:endParaRPr>
                    </a:p>
                  </a:txBody>
                  <a:tcPr>
                    <a:lnL w="38100" cap="flat" cmpd="sng" algn="ctr">
                      <a:solidFill>
                        <a:schemeClr val="bg1"/>
                      </a:solidFill>
                      <a:prstDash val="solid"/>
                      <a:round/>
                      <a:headEnd type="none" w="med" len="med"/>
                      <a:tailEnd type="none" w="med" len="med"/>
                    </a:lnL>
                    <a:solidFill>
                      <a:srgbClr val="D5DCE4"/>
                    </a:solidFill>
                  </a:tcPr>
                </a:tc>
                <a:tc>
                  <a:txBody>
                    <a:bodyPr/>
                    <a:lstStyle/>
                    <a:p>
                      <a:pPr algn="ctr"/>
                      <a:endParaRPr lang="en-US" sz="1100" dirty="0">
                        <a:solidFill>
                          <a:schemeClr val="tx1"/>
                        </a:solidFill>
                        <a:latin typeface="Wingdings" pitchFamily="2" charset="2"/>
                      </a:endParaRPr>
                    </a:p>
                  </a:txBody>
                  <a:tcPr>
                    <a:solidFill>
                      <a:srgbClr val="D5DCE4"/>
                    </a:solidFill>
                  </a:tcPr>
                </a:tc>
                <a:tc>
                  <a:txBody>
                    <a:bodyPr/>
                    <a:lstStyle/>
                    <a:p>
                      <a:pPr algn="ctr"/>
                      <a:r>
                        <a:rPr kumimoji="0" lang="en-US" sz="1100" kern="1200" dirty="0">
                          <a:latin typeface="Wingdings" panose="05000000000000000000" pitchFamily="2" charset="2"/>
                        </a:rPr>
                        <a:t>ü</a:t>
                      </a:r>
                      <a:endParaRPr lang="en-US" sz="1100" dirty="0">
                        <a:solidFill>
                          <a:schemeClr val="tx1"/>
                        </a:solidFill>
                        <a:latin typeface="Wingdings" pitchFamily="2" charset="2"/>
                      </a:endParaRPr>
                    </a:p>
                  </a:txBody>
                  <a:tcPr>
                    <a:solidFill>
                      <a:srgbClr val="D5DCE4"/>
                    </a:solidFill>
                  </a:tcPr>
                </a:tc>
                <a:extLst>
                  <a:ext uri="{0D108BD9-81ED-4DB2-BD59-A6C34878D82A}">
                    <a16:rowId xmlns:a16="http://schemas.microsoft.com/office/drawing/2014/main" val="10006"/>
                  </a:ext>
                </a:extLst>
              </a:tr>
              <a:tr h="254327">
                <a:tc>
                  <a:txBody>
                    <a:bodyPr/>
                    <a:lstStyle/>
                    <a:p>
                      <a:pPr marL="457200" marR="0" lvl="1"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100" dirty="0"/>
                        <a:t>Godwin Pumps</a:t>
                      </a:r>
                      <a:endParaRPr lang="en-US" sz="1100" dirty="0">
                        <a:latin typeface="Tahoma" panose="020B0604030504040204" pitchFamily="34" charset="0"/>
                        <a:ea typeface="Tahoma" panose="020B0604030504040204" pitchFamily="34" charset="0"/>
                        <a:cs typeface="Tahoma" panose="020B0604030504040204" pitchFamily="34" charset="0"/>
                      </a:endParaRPr>
                    </a:p>
                  </a:txBody>
                  <a:tcPr>
                    <a:solidFill>
                      <a:srgbClr val="E5EAEF"/>
                    </a:solidFill>
                  </a:tcPr>
                </a:tc>
                <a:tc>
                  <a:txBody>
                    <a:bodyPr/>
                    <a:lstStyle/>
                    <a:p>
                      <a:pPr algn="ctr"/>
                      <a:endParaRPr lang="en-US" sz="1100" dirty="0">
                        <a:solidFill>
                          <a:schemeClr val="tx1"/>
                        </a:solidFill>
                        <a:latin typeface="Wingdings" pitchFamily="2" charset="2"/>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solidFill>
                          <a:schemeClr val="tx1"/>
                        </a:solidFill>
                        <a:latin typeface="Wingdings" pitchFamily="2" charset="2"/>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solidFill>
                          <a:schemeClr val="tx1"/>
                        </a:solidFill>
                        <a:latin typeface="Wingdings" pitchFamily="2" charset="2"/>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solidFill>
                          <a:schemeClr val="tx1"/>
                        </a:solidFill>
                        <a:latin typeface="Wingdings" pitchFamily="2" charset="2"/>
                      </a:endParaRPr>
                    </a:p>
                  </a:txBody>
                  <a:tcPr>
                    <a:solidFill>
                      <a:srgbClr val="E5EAEF"/>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endParaRPr lang="en-US" sz="1100" dirty="0">
                        <a:solidFill>
                          <a:schemeClr val="tx1"/>
                        </a:solidFill>
                        <a:latin typeface="Wingdings" pitchFamily="2" charset="2"/>
                      </a:endParaRPr>
                    </a:p>
                  </a:txBody>
                  <a:tcPr>
                    <a:lnR w="38100" cap="flat" cmpd="sng" algn="ctr">
                      <a:solidFill>
                        <a:schemeClr val="bg1"/>
                      </a:solidFill>
                      <a:prstDash val="solid"/>
                      <a:round/>
                      <a:headEnd type="none" w="med" len="med"/>
                      <a:tailEnd type="none" w="med" len="med"/>
                    </a:lnR>
                    <a:solidFill>
                      <a:srgbClr val="E5EAEF"/>
                    </a:solidFill>
                  </a:tcPr>
                </a:tc>
                <a:tc>
                  <a:txBody>
                    <a:bodyPr/>
                    <a:lstStyle/>
                    <a:p>
                      <a:pPr algn="ctr"/>
                      <a:endParaRPr lang="en-US" sz="1100" dirty="0">
                        <a:solidFill>
                          <a:schemeClr val="tx1"/>
                        </a:solidFill>
                        <a:latin typeface="Wingdings" pitchFamily="2" charset="2"/>
                      </a:endParaRPr>
                    </a:p>
                  </a:txBody>
                  <a:tcPr>
                    <a:lnL w="38100" cap="flat" cmpd="sng" algn="ctr">
                      <a:solidFill>
                        <a:schemeClr val="bg1"/>
                      </a:solidFill>
                      <a:prstDash val="solid"/>
                      <a:round/>
                      <a:headEnd type="none" w="med" len="med"/>
                      <a:tailEnd type="none" w="med" len="med"/>
                    </a:lnL>
                    <a:solidFill>
                      <a:srgbClr val="E5EAEF"/>
                    </a:solidFill>
                  </a:tcPr>
                </a:tc>
                <a:tc>
                  <a:txBody>
                    <a:bodyPr/>
                    <a:lstStyle/>
                    <a:p>
                      <a:pPr algn="ctr"/>
                      <a:endParaRPr lang="en-US" sz="1100" dirty="0">
                        <a:solidFill>
                          <a:schemeClr val="tx1"/>
                        </a:solidFill>
                        <a:latin typeface="Wingdings" pitchFamily="2" charset="2"/>
                      </a:endParaRPr>
                    </a:p>
                  </a:txBody>
                  <a:tcPr>
                    <a:solidFill>
                      <a:srgbClr val="E5EAEF"/>
                    </a:solidFill>
                  </a:tcPr>
                </a:tc>
                <a:tc>
                  <a:txBody>
                    <a:bodyPr/>
                    <a:lstStyle/>
                    <a:p>
                      <a:pPr algn="ctr"/>
                      <a:endParaRPr lang="en-US" sz="1100" dirty="0">
                        <a:solidFill>
                          <a:schemeClr val="tx1"/>
                        </a:solidFill>
                        <a:latin typeface="Wingdings" pitchFamily="2" charset="2"/>
                      </a:endParaRPr>
                    </a:p>
                  </a:txBody>
                  <a:tcPr>
                    <a:solidFill>
                      <a:srgbClr val="E5EAEF"/>
                    </a:solidFill>
                  </a:tcPr>
                </a:tc>
                <a:extLst>
                  <a:ext uri="{0D108BD9-81ED-4DB2-BD59-A6C34878D82A}">
                    <a16:rowId xmlns:a16="http://schemas.microsoft.com/office/drawing/2014/main" val="10007"/>
                  </a:ext>
                </a:extLst>
              </a:tr>
              <a:tr h="277418">
                <a:tc>
                  <a:txBody>
                    <a:bodyPr/>
                    <a:lstStyle/>
                    <a:p>
                      <a:r>
                        <a:rPr lang="en-US" sz="1200" dirty="0"/>
                        <a:t>Flow</a:t>
                      </a:r>
                      <a:r>
                        <a:rPr lang="en-US" sz="1200" baseline="0" dirty="0"/>
                        <a:t>Serve (FLS) – </a:t>
                      </a:r>
                      <a:r>
                        <a:rPr lang="en-US" sz="1200" kern="1200" baseline="0" dirty="0">
                          <a:solidFill>
                            <a:schemeClr val="dk1"/>
                          </a:solidFill>
                          <a:latin typeface="+mn-lt"/>
                          <a:ea typeface="+mn-ea"/>
                          <a:cs typeface="+mn-cs"/>
                        </a:rPr>
                        <a:t>($3.5B; </a:t>
                      </a:r>
                      <a:r>
                        <a:rPr lang="en-US" sz="1200" baseline="0" dirty="0"/>
                        <a:t>Flow/Pumps $2.5B, 70%)</a:t>
                      </a:r>
                      <a:endParaRPr lang="en-US" sz="1200" b="1" baseline="0" dirty="0">
                        <a:latin typeface="Tahoma" panose="020B0604030504040204" pitchFamily="34" charset="0"/>
                        <a:ea typeface="Tahoma" panose="020B0604030504040204" pitchFamily="34" charset="0"/>
                        <a:cs typeface="Tahoma" panose="020B0604030504040204" pitchFamily="34" charset="0"/>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lnR w="38100" cap="flat" cmpd="sng" algn="ctr">
                      <a:solidFill>
                        <a:schemeClr val="bg1"/>
                      </a:solidFill>
                      <a:prstDash val="solid"/>
                      <a:round/>
                      <a:headEnd type="none" w="med" len="med"/>
                      <a:tailEnd type="none" w="med" len="med"/>
                    </a:lnR>
                    <a:solidFill>
                      <a:srgbClr val="D5DCE4"/>
                    </a:solidFill>
                  </a:tcPr>
                </a:tc>
                <a:tc>
                  <a:txBody>
                    <a:bodyPr/>
                    <a:lstStyle/>
                    <a:p>
                      <a:pPr algn="ctr"/>
                      <a:endParaRPr lang="en-US" sz="1100" dirty="0">
                        <a:latin typeface="Wingdings" pitchFamily="2" charset="2"/>
                      </a:endParaRPr>
                    </a:p>
                  </a:txBody>
                  <a:tcPr>
                    <a:lnL w="38100" cap="flat" cmpd="sng" algn="ctr">
                      <a:solidFill>
                        <a:schemeClr val="bg1"/>
                      </a:solidFill>
                      <a:prstDash val="solid"/>
                      <a:round/>
                      <a:headEnd type="none" w="med" len="med"/>
                      <a:tailEnd type="none" w="med" len="med"/>
                    </a:lnL>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extLst>
                  <a:ext uri="{0D108BD9-81ED-4DB2-BD59-A6C34878D82A}">
                    <a16:rowId xmlns:a16="http://schemas.microsoft.com/office/drawing/2014/main" val="10008"/>
                  </a:ext>
                </a:extLst>
              </a:tr>
              <a:tr h="277418">
                <a:tc>
                  <a:txBody>
                    <a:bodyPr/>
                    <a:lstStyle/>
                    <a:p>
                      <a:pPr marL="457200" marR="0" lvl="1"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100" kern="1200" dirty="0"/>
                        <a:t>Worthington</a:t>
                      </a:r>
                      <a:endParaRPr kumimoji="0" lang="en-US" sz="11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lnR w="38100" cap="flat" cmpd="sng" algn="ctr">
                      <a:solidFill>
                        <a:schemeClr val="bg1"/>
                      </a:solidFill>
                      <a:prstDash val="solid"/>
                      <a:round/>
                      <a:headEnd type="none" w="med" len="med"/>
                      <a:tailEnd type="none" w="med" len="med"/>
                    </a:ln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lnL w="38100" cap="flat" cmpd="sng" algn="ctr">
                      <a:solidFill>
                        <a:schemeClr val="bg1"/>
                      </a:solidFill>
                      <a:prstDash val="solid"/>
                      <a:round/>
                      <a:headEnd type="none" w="med" len="med"/>
                      <a:tailEnd type="none" w="med" len="med"/>
                    </a:lnL>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E5EAEF"/>
                    </a:solidFill>
                  </a:tcPr>
                </a:tc>
                <a:extLst>
                  <a:ext uri="{0D108BD9-81ED-4DB2-BD59-A6C34878D82A}">
                    <a16:rowId xmlns:a16="http://schemas.microsoft.com/office/drawing/2014/main" val="10009"/>
                  </a:ext>
                </a:extLst>
              </a:tr>
              <a:tr h="277418">
                <a:tc>
                  <a:txBody>
                    <a:bodyPr/>
                    <a:lstStyle/>
                    <a:p>
                      <a:pPr marL="457200" marR="0" lvl="1"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100" kern="1200" dirty="0"/>
                        <a:t>Durco and IDP</a:t>
                      </a:r>
                      <a:endParaRPr kumimoji="0" lang="en-US" sz="11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D5DC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100" kern="1200" dirty="0">
                          <a:latin typeface="Wingdings" panose="05000000000000000000" pitchFamily="2" charset="2"/>
                        </a:rPr>
                        <a:t>ü</a:t>
                      </a:r>
                      <a:endParaRPr lang="en-US" sz="1100" dirty="0">
                        <a:latin typeface="Wingdings" pitchFamily="2" charset="2"/>
                      </a:endParaRPr>
                    </a:p>
                  </a:txBody>
                  <a:tcPr>
                    <a:lnR w="38100" cap="flat" cmpd="sng" algn="ctr">
                      <a:solidFill>
                        <a:schemeClr val="bg1"/>
                      </a:solidFill>
                      <a:prstDash val="solid"/>
                      <a:round/>
                      <a:headEnd type="none" w="med" len="med"/>
                      <a:tailEnd type="none" w="med" len="med"/>
                    </a:lnR>
                    <a:solidFill>
                      <a:srgbClr val="D5DCE4"/>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lnL w="38100" cap="flat" cmpd="sng" algn="ctr">
                      <a:solidFill>
                        <a:schemeClr val="bg1"/>
                      </a:solidFill>
                      <a:prstDash val="solid"/>
                      <a:round/>
                      <a:headEnd type="none" w="med" len="med"/>
                      <a:tailEnd type="none" w="med" len="med"/>
                    </a:lnL>
                    <a:solidFill>
                      <a:srgbClr val="D5DCE4"/>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D5DCE4"/>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D5DCE4"/>
                    </a:solidFill>
                  </a:tcPr>
                </a:tc>
                <a:extLst>
                  <a:ext uri="{0D108BD9-81ED-4DB2-BD59-A6C34878D82A}">
                    <a16:rowId xmlns:a16="http://schemas.microsoft.com/office/drawing/2014/main" val="10010"/>
                  </a:ext>
                </a:extLst>
              </a:tr>
              <a:tr h="277418">
                <a:tc>
                  <a:txBody>
                    <a:bodyPr/>
                    <a:lstStyle/>
                    <a:p>
                      <a:pPr marL="457200" marR="0" lvl="1"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100" kern="1200" dirty="0"/>
                        <a:t>FlowServe</a:t>
                      </a:r>
                      <a:endParaRPr kumimoji="0" lang="en-US" sz="11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E5EAE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100" kern="1200" dirty="0">
                          <a:latin typeface="Wingdings" panose="05000000000000000000" pitchFamily="2" charset="2"/>
                        </a:rPr>
                        <a:t>ü</a:t>
                      </a:r>
                      <a:endParaRPr lang="en-US" sz="1100" dirty="0">
                        <a:latin typeface="Wingdings" pitchFamily="2" charset="2"/>
                      </a:endParaRPr>
                    </a:p>
                  </a:txBody>
                  <a:tcPr>
                    <a:lnR w="38100" cap="flat" cmpd="sng" algn="ctr">
                      <a:solidFill>
                        <a:schemeClr val="bg1"/>
                      </a:solidFill>
                      <a:prstDash val="solid"/>
                      <a:round/>
                      <a:headEnd type="none" w="med" len="med"/>
                      <a:tailEnd type="none" w="med" len="med"/>
                    </a:ln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lnL w="38100" cap="flat" cmpd="sng" algn="ctr">
                      <a:solidFill>
                        <a:schemeClr val="bg1"/>
                      </a:solidFill>
                      <a:prstDash val="solid"/>
                      <a:round/>
                      <a:headEnd type="none" w="med" len="med"/>
                      <a:tailEnd type="none" w="med" len="med"/>
                    </a:lnL>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E5EAEF"/>
                    </a:solidFill>
                  </a:tcPr>
                </a:tc>
                <a:extLst>
                  <a:ext uri="{0D108BD9-81ED-4DB2-BD59-A6C34878D82A}">
                    <a16:rowId xmlns:a16="http://schemas.microsoft.com/office/drawing/2014/main" val="10011"/>
                  </a:ext>
                </a:extLst>
              </a:tr>
              <a:tr h="277418">
                <a:tc>
                  <a:txBody>
                    <a:bodyPr/>
                    <a:lstStyle/>
                    <a:p>
                      <a:r>
                        <a:rPr lang="en-US" sz="1200" dirty="0"/>
                        <a:t>IDEX (IEX) </a:t>
                      </a:r>
                      <a:r>
                        <a:rPr lang="en-US" sz="1200" kern="1200" dirty="0">
                          <a:solidFill>
                            <a:schemeClr val="dk1"/>
                          </a:solidFill>
                          <a:latin typeface="+mn-lt"/>
                          <a:ea typeface="+mn-ea"/>
                          <a:cs typeface="+mn-cs"/>
                        </a:rPr>
                        <a:t>– ($2.8B; Flow/Pumps $1.0B, 3</a:t>
                      </a:r>
                      <a:r>
                        <a:rPr lang="en-US" sz="1200" baseline="0" dirty="0"/>
                        <a:t>6%)</a:t>
                      </a:r>
                      <a:endParaRPr lang="en-US" sz="1200" b="1" dirty="0">
                        <a:latin typeface="Tahoma" panose="020B0604030504040204" pitchFamily="34" charset="0"/>
                        <a:ea typeface="Tahoma" panose="020B0604030504040204" pitchFamily="34" charset="0"/>
                        <a:cs typeface="Tahoma" panose="020B0604030504040204" pitchFamily="34" charset="0"/>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lnR w="38100" cap="flat" cmpd="sng" algn="ctr">
                      <a:solidFill>
                        <a:schemeClr val="bg1"/>
                      </a:solidFill>
                      <a:prstDash val="solid"/>
                      <a:round/>
                      <a:headEnd type="none" w="med" len="med"/>
                      <a:tailEnd type="none" w="med" len="med"/>
                    </a:lnR>
                    <a:solidFill>
                      <a:srgbClr val="D5DCE4"/>
                    </a:solidFill>
                  </a:tcPr>
                </a:tc>
                <a:tc>
                  <a:txBody>
                    <a:bodyPr/>
                    <a:lstStyle/>
                    <a:p>
                      <a:pPr algn="ctr"/>
                      <a:endParaRPr lang="en-US" sz="1100" dirty="0">
                        <a:latin typeface="Wingdings" pitchFamily="2" charset="2"/>
                      </a:endParaRPr>
                    </a:p>
                  </a:txBody>
                  <a:tcPr>
                    <a:lnL w="38100" cap="flat" cmpd="sng" algn="ctr">
                      <a:solidFill>
                        <a:schemeClr val="bg1"/>
                      </a:solidFill>
                      <a:prstDash val="solid"/>
                      <a:round/>
                      <a:headEnd type="none" w="med" len="med"/>
                      <a:tailEnd type="none" w="med" len="med"/>
                    </a:lnL>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extLst>
                  <a:ext uri="{0D108BD9-81ED-4DB2-BD59-A6C34878D82A}">
                    <a16:rowId xmlns:a16="http://schemas.microsoft.com/office/drawing/2014/main" val="10012"/>
                  </a:ext>
                </a:extLst>
              </a:tr>
              <a:tr h="254327">
                <a:tc>
                  <a:txBody>
                    <a:bodyPr/>
                    <a:lstStyle/>
                    <a:p>
                      <a:pPr lvl="1" indent="342900">
                        <a:spcBef>
                          <a:spcPts val="0"/>
                        </a:spcBef>
                        <a:buFont typeface="Wingdings" pitchFamily="2" charset="2"/>
                        <a:buChar char="§"/>
                        <a:defRPr/>
                      </a:pPr>
                      <a:r>
                        <a:rPr lang="en-US" sz="1100" dirty="0"/>
                        <a:t>Viking and</a:t>
                      </a:r>
                      <a:r>
                        <a:rPr lang="en-US" sz="1100" baseline="0" dirty="0"/>
                        <a:t> MicroPump</a:t>
                      </a:r>
                      <a:endParaRPr lang="en-US" sz="1100" dirty="0">
                        <a:latin typeface="Tahoma" panose="020B0604030504040204" pitchFamily="34" charset="0"/>
                        <a:ea typeface="Tahoma" panose="020B0604030504040204" pitchFamily="34" charset="0"/>
                        <a:cs typeface="Tahoma" panose="020B0604030504040204" pitchFamily="34" charset="0"/>
                      </a:endParaRPr>
                    </a:p>
                  </a:txBody>
                  <a:tcPr>
                    <a:solidFill>
                      <a:srgbClr val="E5EAEF"/>
                    </a:solidFill>
                  </a:tcPr>
                </a:tc>
                <a:tc>
                  <a:txBody>
                    <a:bodyPr/>
                    <a:lstStyle/>
                    <a:p>
                      <a:pPr marL="0" algn="ctr" rtl="0" eaLnBrk="1" latinLnBrk="0" hangingPunct="1"/>
                      <a:endParaRPr kumimoji="0" lang="en-US" sz="1100" kern="1200" dirty="0">
                        <a:solidFill>
                          <a:schemeClr val="tx1"/>
                        </a:solidFill>
                        <a:latin typeface="Wingdings" pitchFamily="2" charset="2"/>
                        <a:ea typeface="+mn-ea"/>
                        <a:cs typeface="+mn-cs"/>
                      </a:endParaRPr>
                    </a:p>
                  </a:txBody>
                  <a:tcPr>
                    <a:solidFill>
                      <a:srgbClr val="E5EAEF"/>
                    </a:solidFill>
                  </a:tcPr>
                </a:tc>
                <a:tc>
                  <a:txBody>
                    <a:bodyPr/>
                    <a:lstStyle/>
                    <a:p>
                      <a:pPr marL="0" algn="ctr" rtl="0" eaLnBrk="1" latinLnBrk="0" hangingPunct="1"/>
                      <a:endParaRPr kumimoji="0" lang="en-US" sz="1100" kern="1200" dirty="0">
                        <a:solidFill>
                          <a:schemeClr val="tx1"/>
                        </a:solidFill>
                        <a:latin typeface="Wingdings" pitchFamily="2" charset="2"/>
                        <a:ea typeface="+mn-ea"/>
                        <a:cs typeface="+mn-cs"/>
                      </a:endParaRPr>
                    </a:p>
                  </a:txBody>
                  <a:tcPr>
                    <a:solidFill>
                      <a:srgbClr val="E5EAEF"/>
                    </a:solidFill>
                  </a:tcPr>
                </a:tc>
                <a:tc>
                  <a:txBody>
                    <a:bodyPr/>
                    <a:lstStyle/>
                    <a:p>
                      <a:pPr marL="0" algn="ctr" rtl="0" eaLnBrk="1" latinLnBrk="0" hangingPunct="1"/>
                      <a:endParaRPr kumimoji="0" lang="en-US" sz="1100" kern="1200" dirty="0">
                        <a:solidFill>
                          <a:schemeClr val="tx1"/>
                        </a:solidFill>
                        <a:latin typeface="Wingdings" pitchFamily="2" charset="2"/>
                        <a:ea typeface="+mn-ea"/>
                        <a:cs typeface="+mn-cs"/>
                      </a:endParaRPr>
                    </a:p>
                  </a:txBody>
                  <a:tcPr>
                    <a:solidFill>
                      <a:srgbClr val="E5EAEF"/>
                    </a:solidFill>
                  </a:tcPr>
                </a:tc>
                <a:tc>
                  <a:txBody>
                    <a:bodyPr/>
                    <a:lstStyle/>
                    <a:p>
                      <a:pPr marL="0" algn="ctr" rtl="0" eaLnBrk="1" latinLnBrk="0" hangingPunct="1"/>
                      <a:endParaRPr kumimoji="0" lang="en-US" sz="1100" kern="1200" dirty="0">
                        <a:solidFill>
                          <a:schemeClr val="tx1"/>
                        </a:solidFill>
                        <a:latin typeface="Wingdings" pitchFamily="2" charset="2"/>
                        <a:ea typeface="+mn-ea"/>
                        <a:cs typeface="+mn-cs"/>
                      </a:endParaRPr>
                    </a:p>
                  </a:txBody>
                  <a:tcPr>
                    <a:solidFill>
                      <a:srgbClr val="E5EAEF"/>
                    </a:solidFill>
                  </a:tcPr>
                </a:tc>
                <a:tc>
                  <a:txBody>
                    <a:bodyPr/>
                    <a:lstStyle/>
                    <a:p>
                      <a:pPr marL="0" algn="ctr" rtl="0" eaLnBrk="1" latinLnBrk="0" hangingPunct="1"/>
                      <a:endParaRPr kumimoji="0" lang="en-US" sz="1100" kern="1200" dirty="0">
                        <a:solidFill>
                          <a:schemeClr val="tx1"/>
                        </a:solidFill>
                        <a:latin typeface="Wingdings" pitchFamily="2" charset="2"/>
                        <a:ea typeface="+mn-ea"/>
                        <a:cs typeface="+mn-cs"/>
                      </a:endParaRPr>
                    </a:p>
                  </a:txBody>
                  <a:tcPr>
                    <a:lnR w="38100" cap="flat" cmpd="sng" algn="ctr">
                      <a:solidFill>
                        <a:schemeClr val="bg1"/>
                      </a:solidFill>
                      <a:prstDash val="solid"/>
                      <a:round/>
                      <a:headEnd type="none" w="med" len="med"/>
                      <a:tailEnd type="none" w="med" len="med"/>
                    </a:lnR>
                    <a:solidFill>
                      <a:srgbClr val="E5EAEF"/>
                    </a:solidFill>
                  </a:tcPr>
                </a:tc>
                <a:tc>
                  <a:txBody>
                    <a:bodyPr/>
                    <a:lstStyle/>
                    <a:p>
                      <a:pPr marL="0" algn="ctr" rtl="0" eaLnBrk="1" latinLnBrk="0" hangingPunct="1"/>
                      <a:r>
                        <a:rPr kumimoji="0" lang="en-US" sz="1100" kern="1200" dirty="0">
                          <a:latin typeface="Wingdings" panose="05000000000000000000" pitchFamily="2" charset="2"/>
                        </a:rPr>
                        <a:t>ü</a:t>
                      </a:r>
                      <a:endParaRPr kumimoji="0" lang="en-US" sz="1100" kern="1200" dirty="0">
                        <a:solidFill>
                          <a:schemeClr val="tx1"/>
                        </a:solidFill>
                        <a:latin typeface="Wingdings" pitchFamily="2" charset="2"/>
                        <a:ea typeface="+mn-ea"/>
                        <a:cs typeface="+mn-cs"/>
                      </a:endParaRPr>
                    </a:p>
                  </a:txBody>
                  <a:tcPr>
                    <a:lnL w="38100" cap="flat" cmpd="sng" algn="ctr">
                      <a:solidFill>
                        <a:schemeClr val="bg1"/>
                      </a:solidFill>
                      <a:prstDash val="solid"/>
                      <a:round/>
                      <a:headEnd type="none" w="med" len="med"/>
                      <a:tailEnd type="none" w="med" len="med"/>
                    </a:lnL>
                    <a:solidFill>
                      <a:srgbClr val="E5EAEF"/>
                    </a:solidFill>
                  </a:tcPr>
                </a:tc>
                <a:tc>
                  <a:txBody>
                    <a:bodyPr/>
                    <a:lstStyle/>
                    <a:p>
                      <a:pPr marL="0" algn="ctr" rtl="0" eaLnBrk="1" latinLnBrk="0" hangingPunct="1"/>
                      <a:r>
                        <a:rPr kumimoji="0" lang="en-US" sz="1100" kern="1200" dirty="0">
                          <a:latin typeface="Wingdings" panose="05000000000000000000" pitchFamily="2" charset="2"/>
                        </a:rPr>
                        <a:t>ü</a:t>
                      </a:r>
                      <a:endParaRPr kumimoji="0" lang="en-US" sz="1100" kern="1200" dirty="0">
                        <a:solidFill>
                          <a:schemeClr val="tx1"/>
                        </a:solidFill>
                        <a:latin typeface="Wingdings" pitchFamily="2" charset="2"/>
                        <a:ea typeface="+mn-ea"/>
                        <a:cs typeface="+mn-cs"/>
                      </a:endParaRPr>
                    </a:p>
                  </a:txBody>
                  <a:tcPr>
                    <a:solidFill>
                      <a:srgbClr val="E5EAEF"/>
                    </a:solidFill>
                  </a:tcPr>
                </a:tc>
                <a:tc>
                  <a:txBody>
                    <a:bodyPr/>
                    <a:lstStyle/>
                    <a:p>
                      <a:pPr marL="0" algn="ctr" rtl="0" eaLnBrk="1" latinLnBrk="0" hangingPunct="1"/>
                      <a:r>
                        <a:rPr kumimoji="0" lang="en-US" sz="1100" kern="1200" dirty="0">
                          <a:latin typeface="Wingdings" panose="05000000000000000000" pitchFamily="2" charset="2"/>
                        </a:rPr>
                        <a:t>ü</a:t>
                      </a:r>
                      <a:endParaRPr kumimoji="0" lang="en-US" sz="1100" kern="1200" dirty="0">
                        <a:solidFill>
                          <a:schemeClr val="tx1"/>
                        </a:solidFill>
                        <a:latin typeface="Wingdings" pitchFamily="2" charset="2"/>
                        <a:ea typeface="+mn-ea"/>
                        <a:cs typeface="+mn-cs"/>
                      </a:endParaRPr>
                    </a:p>
                  </a:txBody>
                  <a:tcPr>
                    <a:solidFill>
                      <a:srgbClr val="E5EAEF"/>
                    </a:solidFill>
                  </a:tcPr>
                </a:tc>
                <a:extLst>
                  <a:ext uri="{0D108BD9-81ED-4DB2-BD59-A6C34878D82A}">
                    <a16:rowId xmlns:a16="http://schemas.microsoft.com/office/drawing/2014/main" val="10013"/>
                  </a:ext>
                </a:extLst>
              </a:tr>
              <a:tr h="301333">
                <a:tc>
                  <a:txBody>
                    <a:bodyPr/>
                    <a:lstStyle/>
                    <a:p>
                      <a:pPr marL="457200" marR="0" lvl="1"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100" dirty="0"/>
                        <a:t>Pulsafeeder</a:t>
                      </a:r>
                      <a:endParaRPr lang="en-US" sz="1100" dirty="0">
                        <a:latin typeface="Tahoma" panose="020B0604030504040204" pitchFamily="34" charset="0"/>
                        <a:ea typeface="Tahoma" panose="020B0604030504040204" pitchFamily="34" charset="0"/>
                        <a:cs typeface="Tahoma" panose="020B0604030504040204" pitchFamily="34" charset="0"/>
                      </a:endParaRPr>
                    </a:p>
                  </a:txBody>
                  <a:tcPr>
                    <a:solidFill>
                      <a:srgbClr val="D5DCE4"/>
                    </a:solidFill>
                  </a:tcPr>
                </a:tc>
                <a:tc>
                  <a:txBody>
                    <a:bodyPr/>
                    <a:lstStyle/>
                    <a:p>
                      <a:pPr marL="0" algn="ctr" rtl="0" eaLnBrk="1" latinLnBrk="0" hangingPunct="1"/>
                      <a:endParaRPr kumimoji="0" lang="en-US" sz="1100" kern="1200" dirty="0">
                        <a:solidFill>
                          <a:schemeClr val="tx1"/>
                        </a:solidFill>
                        <a:latin typeface="Wingdings" pitchFamily="2" charset="2"/>
                        <a:ea typeface="+mn-ea"/>
                        <a:cs typeface="+mn-cs"/>
                      </a:endParaRPr>
                    </a:p>
                  </a:txBody>
                  <a:tcPr>
                    <a:solidFill>
                      <a:srgbClr val="D5DCE4"/>
                    </a:solidFill>
                  </a:tcPr>
                </a:tc>
                <a:tc>
                  <a:txBody>
                    <a:bodyPr/>
                    <a:lstStyle/>
                    <a:p>
                      <a:pPr marL="0" algn="ctr" rtl="0" eaLnBrk="1" latinLnBrk="0" hangingPunct="1"/>
                      <a:r>
                        <a:rPr kumimoji="0" lang="en-US" sz="1100" kern="1200" dirty="0">
                          <a:latin typeface="Wingdings" panose="05000000000000000000" pitchFamily="2" charset="2"/>
                        </a:rPr>
                        <a:t>ü</a:t>
                      </a:r>
                      <a:endParaRPr kumimoji="0" lang="en-US" sz="1100" kern="1200" dirty="0">
                        <a:solidFill>
                          <a:schemeClr val="tx1"/>
                        </a:solidFill>
                        <a:latin typeface="Wingdings" pitchFamily="2" charset="2"/>
                        <a:ea typeface="+mn-ea"/>
                        <a:cs typeface="+mn-cs"/>
                      </a:endParaRPr>
                    </a:p>
                  </a:txBody>
                  <a:tcPr>
                    <a:solidFill>
                      <a:srgbClr val="D5DCE4"/>
                    </a:solidFill>
                  </a:tcPr>
                </a:tc>
                <a:tc>
                  <a:txBody>
                    <a:bodyPr/>
                    <a:lstStyle/>
                    <a:p>
                      <a:pPr marL="0" algn="ctr" rtl="0" eaLnBrk="1" latinLnBrk="0" hangingPunct="1"/>
                      <a:endParaRPr kumimoji="0" lang="en-US" sz="1100" kern="1200" dirty="0">
                        <a:solidFill>
                          <a:schemeClr val="tx1"/>
                        </a:solidFill>
                        <a:latin typeface="Wingdings" pitchFamily="2" charset="2"/>
                        <a:ea typeface="+mn-ea"/>
                        <a:cs typeface="+mn-cs"/>
                      </a:endParaRPr>
                    </a:p>
                  </a:txBody>
                  <a:tcPr>
                    <a:solidFill>
                      <a:srgbClr val="D5DCE4"/>
                    </a:solidFill>
                  </a:tcPr>
                </a:tc>
                <a:tc>
                  <a:txBody>
                    <a:bodyPr/>
                    <a:lstStyle/>
                    <a:p>
                      <a:pPr marL="0" algn="ctr" rtl="0" eaLnBrk="1" latinLnBrk="0" hangingPunct="1"/>
                      <a:endParaRPr kumimoji="0" lang="en-US" sz="1100" kern="1200" dirty="0">
                        <a:solidFill>
                          <a:schemeClr val="tx1"/>
                        </a:solidFill>
                        <a:latin typeface="Wingdings" pitchFamily="2" charset="2"/>
                        <a:ea typeface="+mn-ea"/>
                        <a:cs typeface="+mn-cs"/>
                      </a:endParaRPr>
                    </a:p>
                  </a:txBody>
                  <a:tcPr>
                    <a:solidFill>
                      <a:srgbClr val="D5DCE4"/>
                    </a:solidFill>
                  </a:tcPr>
                </a:tc>
                <a:tc>
                  <a:txBody>
                    <a:bodyPr/>
                    <a:lstStyle/>
                    <a:p>
                      <a:pPr marL="0" algn="ctr" rtl="0" eaLnBrk="1" latinLnBrk="0" hangingPunct="1"/>
                      <a:endParaRPr kumimoji="0" lang="en-US" sz="1100" kern="1200" dirty="0">
                        <a:solidFill>
                          <a:schemeClr val="tx1"/>
                        </a:solidFill>
                        <a:latin typeface="Wingdings" pitchFamily="2" charset="2"/>
                        <a:ea typeface="+mn-ea"/>
                        <a:cs typeface="+mn-cs"/>
                      </a:endParaRPr>
                    </a:p>
                  </a:txBody>
                  <a:tcPr>
                    <a:lnR w="38100" cap="flat" cmpd="sng" algn="ctr">
                      <a:solidFill>
                        <a:schemeClr val="bg1"/>
                      </a:solidFill>
                      <a:prstDash val="solid"/>
                      <a:round/>
                      <a:headEnd type="none" w="med" len="med"/>
                      <a:tailEnd type="none" w="med" len="med"/>
                    </a:lnR>
                    <a:solidFill>
                      <a:srgbClr val="D5DCE4"/>
                    </a:solidFill>
                  </a:tcPr>
                </a:tc>
                <a:tc>
                  <a:txBody>
                    <a:bodyPr/>
                    <a:lstStyle/>
                    <a:p>
                      <a:pPr marL="0" algn="ctr" rtl="0" eaLnBrk="1" latinLnBrk="0" hangingPunct="1"/>
                      <a:r>
                        <a:rPr kumimoji="0" lang="en-US" sz="1100" kern="1200" dirty="0">
                          <a:latin typeface="Wingdings" panose="05000000000000000000" pitchFamily="2" charset="2"/>
                        </a:rPr>
                        <a:t>ü</a:t>
                      </a:r>
                      <a:endParaRPr kumimoji="0" lang="en-US" sz="1100" kern="1200" dirty="0">
                        <a:solidFill>
                          <a:schemeClr val="tx1"/>
                        </a:solidFill>
                        <a:latin typeface="Wingdings" pitchFamily="2" charset="2"/>
                        <a:ea typeface="+mn-ea"/>
                        <a:cs typeface="+mn-cs"/>
                      </a:endParaRPr>
                    </a:p>
                  </a:txBody>
                  <a:tcPr>
                    <a:lnL w="38100" cap="flat" cmpd="sng" algn="ctr">
                      <a:solidFill>
                        <a:schemeClr val="bg1"/>
                      </a:solidFill>
                      <a:prstDash val="solid"/>
                      <a:round/>
                      <a:headEnd type="none" w="med" len="med"/>
                      <a:tailEnd type="none" w="med" len="med"/>
                    </a:lnL>
                    <a:solidFill>
                      <a:srgbClr val="D5DCE4"/>
                    </a:solidFill>
                  </a:tcPr>
                </a:tc>
                <a:tc>
                  <a:txBody>
                    <a:bodyPr/>
                    <a:lstStyle/>
                    <a:p>
                      <a:pPr marL="0" algn="ctr" rtl="0" eaLnBrk="1" latinLnBrk="0" hangingPunct="1"/>
                      <a:r>
                        <a:rPr kumimoji="0" lang="en-US" sz="1100" kern="1200" dirty="0">
                          <a:latin typeface="Wingdings" panose="05000000000000000000" pitchFamily="2" charset="2"/>
                        </a:rPr>
                        <a:t>ü</a:t>
                      </a:r>
                      <a:endParaRPr kumimoji="0" lang="en-US" sz="1100" kern="1200" dirty="0">
                        <a:solidFill>
                          <a:schemeClr val="tx1"/>
                        </a:solidFill>
                        <a:latin typeface="Wingdings" pitchFamily="2" charset="2"/>
                        <a:ea typeface="+mn-ea"/>
                        <a:cs typeface="+mn-cs"/>
                      </a:endParaRPr>
                    </a:p>
                  </a:txBody>
                  <a:tcPr>
                    <a:solidFill>
                      <a:srgbClr val="D5DCE4"/>
                    </a:solidFill>
                  </a:tcPr>
                </a:tc>
                <a:tc>
                  <a:txBody>
                    <a:bodyPr/>
                    <a:lstStyle/>
                    <a:p>
                      <a:pPr marL="0" algn="ctr" rtl="0" eaLnBrk="1" latinLnBrk="0" hangingPunct="1"/>
                      <a:r>
                        <a:rPr kumimoji="0" lang="en-US" sz="1100" kern="1200" dirty="0">
                          <a:latin typeface="Wingdings" panose="05000000000000000000" pitchFamily="2" charset="2"/>
                        </a:rPr>
                        <a:t>ü</a:t>
                      </a:r>
                      <a:endParaRPr kumimoji="0" lang="en-US" sz="1100" kern="1200" dirty="0">
                        <a:solidFill>
                          <a:schemeClr val="tx1"/>
                        </a:solidFill>
                        <a:latin typeface="Wingdings" pitchFamily="2" charset="2"/>
                        <a:ea typeface="+mn-ea"/>
                        <a:cs typeface="+mn-cs"/>
                      </a:endParaRPr>
                    </a:p>
                  </a:txBody>
                  <a:tcPr>
                    <a:solidFill>
                      <a:srgbClr val="D5DCE4"/>
                    </a:solidFill>
                  </a:tcPr>
                </a:tc>
                <a:extLst>
                  <a:ext uri="{0D108BD9-81ED-4DB2-BD59-A6C34878D82A}">
                    <a16:rowId xmlns:a16="http://schemas.microsoft.com/office/drawing/2014/main" val="10014"/>
                  </a:ext>
                </a:extLst>
              </a:tr>
              <a:tr h="269287">
                <a:tc>
                  <a:txBody>
                    <a:bodyPr/>
                    <a:lstStyle/>
                    <a:p>
                      <a:r>
                        <a:rPr lang="en-US" sz="1200" dirty="0"/>
                        <a:t>Roper (ROP) </a:t>
                      </a:r>
                      <a:r>
                        <a:rPr lang="en-US" sz="1200" kern="1200" dirty="0">
                          <a:solidFill>
                            <a:schemeClr val="dk1"/>
                          </a:solidFill>
                          <a:latin typeface="+mn-lt"/>
                          <a:ea typeface="+mn-ea"/>
                          <a:cs typeface="+mn-cs"/>
                        </a:rPr>
                        <a:t>– ($5.8B; Flow/Pumps </a:t>
                      </a:r>
                      <a:r>
                        <a:rPr lang="en-US" sz="1200" dirty="0"/>
                        <a:t>$0.5B, 9%)</a:t>
                      </a:r>
                      <a:endParaRPr lang="en-US" sz="1200" b="1" dirty="0">
                        <a:latin typeface="Tahoma" panose="020B0604030504040204" pitchFamily="34" charset="0"/>
                        <a:ea typeface="Tahoma" panose="020B0604030504040204" pitchFamily="34" charset="0"/>
                        <a:cs typeface="Tahoma" panose="020B0604030504040204" pitchFamily="34" charset="0"/>
                      </a:endParaRPr>
                    </a:p>
                  </a:txBody>
                  <a:tcPr>
                    <a:solidFill>
                      <a:srgbClr val="E5EAEF"/>
                    </a:solidFill>
                  </a:tcPr>
                </a:tc>
                <a:tc>
                  <a:txBody>
                    <a:bodyPr/>
                    <a:lstStyle/>
                    <a:p>
                      <a:endParaRPr lang="en-US" sz="1100" dirty="0">
                        <a:latin typeface="Wingdings" pitchFamily="2" charset="2"/>
                      </a:endParaRPr>
                    </a:p>
                  </a:txBody>
                  <a:tcPr>
                    <a:solidFill>
                      <a:srgbClr val="E5EAEF"/>
                    </a:solidFill>
                  </a:tcPr>
                </a:tc>
                <a:tc>
                  <a:txBody>
                    <a:bodyPr/>
                    <a:lstStyle/>
                    <a:p>
                      <a:endParaRPr lang="en-US" sz="1100" dirty="0">
                        <a:latin typeface="Wingdings" pitchFamily="2" charset="2"/>
                      </a:endParaRPr>
                    </a:p>
                  </a:txBody>
                  <a:tcPr>
                    <a:solidFill>
                      <a:srgbClr val="E5EAEF"/>
                    </a:solidFill>
                  </a:tcPr>
                </a:tc>
                <a:tc>
                  <a:txBody>
                    <a:bodyPr/>
                    <a:lstStyle/>
                    <a:p>
                      <a:endParaRPr lang="en-US" sz="1100" dirty="0">
                        <a:latin typeface="Wingdings" pitchFamily="2" charset="2"/>
                      </a:endParaRPr>
                    </a:p>
                  </a:txBody>
                  <a:tcPr>
                    <a:solidFill>
                      <a:srgbClr val="E5EAEF"/>
                    </a:solidFill>
                  </a:tcPr>
                </a:tc>
                <a:tc>
                  <a:txBody>
                    <a:bodyPr/>
                    <a:lstStyle/>
                    <a:p>
                      <a:endParaRPr lang="en-US" sz="1100" dirty="0">
                        <a:latin typeface="Wingdings" pitchFamily="2" charset="2"/>
                      </a:endParaRPr>
                    </a:p>
                  </a:txBody>
                  <a:tcPr>
                    <a:solidFill>
                      <a:srgbClr val="E5EAEF"/>
                    </a:solidFill>
                  </a:tcPr>
                </a:tc>
                <a:tc>
                  <a:txBody>
                    <a:bodyPr/>
                    <a:lstStyle/>
                    <a:p>
                      <a:endParaRPr lang="en-US" sz="1100" dirty="0">
                        <a:latin typeface="Wingdings" pitchFamily="2" charset="2"/>
                      </a:endParaRPr>
                    </a:p>
                  </a:txBody>
                  <a:tcPr>
                    <a:lnR w="38100" cap="flat" cmpd="sng" algn="ctr">
                      <a:solidFill>
                        <a:schemeClr val="bg1"/>
                      </a:solidFill>
                      <a:prstDash val="solid"/>
                      <a:round/>
                      <a:headEnd type="none" w="med" len="med"/>
                      <a:tailEnd type="none" w="med" len="med"/>
                    </a:lnR>
                    <a:solidFill>
                      <a:srgbClr val="E5EAEF"/>
                    </a:solidFill>
                  </a:tcPr>
                </a:tc>
                <a:tc>
                  <a:txBody>
                    <a:bodyPr/>
                    <a:lstStyle/>
                    <a:p>
                      <a:endParaRPr lang="en-US" sz="1100" dirty="0">
                        <a:latin typeface="Wingdings" pitchFamily="2" charset="2"/>
                      </a:endParaRPr>
                    </a:p>
                  </a:txBody>
                  <a:tcPr>
                    <a:lnL w="38100" cap="flat" cmpd="sng" algn="ctr">
                      <a:solidFill>
                        <a:schemeClr val="bg1"/>
                      </a:solidFill>
                      <a:prstDash val="solid"/>
                      <a:round/>
                      <a:headEnd type="none" w="med" len="med"/>
                      <a:tailEnd type="none" w="med" len="med"/>
                    </a:lnL>
                    <a:solidFill>
                      <a:srgbClr val="E5EAEF"/>
                    </a:solidFill>
                  </a:tcPr>
                </a:tc>
                <a:tc>
                  <a:txBody>
                    <a:bodyPr/>
                    <a:lstStyle/>
                    <a:p>
                      <a:endParaRPr lang="en-US" sz="1100" dirty="0">
                        <a:latin typeface="Wingdings" pitchFamily="2" charset="2"/>
                      </a:endParaRPr>
                    </a:p>
                  </a:txBody>
                  <a:tcPr>
                    <a:solidFill>
                      <a:srgbClr val="E5EAEF"/>
                    </a:solidFill>
                  </a:tcPr>
                </a:tc>
                <a:tc>
                  <a:txBody>
                    <a:bodyPr/>
                    <a:lstStyle/>
                    <a:p>
                      <a:endParaRPr lang="en-US" sz="1100" dirty="0">
                        <a:latin typeface="Wingdings" pitchFamily="2" charset="2"/>
                      </a:endParaRPr>
                    </a:p>
                  </a:txBody>
                  <a:tcPr>
                    <a:solidFill>
                      <a:srgbClr val="E5EAEF"/>
                    </a:solidFill>
                  </a:tcPr>
                </a:tc>
                <a:extLst>
                  <a:ext uri="{0D108BD9-81ED-4DB2-BD59-A6C34878D82A}">
                    <a16:rowId xmlns:a16="http://schemas.microsoft.com/office/drawing/2014/main" val="10015"/>
                  </a:ext>
                </a:extLst>
              </a:tr>
              <a:tr h="212502">
                <a:tc>
                  <a:txBody>
                    <a:bodyPr/>
                    <a:lstStyle/>
                    <a:p>
                      <a:pPr marL="457200" marR="0" lvl="1"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100" kern="1200" dirty="0"/>
                        <a:t>Cornell</a:t>
                      </a:r>
                      <a:endParaRPr kumimoji="0" lang="en-US" sz="11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solidFill>
                      <a:srgbClr val="D5DCE4"/>
                    </a:solidFill>
                  </a:tcPr>
                </a:tc>
                <a:tc>
                  <a:txBody>
                    <a:bodyPr/>
                    <a:lstStyle/>
                    <a:p>
                      <a:endParaRPr lang="en-US" sz="1100" dirty="0">
                        <a:latin typeface="Wingdings" pitchFamily="2" charset="2"/>
                      </a:endParaRPr>
                    </a:p>
                  </a:txBody>
                  <a:tcPr>
                    <a:solidFill>
                      <a:srgbClr val="D5DCE4"/>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lnR w="38100" cap="flat" cmpd="sng" algn="ctr">
                      <a:solidFill>
                        <a:schemeClr val="bg1"/>
                      </a:solidFill>
                      <a:prstDash val="solid"/>
                      <a:round/>
                      <a:headEnd type="none" w="med" len="med"/>
                      <a:tailEnd type="none" w="med" len="med"/>
                    </a:lnR>
                    <a:solidFill>
                      <a:srgbClr val="D5DCE4"/>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lnL w="38100" cap="flat" cmpd="sng" algn="ctr">
                      <a:solidFill>
                        <a:schemeClr val="bg1"/>
                      </a:solidFill>
                      <a:prstDash val="solid"/>
                      <a:round/>
                      <a:headEnd type="none" w="med" len="med"/>
                      <a:tailEnd type="none" w="med" len="med"/>
                    </a:lnL>
                    <a:solidFill>
                      <a:srgbClr val="D5DCE4"/>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extLst>
                  <a:ext uri="{0D108BD9-81ED-4DB2-BD59-A6C34878D82A}">
                    <a16:rowId xmlns:a16="http://schemas.microsoft.com/office/drawing/2014/main" val="10016"/>
                  </a:ext>
                </a:extLst>
              </a:tr>
              <a:tr h="254327">
                <a:tc>
                  <a:txBody>
                    <a:bodyPr/>
                    <a:lstStyle/>
                    <a:p>
                      <a:pPr marL="457200" marR="0" lvl="1"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100" kern="1200" dirty="0"/>
                        <a:t>Roper</a:t>
                      </a:r>
                      <a:endParaRPr kumimoji="0" lang="en-US" sz="11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solidFill>
                      <a:srgbClr val="E5EAEF"/>
                    </a:solidFill>
                  </a:tcPr>
                </a:tc>
                <a:tc>
                  <a:txBody>
                    <a:bodyPr/>
                    <a:lstStyle/>
                    <a:p>
                      <a:endParaRPr lang="en-US" sz="1100" dirty="0">
                        <a:latin typeface="Wingdings" pitchFamily="2" charset="2"/>
                      </a:endParaRPr>
                    </a:p>
                  </a:txBody>
                  <a:tcPr>
                    <a:solidFill>
                      <a:srgbClr val="E5EAEF"/>
                    </a:solidFill>
                  </a:tcPr>
                </a:tc>
                <a:tc>
                  <a:txBody>
                    <a:bodyPr/>
                    <a:lstStyle/>
                    <a:p>
                      <a:pPr algn="ctr"/>
                      <a:endParaRPr lang="en-US" sz="1100" dirty="0">
                        <a:latin typeface="Wingdings" pitchFamily="2" charset="2"/>
                      </a:endParaRPr>
                    </a:p>
                  </a:txBody>
                  <a:tcPr>
                    <a:solidFill>
                      <a:srgbClr val="E5EAEF"/>
                    </a:solidFill>
                  </a:tcPr>
                </a:tc>
                <a:tc>
                  <a:txBody>
                    <a:bodyPr/>
                    <a:lstStyle/>
                    <a:p>
                      <a:pPr algn="ctr"/>
                      <a:endParaRPr lang="en-US" sz="1100" dirty="0">
                        <a:latin typeface="Wingdings" pitchFamily="2" charset="2"/>
                      </a:endParaRPr>
                    </a:p>
                  </a:txBody>
                  <a:tcPr>
                    <a:solidFill>
                      <a:srgbClr val="E5EAEF"/>
                    </a:solidFill>
                  </a:tcPr>
                </a:tc>
                <a:tc>
                  <a:txBody>
                    <a:bodyPr/>
                    <a:lstStyle/>
                    <a:p>
                      <a:pPr algn="ctr"/>
                      <a:endParaRPr lang="en-US" sz="1100" dirty="0">
                        <a:latin typeface="Wingdings" pitchFamily="2" charset="2"/>
                      </a:endParaRPr>
                    </a:p>
                  </a:txBody>
                  <a:tcPr>
                    <a:solidFill>
                      <a:srgbClr val="E5EAEF"/>
                    </a:solidFill>
                  </a:tcPr>
                </a:tc>
                <a:tc>
                  <a:txBody>
                    <a:bodyPr/>
                    <a:lstStyle/>
                    <a:p>
                      <a:pPr algn="ctr"/>
                      <a:endParaRPr lang="en-US" sz="1100" dirty="0">
                        <a:latin typeface="Wingdings" pitchFamily="2" charset="2"/>
                      </a:endParaRPr>
                    </a:p>
                  </a:txBody>
                  <a:tcPr>
                    <a:lnR w="38100" cap="flat" cmpd="sng" algn="ctr">
                      <a:solidFill>
                        <a:schemeClr val="bg1"/>
                      </a:solidFill>
                      <a:prstDash val="solid"/>
                      <a:round/>
                      <a:headEnd type="none" w="med" len="med"/>
                      <a:tailEnd type="none" w="med" len="med"/>
                    </a:ln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lnL w="38100" cap="flat" cmpd="sng" algn="ctr">
                      <a:solidFill>
                        <a:schemeClr val="bg1"/>
                      </a:solidFill>
                      <a:prstDash val="solid"/>
                      <a:round/>
                      <a:headEnd type="none" w="med" len="med"/>
                      <a:tailEnd type="none" w="med" len="med"/>
                    </a:lnL>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E5EAEF"/>
                    </a:solidFill>
                  </a:tcPr>
                </a:tc>
                <a:extLst>
                  <a:ext uri="{0D108BD9-81ED-4DB2-BD59-A6C34878D82A}">
                    <a16:rowId xmlns:a16="http://schemas.microsoft.com/office/drawing/2014/main" val="10017"/>
                  </a:ext>
                </a:extLst>
              </a:tr>
            </a:tbl>
          </a:graphicData>
        </a:graphic>
      </p:graphicFrame>
      <p:sp>
        <p:nvSpPr>
          <p:cNvPr id="3" name="Slide Number Placeholder 2"/>
          <p:cNvSpPr>
            <a:spLocks noGrp="1"/>
          </p:cNvSpPr>
          <p:nvPr>
            <p:ph type="sldNum" sz="quarter" idx="4"/>
          </p:nvPr>
        </p:nvSpPr>
        <p:spPr>
          <a:xfrm>
            <a:off x="6987012" y="6561057"/>
            <a:ext cx="1844379" cy="213236"/>
          </a:xfrm>
        </p:spPr>
        <p:txBody>
          <a:bodyPr/>
          <a:lstStyle/>
          <a:p>
            <a:fld id="{31565880-C22B-4283-895A-C9E13DE199B6}" type="slidenum">
              <a:rPr lang="en-US" smtClean="0"/>
              <a:pPr/>
              <a:t>22</a:t>
            </a:fld>
            <a:endParaRPr lang="en-US" dirty="0"/>
          </a:p>
        </p:txBody>
      </p:sp>
      <p:sp>
        <p:nvSpPr>
          <p:cNvPr id="2" name="Title 1"/>
          <p:cNvSpPr>
            <a:spLocks noGrp="1"/>
          </p:cNvSpPr>
          <p:nvPr>
            <p:ph type="title"/>
          </p:nvPr>
        </p:nvSpPr>
        <p:spPr>
          <a:prstGeom prst="rect">
            <a:avLst/>
          </a:prstGeom>
        </p:spPr>
        <p:txBody>
          <a:bodyPr/>
          <a:lstStyle/>
          <a:p>
            <a:r>
              <a:rPr lang="en-US" dirty="0"/>
              <a:t>Notable Pump Competitors</a:t>
            </a:r>
          </a:p>
        </p:txBody>
      </p:sp>
    </p:spTree>
    <p:extLst>
      <p:ext uri="{BB962C8B-B14F-4D97-AF65-F5344CB8AC3E}">
        <p14:creationId xmlns:p14="http://schemas.microsoft.com/office/powerpoint/2010/main" val="1792240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6987012" y="6561057"/>
            <a:ext cx="1844379" cy="213236"/>
          </a:xfrm>
        </p:spPr>
        <p:txBody>
          <a:bodyPr/>
          <a:lstStyle/>
          <a:p>
            <a:fld id="{31565880-C22B-4283-895A-C9E13DE199B6}" type="slidenum">
              <a:rPr lang="en-US" smtClean="0"/>
              <a:pPr/>
              <a:t>23</a:t>
            </a:fld>
            <a:endParaRPr lang="en-US" dirty="0"/>
          </a:p>
        </p:txBody>
      </p:sp>
      <p:sp>
        <p:nvSpPr>
          <p:cNvPr id="2" name="Title 1"/>
          <p:cNvSpPr>
            <a:spLocks noGrp="1"/>
          </p:cNvSpPr>
          <p:nvPr>
            <p:ph type="title"/>
          </p:nvPr>
        </p:nvSpPr>
        <p:spPr/>
        <p:txBody>
          <a:bodyPr/>
          <a:lstStyle/>
          <a:p>
            <a:r>
              <a:rPr lang="en-US" dirty="0"/>
              <a:t>Notable Pump Competitors</a:t>
            </a:r>
          </a:p>
        </p:txBody>
      </p:sp>
      <p:graphicFrame>
        <p:nvGraphicFramePr>
          <p:cNvPr id="5" name="Table 4"/>
          <p:cNvGraphicFramePr>
            <a:graphicFrameLocks noGrp="1"/>
          </p:cNvGraphicFramePr>
          <p:nvPr>
            <p:extLst>
              <p:ext uri="{D42A27DB-BD31-4B8C-83A1-F6EECF244321}">
                <p14:modId xmlns:p14="http://schemas.microsoft.com/office/powerpoint/2010/main" val="2224269864"/>
              </p:ext>
            </p:extLst>
          </p:nvPr>
        </p:nvGraphicFramePr>
        <p:xfrm>
          <a:off x="192707" y="846829"/>
          <a:ext cx="8758585" cy="5196912"/>
        </p:xfrm>
        <a:graphic>
          <a:graphicData uri="http://schemas.openxmlformats.org/drawingml/2006/table">
            <a:tbl>
              <a:tblPr firstRow="1" bandRow="1">
                <a:tableStyleId>{7DF18680-E054-41AD-8BC1-D1AEF772440D}</a:tableStyleId>
              </a:tblPr>
              <a:tblGrid>
                <a:gridCol w="3622373">
                  <a:extLst>
                    <a:ext uri="{9D8B030D-6E8A-4147-A177-3AD203B41FA5}">
                      <a16:colId xmlns:a16="http://schemas.microsoft.com/office/drawing/2014/main" val="20000"/>
                    </a:ext>
                  </a:extLst>
                </a:gridCol>
                <a:gridCol w="763342">
                  <a:extLst>
                    <a:ext uri="{9D8B030D-6E8A-4147-A177-3AD203B41FA5}">
                      <a16:colId xmlns:a16="http://schemas.microsoft.com/office/drawing/2014/main" val="2169554085"/>
                    </a:ext>
                  </a:extLst>
                </a:gridCol>
                <a:gridCol w="614452">
                  <a:extLst>
                    <a:ext uri="{9D8B030D-6E8A-4147-A177-3AD203B41FA5}">
                      <a16:colId xmlns:a16="http://schemas.microsoft.com/office/drawing/2014/main" val="20001"/>
                    </a:ext>
                  </a:extLst>
                </a:gridCol>
                <a:gridCol w="524235">
                  <a:extLst>
                    <a:ext uri="{9D8B030D-6E8A-4147-A177-3AD203B41FA5}">
                      <a16:colId xmlns:a16="http://schemas.microsoft.com/office/drawing/2014/main" val="20002"/>
                    </a:ext>
                  </a:extLst>
                </a:gridCol>
                <a:gridCol w="728571">
                  <a:extLst>
                    <a:ext uri="{9D8B030D-6E8A-4147-A177-3AD203B41FA5}">
                      <a16:colId xmlns:a16="http://schemas.microsoft.com/office/drawing/2014/main" val="20004"/>
                    </a:ext>
                  </a:extLst>
                </a:gridCol>
                <a:gridCol w="729293">
                  <a:extLst>
                    <a:ext uri="{9D8B030D-6E8A-4147-A177-3AD203B41FA5}">
                      <a16:colId xmlns:a16="http://schemas.microsoft.com/office/drawing/2014/main" val="20005"/>
                    </a:ext>
                  </a:extLst>
                </a:gridCol>
                <a:gridCol w="629729">
                  <a:extLst>
                    <a:ext uri="{9D8B030D-6E8A-4147-A177-3AD203B41FA5}">
                      <a16:colId xmlns:a16="http://schemas.microsoft.com/office/drawing/2014/main" val="20006"/>
                    </a:ext>
                  </a:extLst>
                </a:gridCol>
                <a:gridCol w="646981">
                  <a:extLst>
                    <a:ext uri="{9D8B030D-6E8A-4147-A177-3AD203B41FA5}">
                      <a16:colId xmlns:a16="http://schemas.microsoft.com/office/drawing/2014/main" val="20008"/>
                    </a:ext>
                  </a:extLst>
                </a:gridCol>
                <a:gridCol w="499609">
                  <a:extLst>
                    <a:ext uri="{9D8B030D-6E8A-4147-A177-3AD203B41FA5}">
                      <a16:colId xmlns:a16="http://schemas.microsoft.com/office/drawing/2014/main" val="20009"/>
                    </a:ext>
                  </a:extLst>
                </a:gridCol>
              </a:tblGrid>
              <a:tr h="304800">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solidFill>
                      <a:schemeClr val="accent1">
                        <a:lumMod val="75000"/>
                      </a:schemeClr>
                    </a:solidFill>
                  </a:tcPr>
                </a:tc>
                <a:tc gridSpan="8">
                  <a:txBody>
                    <a:bodyPr/>
                    <a:lstStyle/>
                    <a:p>
                      <a:pPr algn="ctr"/>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GORMAN-RUPP MARKETS</a:t>
                      </a:r>
                    </a:p>
                  </a:txBody>
                  <a:tcPr anchor="ctr">
                    <a:lnB w="9525"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50245844"/>
                  </a:ext>
                </a:extLst>
              </a:tr>
              <a:tr h="30480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solidFill>
                      <a:schemeClr val="accent5"/>
                    </a:solidFill>
                  </a:tcPr>
                </a:tc>
                <a:tc gridSpan="5">
                  <a:txBody>
                    <a:bodyPr/>
                    <a:lstStyle/>
                    <a:p>
                      <a:pPr marL="0" algn="ctr" defTabSz="914400" rtl="0" eaLnBrk="1" latinLnBrk="0" hangingPunct="1"/>
                      <a:r>
                        <a:rPr lang="en-US" sz="1200" b="1" kern="1200" dirty="0">
                          <a:solidFill>
                            <a:schemeClr val="bg1"/>
                          </a:solidFill>
                          <a:latin typeface="Tahoma" panose="020B0604030504040204" pitchFamily="34" charset="0"/>
                          <a:ea typeface="Tahoma" panose="020B0604030504040204" pitchFamily="34" charset="0"/>
                          <a:cs typeface="Tahoma" panose="020B0604030504040204" pitchFamily="34" charset="0"/>
                        </a:rPr>
                        <a:t>Water</a:t>
                      </a:r>
                    </a:p>
                  </a:txBody>
                  <a:tcPr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pPr algn="ctr"/>
                      <a:endPar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tc>
                <a:tc hMerge="1">
                  <a:txBody>
                    <a:bodyPr/>
                    <a:lstStyle/>
                    <a:p>
                      <a:pPr algn="ctr"/>
                      <a:endParaRPr lang="en-US" sz="900" b="1" dirty="0">
                        <a:solidFill>
                          <a:schemeClr val="bg1"/>
                        </a:solidFill>
                      </a:endParaRPr>
                    </a:p>
                  </a:txBody>
                  <a:tcPr vert="vert"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solidFill>
                      <a:schemeClr val="tx1"/>
                    </a:solidFill>
                  </a:tcPr>
                </a:tc>
                <a:tc hMerge="1">
                  <a:txBody>
                    <a:bodyPr/>
                    <a:lstStyle/>
                    <a:p>
                      <a:pPr algn="ctr"/>
                      <a:endParaRPr lang="en-US" sz="900" b="1" dirty="0">
                        <a:solidFill>
                          <a:schemeClr val="bg1"/>
                        </a:solidFill>
                      </a:endParaRPr>
                    </a:p>
                  </a:txBody>
                  <a:tcPr vert="vert"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solidFill>
                      <a:schemeClr val="tx1"/>
                    </a:solidFill>
                  </a:tcPr>
                </a:tc>
                <a:tc hMerge="1">
                  <a:txBody>
                    <a:bodyPr/>
                    <a:lstStyle/>
                    <a:p>
                      <a:pPr algn="ctr"/>
                      <a:endParaRPr lang="en-US" sz="900" b="1" dirty="0">
                        <a:solidFill>
                          <a:schemeClr val="bg1"/>
                        </a:solidFill>
                      </a:endParaRPr>
                    </a:p>
                  </a:txBody>
                  <a:tcPr vert="vert"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solidFill>
                      <a:schemeClr val="tx1"/>
                    </a:solidFill>
                  </a:tcPr>
                </a:tc>
                <a:tc gridSpan="3">
                  <a:txBody>
                    <a:bodyPr/>
                    <a:lstStyle/>
                    <a:p>
                      <a:pPr marL="0" algn="ctr" defTabSz="914400" rtl="0" eaLnBrk="1" latinLnBrk="0" hangingPunct="1"/>
                      <a:r>
                        <a:rPr lang="en-US" sz="1200" b="1" kern="1200" dirty="0">
                          <a:solidFill>
                            <a:schemeClr val="bg1"/>
                          </a:solidFill>
                          <a:latin typeface="Tahoma" panose="020B0604030504040204" pitchFamily="34" charset="0"/>
                          <a:ea typeface="Tahoma" panose="020B0604030504040204" pitchFamily="34" charset="0"/>
                          <a:cs typeface="Tahoma" panose="020B0604030504040204" pitchFamily="34" charset="0"/>
                        </a:rPr>
                        <a:t>Non-Water</a:t>
                      </a:r>
                    </a:p>
                  </a:txBody>
                  <a:tcPr anchor="ctr">
                    <a:lnL w="38100"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pPr algn="ctr"/>
                      <a:endParaRPr lang="en-US" sz="900" b="1" dirty="0">
                        <a:solidFill>
                          <a:schemeClr val="bg1"/>
                        </a:solidFill>
                      </a:endParaRPr>
                    </a:p>
                  </a:txBody>
                  <a:tcPr vert="vert"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solidFill>
                      <a:schemeClr val="tx1"/>
                    </a:solidFill>
                  </a:tcPr>
                </a:tc>
                <a:tc hMerge="1">
                  <a:txBody>
                    <a:bodyPr/>
                    <a:lstStyle/>
                    <a:p>
                      <a:pPr algn="ctr"/>
                      <a:endParaRPr lang="en-US" sz="900" b="1" dirty="0">
                        <a:solidFill>
                          <a:schemeClr val="bg1"/>
                        </a:solidFill>
                      </a:endParaRPr>
                    </a:p>
                  </a:txBody>
                  <a:tcPr vert="vert"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solidFill>
                      <a:schemeClr val="tx1"/>
                    </a:solidFill>
                  </a:tcPr>
                </a:tc>
                <a:extLst>
                  <a:ext uri="{0D108BD9-81ED-4DB2-BD59-A6C34878D82A}">
                    <a16:rowId xmlns:a16="http://schemas.microsoft.com/office/drawing/2014/main" val="10000"/>
                  </a:ext>
                </a:extLst>
              </a:tr>
              <a:tr h="4345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 </a:t>
                      </a:r>
                      <a:r>
                        <a:rPr lang="en-US" sz="2000" b="1" u="sng" dirty="0"/>
                        <a:t>Company</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solidFill>
                      <a:srgbClr val="E5EAEF"/>
                    </a:solidFill>
                  </a:tcPr>
                </a:tc>
                <a:tc>
                  <a:txBody>
                    <a:bodyPr/>
                    <a:lstStyle/>
                    <a:p>
                      <a:pPr algn="ctr"/>
                      <a:r>
                        <a:rPr lang="en-US" sz="800" dirty="0"/>
                        <a:t>Fire Suppression</a:t>
                      </a:r>
                      <a:endParaRPr lang="en-US" sz="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T w="38100" cap="flat" cmpd="sng" algn="ctr">
                      <a:solidFill>
                        <a:schemeClr val="bg1"/>
                      </a:solidFill>
                      <a:prstDash val="solid"/>
                      <a:round/>
                      <a:headEnd type="none" w="med" len="med"/>
                      <a:tailEnd type="none" w="med" len="med"/>
                    </a:lnT>
                    <a:solidFill>
                      <a:srgbClr val="E5EAEF"/>
                    </a:solidFill>
                  </a:tcPr>
                </a:tc>
                <a:tc>
                  <a:txBody>
                    <a:bodyPr/>
                    <a:lstStyle/>
                    <a:p>
                      <a:pPr algn="ctr"/>
                      <a:r>
                        <a:rPr lang="en-US" sz="800" dirty="0"/>
                        <a:t>Municipal</a:t>
                      </a:r>
                      <a:endParaRPr lang="en-US" sz="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T w="38100" cap="flat" cmpd="sng" algn="ctr">
                      <a:solidFill>
                        <a:schemeClr val="bg1"/>
                      </a:solidFill>
                      <a:prstDash val="solid"/>
                      <a:round/>
                      <a:headEnd type="none" w="med" len="med"/>
                      <a:tailEnd type="none" w="med" len="med"/>
                    </a:lnT>
                    <a:solidFill>
                      <a:srgbClr val="E5EAEF"/>
                    </a:solidFill>
                  </a:tcPr>
                </a:tc>
                <a:tc>
                  <a:txBody>
                    <a:bodyPr/>
                    <a:lstStyle/>
                    <a:p>
                      <a:pPr algn="ctr"/>
                      <a:r>
                        <a:rPr lang="en-US" sz="800" dirty="0"/>
                        <a:t>Flood</a:t>
                      </a:r>
                      <a:r>
                        <a:rPr lang="en-US" sz="800" baseline="0" dirty="0"/>
                        <a:t> Control</a:t>
                      </a:r>
                      <a:endParaRPr lang="en-US" sz="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T w="38100" cap="flat" cmpd="sng" algn="ctr">
                      <a:solidFill>
                        <a:schemeClr val="bg1"/>
                      </a:solidFill>
                      <a:prstDash val="solid"/>
                      <a:round/>
                      <a:headEnd type="none" w="med" len="med"/>
                      <a:tailEnd type="none" w="med" len="med"/>
                    </a:lnT>
                    <a:solidFill>
                      <a:srgbClr val="E5EAEF"/>
                    </a:solidFill>
                  </a:tcPr>
                </a:tc>
                <a:tc>
                  <a:txBody>
                    <a:bodyPr/>
                    <a:lstStyle/>
                    <a:p>
                      <a:pPr algn="ctr"/>
                      <a:r>
                        <a:rPr lang="en-US" sz="800" dirty="0"/>
                        <a:t>Construction</a:t>
                      </a:r>
                      <a:endParaRPr lang="en-US" sz="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T w="38100" cap="flat" cmpd="sng" algn="ctr">
                      <a:solidFill>
                        <a:schemeClr val="bg1"/>
                      </a:solidFill>
                      <a:prstDash val="solid"/>
                      <a:round/>
                      <a:headEnd type="none" w="med" len="med"/>
                      <a:tailEnd type="none" w="med" len="med"/>
                    </a:lnT>
                    <a:solidFill>
                      <a:srgbClr val="E5EAEF"/>
                    </a:solidFill>
                  </a:tcPr>
                </a:tc>
                <a:tc>
                  <a:txBody>
                    <a:bodyPr/>
                    <a:lstStyle/>
                    <a:p>
                      <a:pPr algn="ctr"/>
                      <a:r>
                        <a:rPr lang="en-US" sz="800" dirty="0"/>
                        <a:t>Agriculture</a:t>
                      </a:r>
                      <a:endParaRPr lang="en-US" sz="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E5EAEF"/>
                    </a:solidFill>
                  </a:tcPr>
                </a:tc>
                <a:tc>
                  <a:txBody>
                    <a:bodyPr/>
                    <a:lstStyle/>
                    <a:p>
                      <a:pPr algn="ctr"/>
                      <a:r>
                        <a:rPr lang="en-US" sz="800" dirty="0"/>
                        <a:t>Industrial</a:t>
                      </a:r>
                      <a:endParaRPr lang="en-US" sz="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rgbClr val="E5EAEF"/>
                    </a:solidFill>
                  </a:tcPr>
                </a:tc>
                <a:tc>
                  <a:txBody>
                    <a:bodyPr/>
                    <a:lstStyle/>
                    <a:p>
                      <a:pPr algn="ctr"/>
                      <a:r>
                        <a:rPr lang="en-US" sz="800" dirty="0"/>
                        <a:t>Petroleum</a:t>
                      </a:r>
                      <a:endParaRPr lang="en-US" sz="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T w="38100" cap="flat" cmpd="sng" algn="ctr">
                      <a:solidFill>
                        <a:schemeClr val="bg1"/>
                      </a:solidFill>
                      <a:prstDash val="solid"/>
                      <a:round/>
                      <a:headEnd type="none" w="med" len="med"/>
                      <a:tailEnd type="none" w="med" len="med"/>
                    </a:lnT>
                    <a:solidFill>
                      <a:srgbClr val="E5EAEF"/>
                    </a:solidFill>
                  </a:tcPr>
                </a:tc>
                <a:tc>
                  <a:txBody>
                    <a:bodyPr/>
                    <a:lstStyle/>
                    <a:p>
                      <a:pPr algn="ctr"/>
                      <a:r>
                        <a:rPr lang="en-US" sz="800" dirty="0"/>
                        <a:t>OEM </a:t>
                      </a:r>
                      <a:endParaRPr lang="en-US" sz="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T w="38100" cap="flat" cmpd="sng" algn="ctr">
                      <a:solidFill>
                        <a:schemeClr val="bg1"/>
                      </a:solidFill>
                      <a:prstDash val="solid"/>
                      <a:round/>
                      <a:headEnd type="none" w="med" len="med"/>
                      <a:tailEnd type="none" w="med" len="med"/>
                    </a:lnT>
                    <a:solidFill>
                      <a:srgbClr val="E5EAEF"/>
                    </a:solidFill>
                  </a:tcPr>
                </a:tc>
                <a:extLst>
                  <a:ext uri="{0D108BD9-81ED-4DB2-BD59-A6C34878D82A}">
                    <a16:rowId xmlns:a16="http://schemas.microsoft.com/office/drawing/2014/main" val="10001"/>
                  </a:ext>
                </a:extLst>
              </a:tr>
              <a:tr h="236082">
                <a:tc>
                  <a:txBody>
                    <a:bodyPr/>
                    <a:lstStyle/>
                    <a:p>
                      <a:r>
                        <a:rPr lang="en-US" sz="1200" dirty="0"/>
                        <a:t>Pentair (PNR) – (</a:t>
                      </a:r>
                      <a:r>
                        <a:rPr lang="en-US" sz="1200" dirty="0">
                          <a:solidFill>
                            <a:schemeClr val="tx1"/>
                          </a:solidFill>
                        </a:rPr>
                        <a:t>$3.8B</a:t>
                      </a:r>
                      <a:r>
                        <a:rPr lang="en-US" sz="1200" dirty="0"/>
                        <a:t>;</a:t>
                      </a:r>
                      <a:r>
                        <a:rPr lang="en-US" sz="1200" baseline="0" dirty="0"/>
                        <a:t> 100% Flow/Pumps)</a:t>
                      </a:r>
                      <a:endParaRPr lang="en-US" sz="1200" b="1" dirty="0">
                        <a:latin typeface="Tahoma" panose="020B0604030504040204" pitchFamily="34" charset="0"/>
                        <a:ea typeface="Tahoma" panose="020B0604030504040204" pitchFamily="34" charset="0"/>
                        <a:cs typeface="Tahoma" panose="020B0604030504040204" pitchFamily="34" charset="0"/>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lnR w="38100" cap="flat" cmpd="sng" algn="ctr">
                      <a:solidFill>
                        <a:schemeClr val="bg1"/>
                      </a:solidFill>
                      <a:prstDash val="solid"/>
                      <a:round/>
                      <a:headEnd type="none" w="med" len="med"/>
                      <a:tailEnd type="none" w="med" len="med"/>
                    </a:lnR>
                    <a:solidFill>
                      <a:srgbClr val="D5DCE4"/>
                    </a:solidFill>
                  </a:tcPr>
                </a:tc>
                <a:tc>
                  <a:txBody>
                    <a:bodyPr/>
                    <a:lstStyle/>
                    <a:p>
                      <a:pPr algn="ctr"/>
                      <a:endParaRPr lang="en-US" sz="1100" dirty="0">
                        <a:latin typeface="Wingdings" pitchFamily="2" charset="2"/>
                      </a:endParaRPr>
                    </a:p>
                  </a:txBody>
                  <a:tcPr>
                    <a:lnL w="38100" cap="flat" cmpd="sng" algn="ctr">
                      <a:solidFill>
                        <a:schemeClr val="bg1"/>
                      </a:solidFill>
                      <a:prstDash val="solid"/>
                      <a:round/>
                      <a:headEnd type="none" w="med" len="med"/>
                      <a:tailEnd type="none" w="med" len="med"/>
                    </a:lnL>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extLst>
                  <a:ext uri="{0D108BD9-81ED-4DB2-BD59-A6C34878D82A}">
                    <a16:rowId xmlns:a16="http://schemas.microsoft.com/office/drawing/2014/main" val="10002"/>
                  </a:ext>
                </a:extLst>
              </a:tr>
              <a:tr h="159882">
                <a:tc>
                  <a:txBody>
                    <a:bodyPr/>
                    <a:lstStyle/>
                    <a:p>
                      <a:pPr marL="457200" marR="0" lvl="1"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100" dirty="0"/>
                        <a:t>Hydromatic</a:t>
                      </a:r>
                      <a:endParaRPr lang="en-US" sz="1100" dirty="0">
                        <a:latin typeface="Tahoma" panose="020B0604030504040204" pitchFamily="34" charset="0"/>
                        <a:ea typeface="Tahoma" panose="020B0604030504040204" pitchFamily="34" charset="0"/>
                        <a:cs typeface="Tahoma" panose="020B0604030504040204" pitchFamily="34" charset="0"/>
                      </a:endParaRPr>
                    </a:p>
                  </a:txBody>
                  <a:tcPr>
                    <a:solidFill>
                      <a:srgbClr val="E5EAEF"/>
                    </a:solidFill>
                  </a:tcPr>
                </a:tc>
                <a:tc>
                  <a:txBody>
                    <a:bodyPr/>
                    <a:lstStyle/>
                    <a:p>
                      <a:pPr algn="ctr"/>
                      <a:endParaRPr lang="en-US" sz="1100" dirty="0">
                        <a:latin typeface="Wingdings" pitchFamily="2" charset="2"/>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E5EAEF"/>
                    </a:solidFill>
                  </a:tcPr>
                </a:tc>
                <a:tc>
                  <a:txBody>
                    <a:bodyPr/>
                    <a:lstStyle/>
                    <a:p>
                      <a:pPr algn="ctr"/>
                      <a:endParaRPr lang="en-US" sz="1100" dirty="0">
                        <a:latin typeface="Wingdings" pitchFamily="2" charset="2"/>
                      </a:endParaRPr>
                    </a:p>
                  </a:txBody>
                  <a:tcPr>
                    <a:solidFill>
                      <a:srgbClr val="E5EAEF"/>
                    </a:solidFill>
                  </a:tcPr>
                </a:tc>
                <a:tc>
                  <a:txBody>
                    <a:bodyPr/>
                    <a:lstStyle/>
                    <a:p>
                      <a:pPr algn="ctr"/>
                      <a:endParaRPr lang="en-US" sz="1100" dirty="0">
                        <a:latin typeface="Wingdings" pitchFamily="2" charset="2"/>
                      </a:endParaRPr>
                    </a:p>
                  </a:txBody>
                  <a:tcPr>
                    <a:solidFill>
                      <a:srgbClr val="E5EAEF"/>
                    </a:solidFill>
                  </a:tcPr>
                </a:tc>
                <a:tc>
                  <a:txBody>
                    <a:bodyPr/>
                    <a:lstStyle/>
                    <a:p>
                      <a:pPr algn="ctr"/>
                      <a:endParaRPr lang="en-US" sz="1100" dirty="0">
                        <a:latin typeface="Wingdings" pitchFamily="2" charset="2"/>
                      </a:endParaRPr>
                    </a:p>
                  </a:txBody>
                  <a:tcPr>
                    <a:lnR w="38100" cap="flat" cmpd="sng" algn="ctr">
                      <a:solidFill>
                        <a:schemeClr val="bg1"/>
                      </a:solidFill>
                      <a:prstDash val="solid"/>
                      <a:round/>
                      <a:headEnd type="none" w="med" len="med"/>
                      <a:tailEnd type="none" w="med" len="med"/>
                    </a:ln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lnL w="38100" cap="flat" cmpd="sng" algn="ctr">
                      <a:solidFill>
                        <a:schemeClr val="bg1"/>
                      </a:solidFill>
                      <a:prstDash val="solid"/>
                      <a:round/>
                      <a:headEnd type="none" w="med" len="med"/>
                      <a:tailEnd type="none" w="med" len="med"/>
                    </a:lnL>
                    <a:solidFill>
                      <a:srgbClr val="E5EAEF"/>
                    </a:solidFill>
                  </a:tcPr>
                </a:tc>
                <a:tc>
                  <a:txBody>
                    <a:bodyPr/>
                    <a:lstStyle/>
                    <a:p>
                      <a:pPr algn="ctr"/>
                      <a:endParaRPr lang="en-US" sz="1100" dirty="0">
                        <a:latin typeface="Wingdings" pitchFamily="2" charset="2"/>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E5EAEF"/>
                    </a:solidFill>
                  </a:tcPr>
                </a:tc>
                <a:extLst>
                  <a:ext uri="{0D108BD9-81ED-4DB2-BD59-A6C34878D82A}">
                    <a16:rowId xmlns:a16="http://schemas.microsoft.com/office/drawing/2014/main" val="10003"/>
                  </a:ext>
                </a:extLst>
              </a:tr>
              <a:tr h="205602">
                <a:tc>
                  <a:txBody>
                    <a:bodyPr/>
                    <a:lstStyle/>
                    <a:p>
                      <a:pPr marL="457200" marR="0" lvl="1"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100" dirty="0"/>
                        <a:t>Aurora</a:t>
                      </a:r>
                      <a:endParaRPr lang="en-US" sz="1100" dirty="0">
                        <a:latin typeface="Tahoma" panose="020B0604030504040204" pitchFamily="34" charset="0"/>
                        <a:ea typeface="Tahoma" panose="020B0604030504040204" pitchFamily="34" charset="0"/>
                        <a:cs typeface="Tahoma" panose="020B0604030504040204" pitchFamily="34" charset="0"/>
                      </a:endParaRPr>
                    </a:p>
                  </a:txBody>
                  <a:tcPr>
                    <a:solidFill>
                      <a:srgbClr val="D5DCE4"/>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D5DCE4"/>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lnR w="38100" cap="flat" cmpd="sng" algn="ctr">
                      <a:solidFill>
                        <a:schemeClr val="bg1"/>
                      </a:solidFill>
                      <a:prstDash val="solid"/>
                      <a:round/>
                      <a:headEnd type="none" w="med" len="med"/>
                      <a:tailEnd type="none" w="med" len="med"/>
                    </a:lnR>
                    <a:solidFill>
                      <a:srgbClr val="D5DCE4"/>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lnL w="38100" cap="flat" cmpd="sng" algn="ctr">
                      <a:solidFill>
                        <a:schemeClr val="bg1"/>
                      </a:solidFill>
                      <a:prstDash val="solid"/>
                      <a:round/>
                      <a:headEnd type="none" w="med" len="med"/>
                      <a:tailEnd type="none" w="med" len="med"/>
                    </a:lnL>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D5DCE4"/>
                    </a:solidFill>
                  </a:tcPr>
                </a:tc>
                <a:extLst>
                  <a:ext uri="{0D108BD9-81ED-4DB2-BD59-A6C34878D82A}">
                    <a16:rowId xmlns:a16="http://schemas.microsoft.com/office/drawing/2014/main" val="10004"/>
                  </a:ext>
                </a:extLst>
              </a:tr>
              <a:tr h="243840">
                <a:tc>
                  <a:txBody>
                    <a:bodyPr/>
                    <a:lstStyle/>
                    <a:p>
                      <a:pPr marL="457200" marR="0" lvl="1"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100" dirty="0"/>
                        <a:t>Fairbanks</a:t>
                      </a:r>
                      <a:r>
                        <a:rPr lang="en-US" sz="1100" baseline="0" dirty="0"/>
                        <a:t> Nijhuis</a:t>
                      </a:r>
                      <a:endParaRPr lang="en-US" sz="1100" dirty="0">
                        <a:latin typeface="Tahoma" panose="020B0604030504040204" pitchFamily="34" charset="0"/>
                        <a:ea typeface="Tahoma" panose="020B0604030504040204" pitchFamily="34" charset="0"/>
                        <a:cs typeface="Tahoma" panose="020B0604030504040204" pitchFamily="34" charset="0"/>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lnR w="38100" cap="flat" cmpd="sng" algn="ctr">
                      <a:solidFill>
                        <a:schemeClr val="bg1"/>
                      </a:solidFill>
                      <a:prstDash val="solid"/>
                      <a:round/>
                      <a:headEnd type="none" w="med" len="med"/>
                      <a:tailEnd type="none" w="med" len="med"/>
                    </a:ln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lnL w="38100" cap="flat" cmpd="sng" algn="ctr">
                      <a:solidFill>
                        <a:schemeClr val="bg1"/>
                      </a:solidFill>
                      <a:prstDash val="solid"/>
                      <a:round/>
                      <a:headEnd type="none" w="med" len="med"/>
                      <a:tailEnd type="none" w="med" len="med"/>
                    </a:lnL>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E5EAEF"/>
                    </a:solidFill>
                  </a:tcPr>
                </a:tc>
                <a:extLst>
                  <a:ext uri="{0D108BD9-81ED-4DB2-BD59-A6C34878D82A}">
                    <a16:rowId xmlns:a16="http://schemas.microsoft.com/office/drawing/2014/main" val="10005"/>
                  </a:ext>
                </a:extLst>
              </a:tr>
              <a:tr h="2208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200" kern="1200" dirty="0"/>
                        <a:t>Franklin Electric (FELE) </a:t>
                      </a:r>
                      <a:r>
                        <a:rPr kumimoji="0" lang="en-US" sz="1200" kern="1200" dirty="0">
                          <a:solidFill>
                            <a:schemeClr val="dk1"/>
                          </a:solidFill>
                          <a:latin typeface="+mn-lt"/>
                          <a:ea typeface="+mn-ea"/>
                          <a:cs typeface="+mn-cs"/>
                        </a:rPr>
                        <a:t>– ($1.7B; Flow/Pumps </a:t>
                      </a:r>
                      <a:r>
                        <a:rPr kumimoji="0" lang="en-US" sz="1200" kern="1200" dirty="0"/>
                        <a:t>$1.0B, 58%)</a:t>
                      </a:r>
                      <a:endParaRPr kumimoji="0"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solidFill>
                      <a:srgbClr val="D5DCE4"/>
                    </a:solidFill>
                  </a:tcPr>
                </a:tc>
                <a:tc>
                  <a:txBody>
                    <a:bodyPr/>
                    <a:lstStyle/>
                    <a:p>
                      <a:pPr marL="0" algn="ctr" rtl="0" eaLnBrk="1" latinLnBrk="0" hangingPunct="1"/>
                      <a:endParaRPr kumimoji="0" lang="en-US" sz="1100" kern="1200" dirty="0">
                        <a:solidFill>
                          <a:schemeClr val="tx1"/>
                        </a:solidFill>
                        <a:latin typeface="Wingdings" pitchFamily="2" charset="2"/>
                        <a:ea typeface="+mn-ea"/>
                        <a:cs typeface="+mn-cs"/>
                      </a:endParaRPr>
                    </a:p>
                  </a:txBody>
                  <a:tcPr>
                    <a:solidFill>
                      <a:srgbClr val="D5DCE4"/>
                    </a:solidFill>
                  </a:tcPr>
                </a:tc>
                <a:tc>
                  <a:txBody>
                    <a:bodyPr/>
                    <a:lstStyle/>
                    <a:p>
                      <a:pPr marL="0" algn="ctr" rtl="0" eaLnBrk="1" latinLnBrk="0" hangingPunct="1"/>
                      <a:endParaRPr kumimoji="0" lang="en-US" sz="1100" kern="1200" dirty="0">
                        <a:solidFill>
                          <a:schemeClr val="tx1"/>
                        </a:solidFill>
                        <a:latin typeface="Wingdings" pitchFamily="2" charset="2"/>
                        <a:ea typeface="+mn-ea"/>
                        <a:cs typeface="+mn-cs"/>
                      </a:endParaRPr>
                    </a:p>
                  </a:txBody>
                  <a:tcPr>
                    <a:solidFill>
                      <a:srgbClr val="D5DCE4"/>
                    </a:solidFill>
                  </a:tcPr>
                </a:tc>
                <a:tc>
                  <a:txBody>
                    <a:bodyPr/>
                    <a:lstStyle/>
                    <a:p>
                      <a:pPr marL="0" algn="ctr" rtl="0" eaLnBrk="1" latinLnBrk="0" hangingPunct="1"/>
                      <a:endParaRPr kumimoji="0" lang="en-US" sz="1100" kern="1200" dirty="0">
                        <a:solidFill>
                          <a:schemeClr val="tx1"/>
                        </a:solidFill>
                        <a:latin typeface="Wingdings" pitchFamily="2" charset="2"/>
                        <a:ea typeface="+mn-ea"/>
                        <a:cs typeface="+mn-cs"/>
                      </a:endParaRPr>
                    </a:p>
                  </a:txBody>
                  <a:tcPr>
                    <a:solidFill>
                      <a:srgbClr val="D5DCE4"/>
                    </a:solidFill>
                  </a:tcPr>
                </a:tc>
                <a:tc>
                  <a:txBody>
                    <a:bodyPr/>
                    <a:lstStyle/>
                    <a:p>
                      <a:pPr marL="0" algn="ctr" rtl="0" eaLnBrk="1" latinLnBrk="0" hangingPunct="1"/>
                      <a:endParaRPr kumimoji="0" lang="en-US" sz="1100" kern="1200" dirty="0">
                        <a:solidFill>
                          <a:schemeClr val="tx1"/>
                        </a:solidFill>
                        <a:latin typeface="Wingdings" pitchFamily="2" charset="2"/>
                        <a:ea typeface="+mn-ea"/>
                        <a:cs typeface="+mn-cs"/>
                      </a:endParaRPr>
                    </a:p>
                  </a:txBody>
                  <a:tcPr>
                    <a:solidFill>
                      <a:srgbClr val="D5DC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0" lang="en-US" sz="1100" kern="1200" dirty="0">
                        <a:solidFill>
                          <a:schemeClr val="tx1"/>
                        </a:solidFill>
                        <a:latin typeface="Wingdings" pitchFamily="2" charset="2"/>
                        <a:ea typeface="+mn-ea"/>
                        <a:cs typeface="+mn-cs"/>
                      </a:endParaRPr>
                    </a:p>
                  </a:txBody>
                  <a:tcPr>
                    <a:lnR w="38100" cap="flat" cmpd="sng" algn="ctr">
                      <a:solidFill>
                        <a:schemeClr val="bg1"/>
                      </a:solidFill>
                      <a:prstDash val="solid"/>
                      <a:round/>
                      <a:headEnd type="none" w="med" len="med"/>
                      <a:tailEnd type="none" w="med" len="med"/>
                    </a:lnR>
                    <a:solidFill>
                      <a:srgbClr val="D5DCE4"/>
                    </a:solidFill>
                  </a:tcPr>
                </a:tc>
                <a:tc>
                  <a:txBody>
                    <a:bodyPr/>
                    <a:lstStyle/>
                    <a:p>
                      <a:pPr marL="0" algn="ctr" rtl="0" eaLnBrk="1" latinLnBrk="0" hangingPunct="1"/>
                      <a:endParaRPr kumimoji="0" lang="en-US" sz="1100" kern="1200" dirty="0">
                        <a:solidFill>
                          <a:schemeClr val="tx1"/>
                        </a:solidFill>
                        <a:latin typeface="Wingdings" pitchFamily="2" charset="2"/>
                        <a:ea typeface="+mn-ea"/>
                        <a:cs typeface="+mn-cs"/>
                      </a:endParaRPr>
                    </a:p>
                  </a:txBody>
                  <a:tcPr>
                    <a:lnL w="38100" cap="flat" cmpd="sng" algn="ctr">
                      <a:solidFill>
                        <a:schemeClr val="bg1"/>
                      </a:solidFill>
                      <a:prstDash val="solid"/>
                      <a:round/>
                      <a:headEnd type="none" w="med" len="med"/>
                      <a:tailEnd type="none" w="med" len="med"/>
                    </a:lnL>
                    <a:solidFill>
                      <a:srgbClr val="D5DCE4"/>
                    </a:solidFill>
                  </a:tcPr>
                </a:tc>
                <a:tc>
                  <a:txBody>
                    <a:bodyPr/>
                    <a:lstStyle/>
                    <a:p>
                      <a:pPr marL="0" algn="ctr" rtl="0" eaLnBrk="1" latinLnBrk="0" hangingPunct="1"/>
                      <a:endParaRPr kumimoji="0" lang="en-US" sz="1100" kern="1200" dirty="0">
                        <a:solidFill>
                          <a:schemeClr val="tx1"/>
                        </a:solidFill>
                        <a:latin typeface="Wingdings" pitchFamily="2" charset="2"/>
                        <a:ea typeface="+mn-ea"/>
                        <a:cs typeface="+mn-cs"/>
                      </a:endParaRPr>
                    </a:p>
                  </a:txBody>
                  <a:tcPr>
                    <a:solidFill>
                      <a:srgbClr val="D5DCE4"/>
                    </a:solidFill>
                  </a:tcPr>
                </a:tc>
                <a:tc>
                  <a:txBody>
                    <a:bodyPr/>
                    <a:lstStyle/>
                    <a:p>
                      <a:pPr marL="0" algn="ctr" rtl="0" eaLnBrk="1" latinLnBrk="0" hangingPunct="1"/>
                      <a:endParaRPr kumimoji="0" lang="en-US" sz="1100" kern="1200" dirty="0">
                        <a:solidFill>
                          <a:schemeClr val="tx1"/>
                        </a:solidFill>
                        <a:latin typeface="Wingdings" pitchFamily="2" charset="2"/>
                        <a:ea typeface="+mn-ea"/>
                        <a:cs typeface="+mn-cs"/>
                      </a:endParaRPr>
                    </a:p>
                  </a:txBody>
                  <a:tcPr>
                    <a:solidFill>
                      <a:srgbClr val="D5DCE4"/>
                    </a:solidFill>
                  </a:tcPr>
                </a:tc>
                <a:extLst>
                  <a:ext uri="{0D108BD9-81ED-4DB2-BD59-A6C34878D82A}">
                    <a16:rowId xmlns:a16="http://schemas.microsoft.com/office/drawing/2014/main" val="10006"/>
                  </a:ext>
                </a:extLst>
              </a:tr>
              <a:tr h="220842">
                <a:tc>
                  <a:txBody>
                    <a:bodyPr/>
                    <a:lstStyle/>
                    <a:p>
                      <a:pPr marL="457200" marR="0" lvl="1"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100" kern="1200" dirty="0"/>
                        <a:t>Pioneer Pump</a:t>
                      </a:r>
                      <a:endParaRPr kumimoji="0" lang="en-US" sz="11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solidFill>
                      <a:srgbClr val="E5EAEF"/>
                    </a:solidFill>
                  </a:tcPr>
                </a:tc>
                <a:tc>
                  <a:txBody>
                    <a:bodyPr/>
                    <a:lstStyle/>
                    <a:p>
                      <a:pPr marL="0" algn="ctr" rtl="0" eaLnBrk="1" latinLnBrk="0" hangingPunct="1"/>
                      <a:endParaRPr kumimoji="0" lang="en-US" sz="1100" kern="1200" dirty="0">
                        <a:solidFill>
                          <a:schemeClr val="tx1"/>
                        </a:solidFill>
                        <a:latin typeface="Wingdings" pitchFamily="2" charset="2"/>
                        <a:ea typeface="+mn-ea"/>
                        <a:cs typeface="+mn-cs"/>
                      </a:endParaRPr>
                    </a:p>
                  </a:txBody>
                  <a:tcPr>
                    <a:solidFill>
                      <a:srgbClr val="E5EAEF"/>
                    </a:solidFill>
                  </a:tcPr>
                </a:tc>
                <a:tc>
                  <a:txBody>
                    <a:bodyPr/>
                    <a:lstStyle/>
                    <a:p>
                      <a:pPr marL="0" algn="ctr" rtl="0" eaLnBrk="1" latinLnBrk="0" hangingPunct="1"/>
                      <a:r>
                        <a:rPr kumimoji="0" lang="en-US" sz="1100" kern="1200" dirty="0">
                          <a:latin typeface="Wingdings" panose="05000000000000000000" pitchFamily="2" charset="2"/>
                        </a:rPr>
                        <a:t>ü</a:t>
                      </a:r>
                      <a:endParaRPr kumimoji="0" lang="en-US" sz="1100" kern="1200" dirty="0">
                        <a:solidFill>
                          <a:schemeClr val="tx1"/>
                        </a:solidFill>
                        <a:latin typeface="Wingdings" pitchFamily="2" charset="2"/>
                        <a:ea typeface="+mn-ea"/>
                        <a:cs typeface="+mn-cs"/>
                      </a:endParaRPr>
                    </a:p>
                  </a:txBody>
                  <a:tcPr>
                    <a:solidFill>
                      <a:srgbClr val="E5EAEF"/>
                    </a:solidFill>
                  </a:tcPr>
                </a:tc>
                <a:tc>
                  <a:txBody>
                    <a:bodyPr/>
                    <a:lstStyle/>
                    <a:p>
                      <a:pPr marL="0" algn="ctr" rtl="0" eaLnBrk="1" latinLnBrk="0" hangingPunct="1"/>
                      <a:endParaRPr kumimoji="0" lang="en-US" sz="1100" kern="1200" dirty="0">
                        <a:solidFill>
                          <a:schemeClr val="tx1"/>
                        </a:solidFill>
                        <a:latin typeface="Wingdings" pitchFamily="2" charset="2"/>
                        <a:ea typeface="+mn-ea"/>
                        <a:cs typeface="+mn-cs"/>
                      </a:endParaRPr>
                    </a:p>
                  </a:txBody>
                  <a:tcPr>
                    <a:solidFill>
                      <a:srgbClr val="E5EAEF"/>
                    </a:solidFill>
                  </a:tcPr>
                </a:tc>
                <a:tc>
                  <a:txBody>
                    <a:bodyPr/>
                    <a:lstStyle/>
                    <a:p>
                      <a:pPr marL="0" algn="ctr" rtl="0" eaLnBrk="1" latinLnBrk="0" hangingPunct="1"/>
                      <a:r>
                        <a:rPr kumimoji="0" lang="en-US" sz="1100" kern="1200" dirty="0">
                          <a:latin typeface="Wingdings" panose="05000000000000000000" pitchFamily="2" charset="2"/>
                        </a:rPr>
                        <a:t>ü</a:t>
                      </a:r>
                      <a:endParaRPr kumimoji="0" lang="en-US" sz="1100" kern="1200" dirty="0">
                        <a:solidFill>
                          <a:schemeClr val="tx1"/>
                        </a:solidFill>
                        <a:latin typeface="Wingdings" pitchFamily="2" charset="2"/>
                        <a:ea typeface="+mn-ea"/>
                        <a:cs typeface="+mn-cs"/>
                      </a:endParaRPr>
                    </a:p>
                  </a:txBody>
                  <a:tcPr>
                    <a:solidFill>
                      <a:srgbClr val="E5EAE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100" kern="1200" dirty="0">
                          <a:latin typeface="Wingdings" panose="05000000000000000000" pitchFamily="2" charset="2"/>
                        </a:rPr>
                        <a:t>ü</a:t>
                      </a:r>
                      <a:endParaRPr kumimoji="0" lang="en-US" sz="1100" kern="1200" dirty="0">
                        <a:solidFill>
                          <a:schemeClr val="tx1"/>
                        </a:solidFill>
                        <a:latin typeface="Wingdings" pitchFamily="2" charset="2"/>
                        <a:ea typeface="+mn-ea"/>
                        <a:cs typeface="+mn-cs"/>
                      </a:endParaRPr>
                    </a:p>
                  </a:txBody>
                  <a:tcPr>
                    <a:lnR w="38100" cap="flat" cmpd="sng" algn="ctr">
                      <a:solidFill>
                        <a:schemeClr val="bg1"/>
                      </a:solidFill>
                      <a:prstDash val="solid"/>
                      <a:round/>
                      <a:headEnd type="none" w="med" len="med"/>
                      <a:tailEnd type="none" w="med" len="med"/>
                    </a:lnR>
                    <a:solidFill>
                      <a:srgbClr val="E5EAEF"/>
                    </a:solidFill>
                  </a:tcPr>
                </a:tc>
                <a:tc>
                  <a:txBody>
                    <a:bodyPr/>
                    <a:lstStyle/>
                    <a:p>
                      <a:pPr marL="0" algn="ctr" rtl="0" eaLnBrk="1" latinLnBrk="0" hangingPunct="1"/>
                      <a:r>
                        <a:rPr kumimoji="0" lang="en-US" sz="1100" kern="1200" dirty="0">
                          <a:latin typeface="Wingdings" panose="05000000000000000000" pitchFamily="2" charset="2"/>
                        </a:rPr>
                        <a:t>ü</a:t>
                      </a:r>
                      <a:endParaRPr kumimoji="0" lang="en-US" sz="1100" kern="1200" dirty="0">
                        <a:solidFill>
                          <a:schemeClr val="tx1"/>
                        </a:solidFill>
                        <a:latin typeface="Wingdings" pitchFamily="2" charset="2"/>
                        <a:ea typeface="+mn-ea"/>
                        <a:cs typeface="+mn-cs"/>
                      </a:endParaRPr>
                    </a:p>
                  </a:txBody>
                  <a:tcPr>
                    <a:lnL w="38100" cap="flat" cmpd="sng" algn="ctr">
                      <a:solidFill>
                        <a:schemeClr val="bg1"/>
                      </a:solidFill>
                      <a:prstDash val="solid"/>
                      <a:round/>
                      <a:headEnd type="none" w="med" len="med"/>
                      <a:tailEnd type="none" w="med" len="med"/>
                    </a:lnL>
                    <a:solidFill>
                      <a:srgbClr val="E5EAEF"/>
                    </a:solidFill>
                  </a:tcPr>
                </a:tc>
                <a:tc>
                  <a:txBody>
                    <a:bodyPr/>
                    <a:lstStyle/>
                    <a:p>
                      <a:pPr marL="0" algn="ctr" rtl="0" eaLnBrk="1" latinLnBrk="0" hangingPunct="1"/>
                      <a:endParaRPr kumimoji="0" lang="en-US" sz="1100" kern="1200" dirty="0">
                        <a:solidFill>
                          <a:schemeClr val="tx1"/>
                        </a:solidFill>
                        <a:latin typeface="Wingdings" pitchFamily="2" charset="2"/>
                        <a:ea typeface="+mn-ea"/>
                        <a:cs typeface="+mn-cs"/>
                      </a:endParaRPr>
                    </a:p>
                  </a:txBody>
                  <a:tcPr>
                    <a:solidFill>
                      <a:srgbClr val="E5EAEF"/>
                    </a:solidFill>
                  </a:tcPr>
                </a:tc>
                <a:tc>
                  <a:txBody>
                    <a:bodyPr/>
                    <a:lstStyle/>
                    <a:p>
                      <a:pPr marL="0" algn="ctr" rtl="0" eaLnBrk="1" latinLnBrk="0" hangingPunct="1"/>
                      <a:r>
                        <a:rPr kumimoji="0" lang="en-US" sz="1100" kern="1200" dirty="0">
                          <a:latin typeface="Wingdings" panose="05000000000000000000" pitchFamily="2" charset="2"/>
                        </a:rPr>
                        <a:t>ü</a:t>
                      </a:r>
                      <a:endParaRPr kumimoji="0" lang="en-US" sz="1100" kern="1200" dirty="0">
                        <a:solidFill>
                          <a:schemeClr val="tx1"/>
                        </a:solidFill>
                        <a:latin typeface="Wingdings" pitchFamily="2" charset="2"/>
                        <a:ea typeface="+mn-ea"/>
                        <a:cs typeface="+mn-cs"/>
                      </a:endParaRPr>
                    </a:p>
                  </a:txBody>
                  <a:tcPr>
                    <a:solidFill>
                      <a:srgbClr val="E5EAEF"/>
                    </a:solidFill>
                  </a:tcPr>
                </a:tc>
                <a:extLst>
                  <a:ext uri="{0D108BD9-81ED-4DB2-BD59-A6C34878D82A}">
                    <a16:rowId xmlns:a16="http://schemas.microsoft.com/office/drawing/2014/main" val="10007"/>
                  </a:ext>
                </a:extLst>
              </a:tr>
              <a:tr h="251322">
                <a:tc>
                  <a:txBody>
                    <a:bodyPr/>
                    <a:lstStyle/>
                    <a:p>
                      <a:r>
                        <a:rPr lang="en-US" sz="1200" dirty="0"/>
                        <a:t>Dover Corporation</a:t>
                      </a:r>
                      <a:r>
                        <a:rPr lang="en-US" sz="1200" baseline="0" dirty="0"/>
                        <a:t> (DOV) </a:t>
                      </a:r>
                      <a:r>
                        <a:rPr lang="en-US" sz="1200" kern="1200" baseline="0" dirty="0">
                          <a:solidFill>
                            <a:schemeClr val="dk1"/>
                          </a:solidFill>
                          <a:latin typeface="+mn-lt"/>
                          <a:ea typeface="+mn-ea"/>
                          <a:cs typeface="+mn-cs"/>
                        </a:rPr>
                        <a:t>– ($7.9B; </a:t>
                      </a:r>
                      <a:r>
                        <a:rPr lang="en-US" sz="1200" baseline="0" dirty="0"/>
                        <a:t>Fluids $3.3B, 42%)</a:t>
                      </a:r>
                      <a:endParaRPr lang="en-US" sz="1200" b="1" baseline="0" dirty="0">
                        <a:latin typeface="Tahoma" panose="020B0604030504040204" pitchFamily="34" charset="0"/>
                        <a:ea typeface="Tahoma" panose="020B0604030504040204" pitchFamily="34" charset="0"/>
                        <a:cs typeface="Tahoma" panose="020B0604030504040204" pitchFamily="34" charset="0"/>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lnR w="38100" cap="flat" cmpd="sng" algn="ctr">
                      <a:solidFill>
                        <a:schemeClr val="bg1"/>
                      </a:solidFill>
                      <a:prstDash val="solid"/>
                      <a:round/>
                      <a:headEnd type="none" w="med" len="med"/>
                      <a:tailEnd type="none" w="med" len="med"/>
                    </a:lnR>
                    <a:solidFill>
                      <a:srgbClr val="D5DCE4"/>
                    </a:solidFill>
                  </a:tcPr>
                </a:tc>
                <a:tc>
                  <a:txBody>
                    <a:bodyPr/>
                    <a:lstStyle/>
                    <a:p>
                      <a:pPr algn="ctr"/>
                      <a:endParaRPr lang="en-US" sz="1100" dirty="0">
                        <a:latin typeface="Wingdings" pitchFamily="2" charset="2"/>
                      </a:endParaRPr>
                    </a:p>
                  </a:txBody>
                  <a:tcPr>
                    <a:lnL w="38100" cap="flat" cmpd="sng" algn="ctr">
                      <a:solidFill>
                        <a:schemeClr val="bg1"/>
                      </a:solidFill>
                      <a:prstDash val="solid"/>
                      <a:round/>
                      <a:headEnd type="none" w="med" len="med"/>
                      <a:tailEnd type="none" w="med" len="med"/>
                    </a:lnL>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extLst>
                  <a:ext uri="{0D108BD9-81ED-4DB2-BD59-A6C34878D82A}">
                    <a16:rowId xmlns:a16="http://schemas.microsoft.com/office/drawing/2014/main" val="10008"/>
                  </a:ext>
                </a:extLst>
              </a:tr>
              <a:tr h="172720">
                <a:tc>
                  <a:txBody>
                    <a:bodyPr/>
                    <a:lstStyle/>
                    <a:p>
                      <a:pPr marL="457200" marR="0" lvl="1"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100" dirty="0"/>
                        <a:t>Blackmer </a:t>
                      </a:r>
                      <a:endParaRPr lang="en-US" sz="1100" dirty="0">
                        <a:latin typeface="Tahoma" panose="020B0604030504040204" pitchFamily="34" charset="0"/>
                        <a:ea typeface="Tahoma" panose="020B0604030504040204" pitchFamily="34" charset="0"/>
                        <a:cs typeface="Tahoma" panose="020B0604030504040204" pitchFamily="34" charset="0"/>
                      </a:endParaRPr>
                    </a:p>
                  </a:txBody>
                  <a:tcPr>
                    <a:solidFill>
                      <a:srgbClr val="E5EAEF"/>
                    </a:solidFill>
                  </a:tcPr>
                </a:tc>
                <a:tc>
                  <a:txBody>
                    <a:bodyPr/>
                    <a:lstStyle/>
                    <a:p>
                      <a:pPr algn="ctr"/>
                      <a:endParaRPr lang="en-US" sz="1100" dirty="0">
                        <a:latin typeface="Wingdings" pitchFamily="2" charset="2"/>
                      </a:endParaRPr>
                    </a:p>
                  </a:txBody>
                  <a:tcPr>
                    <a:solidFill>
                      <a:srgbClr val="E5EAEF"/>
                    </a:solidFill>
                  </a:tcPr>
                </a:tc>
                <a:tc>
                  <a:txBody>
                    <a:bodyPr/>
                    <a:lstStyle/>
                    <a:p>
                      <a:pPr algn="ctr"/>
                      <a:endParaRPr lang="en-US" sz="1100" dirty="0">
                        <a:latin typeface="Wingdings" pitchFamily="2" charset="2"/>
                      </a:endParaRPr>
                    </a:p>
                  </a:txBody>
                  <a:tcPr>
                    <a:solidFill>
                      <a:srgbClr val="E5EAEF"/>
                    </a:solidFill>
                  </a:tcPr>
                </a:tc>
                <a:tc>
                  <a:txBody>
                    <a:bodyPr/>
                    <a:lstStyle/>
                    <a:p>
                      <a:pPr algn="ctr"/>
                      <a:endParaRPr lang="en-US" sz="1100" dirty="0">
                        <a:latin typeface="Wingdings" pitchFamily="2" charset="2"/>
                      </a:endParaRPr>
                    </a:p>
                  </a:txBody>
                  <a:tcPr>
                    <a:solidFill>
                      <a:srgbClr val="E5EAEF"/>
                    </a:solidFill>
                  </a:tcPr>
                </a:tc>
                <a:tc>
                  <a:txBody>
                    <a:bodyPr/>
                    <a:lstStyle/>
                    <a:p>
                      <a:pPr algn="ctr"/>
                      <a:endParaRPr lang="en-US" sz="1100" dirty="0">
                        <a:latin typeface="Wingdings" pitchFamily="2" charset="2"/>
                      </a:endParaRPr>
                    </a:p>
                  </a:txBody>
                  <a:tcPr>
                    <a:solidFill>
                      <a:srgbClr val="E5EAEF"/>
                    </a:solidFill>
                  </a:tcPr>
                </a:tc>
                <a:tc>
                  <a:txBody>
                    <a:bodyPr/>
                    <a:lstStyle/>
                    <a:p>
                      <a:pPr algn="ctr"/>
                      <a:endParaRPr lang="en-US" sz="1100" dirty="0">
                        <a:latin typeface="Wingdings" pitchFamily="2" charset="2"/>
                      </a:endParaRPr>
                    </a:p>
                  </a:txBody>
                  <a:tcPr>
                    <a:lnR w="38100" cap="flat" cmpd="sng" algn="ctr">
                      <a:solidFill>
                        <a:schemeClr val="bg1"/>
                      </a:solidFill>
                      <a:prstDash val="solid"/>
                      <a:round/>
                      <a:headEnd type="none" w="med" len="med"/>
                      <a:tailEnd type="none" w="med" len="med"/>
                    </a:ln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lnL w="38100" cap="flat" cmpd="sng" algn="ctr">
                      <a:solidFill>
                        <a:schemeClr val="bg1"/>
                      </a:solidFill>
                      <a:prstDash val="solid"/>
                      <a:round/>
                      <a:headEnd type="none" w="med" len="med"/>
                      <a:tailEnd type="none" w="med" len="med"/>
                    </a:lnL>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E5EAEF"/>
                    </a:solidFill>
                  </a:tcPr>
                </a:tc>
                <a:extLst>
                  <a:ext uri="{0D108BD9-81ED-4DB2-BD59-A6C34878D82A}">
                    <a16:rowId xmlns:a16="http://schemas.microsoft.com/office/drawing/2014/main" val="10009"/>
                  </a:ext>
                </a:extLst>
              </a:tr>
              <a:tr h="274320">
                <a:tc>
                  <a:txBody>
                    <a:bodyPr/>
                    <a:lstStyle/>
                    <a:p>
                      <a:pPr marL="457200" marR="0" lvl="1"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100" dirty="0"/>
                        <a:t>Wilden</a:t>
                      </a:r>
                      <a:endParaRPr lang="en-US" sz="1100" dirty="0">
                        <a:latin typeface="Tahoma" panose="020B0604030504040204" pitchFamily="34" charset="0"/>
                        <a:ea typeface="Tahoma" panose="020B0604030504040204" pitchFamily="34" charset="0"/>
                        <a:cs typeface="Tahoma" panose="020B0604030504040204" pitchFamily="34" charset="0"/>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lnR w="38100" cap="flat" cmpd="sng" algn="ctr">
                      <a:solidFill>
                        <a:schemeClr val="bg1"/>
                      </a:solidFill>
                      <a:prstDash val="solid"/>
                      <a:round/>
                      <a:headEnd type="none" w="med" len="med"/>
                      <a:tailEnd type="none" w="med" len="med"/>
                    </a:lnR>
                    <a:solidFill>
                      <a:srgbClr val="D5DCE4"/>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lnL w="38100" cap="flat" cmpd="sng" algn="ctr">
                      <a:solidFill>
                        <a:schemeClr val="bg1"/>
                      </a:solidFill>
                      <a:prstDash val="solid"/>
                      <a:round/>
                      <a:headEnd type="none" w="med" len="med"/>
                      <a:tailEnd type="none" w="med" len="med"/>
                    </a:lnL>
                    <a:solidFill>
                      <a:srgbClr val="D5DCE4"/>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D5DCE4"/>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D5DCE4"/>
                    </a:solidFill>
                  </a:tcPr>
                </a:tc>
                <a:extLst>
                  <a:ext uri="{0D108BD9-81ED-4DB2-BD59-A6C34878D82A}">
                    <a16:rowId xmlns:a16="http://schemas.microsoft.com/office/drawing/2014/main" val="10010"/>
                  </a:ext>
                </a:extLst>
              </a:tr>
              <a:tr h="2818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cs typeface="Arial" panose="020B0604020202020204" pitchFamily="34" charset="0"/>
                        </a:rPr>
                        <a:t>Ingersoll Rand</a:t>
                      </a:r>
                      <a:r>
                        <a:rPr lang="en-US" sz="1200" baseline="0" dirty="0">
                          <a:latin typeface="+mn-lt"/>
                          <a:cs typeface="Arial" panose="020B0604020202020204" pitchFamily="34" charset="0"/>
                        </a:rPr>
                        <a:t> (IR</a:t>
                      </a:r>
                      <a:r>
                        <a:rPr kumimoji="0" lang="en-US" sz="1200" kern="1200" dirty="0">
                          <a:solidFill>
                            <a:schemeClr val="dk1"/>
                          </a:solidFill>
                          <a:latin typeface="+mn-lt"/>
                          <a:ea typeface="+mn-ea"/>
                          <a:cs typeface="+mn-cs"/>
                        </a:rPr>
                        <a:t>) – ($5.2B; &lt;15% Flow/Pumps</a:t>
                      </a:r>
                      <a:r>
                        <a:rPr lang="en-US" sz="1200" baseline="0" dirty="0">
                          <a:latin typeface="+mn-lt"/>
                          <a:cs typeface="Arial" panose="020B0604020202020204" pitchFamily="34" charset="0"/>
                        </a:rPr>
                        <a:t>)</a:t>
                      </a:r>
                      <a:endParaRPr lang="en-US" sz="1200" b="1" dirty="0">
                        <a:latin typeface="+mn-lt"/>
                        <a:ea typeface="Tahoma" panose="020B0604030504040204" pitchFamily="34" charset="0"/>
                        <a:cs typeface="Arial" panose="020B0604020202020204" pitchFamily="34" charset="0"/>
                      </a:endParaRPr>
                    </a:p>
                  </a:txBody>
                  <a:tcP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lnR w="38100" cap="flat" cmpd="sng" algn="ctr">
                      <a:solidFill>
                        <a:schemeClr val="bg1"/>
                      </a:solidFill>
                      <a:prstDash val="solid"/>
                      <a:round/>
                      <a:headEnd type="none" w="med" len="med"/>
                      <a:tailEnd type="none" w="med" len="med"/>
                    </a:ln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lnL w="38100" cap="flat" cmpd="sng" algn="ctr">
                      <a:solidFill>
                        <a:schemeClr val="bg1"/>
                      </a:solidFill>
                      <a:prstDash val="solid"/>
                      <a:round/>
                      <a:headEnd type="none" w="med" len="med"/>
                      <a:tailEnd type="none" w="med" len="med"/>
                    </a:lnL>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E5EAEF"/>
                    </a:solidFill>
                  </a:tcPr>
                </a:tc>
                <a:extLst>
                  <a:ext uri="{0D108BD9-81ED-4DB2-BD59-A6C34878D82A}">
                    <a16:rowId xmlns:a16="http://schemas.microsoft.com/office/drawing/2014/main" val="10011"/>
                  </a:ext>
                </a:extLst>
              </a:tr>
              <a:tr h="0">
                <a:tc>
                  <a:txBody>
                    <a:bodyPr/>
                    <a:lstStyle/>
                    <a:p>
                      <a:pPr marL="457200" marR="0" lvl="1"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100" kern="1200" dirty="0">
                          <a:solidFill>
                            <a:schemeClr val="dk1"/>
                          </a:solidFill>
                          <a:latin typeface="+mn-lt"/>
                          <a:ea typeface="Tahoma" panose="020B0604030504040204" pitchFamily="34" charset="0"/>
                          <a:cs typeface="Arial" panose="020B0604020202020204" pitchFamily="34" charset="0"/>
                        </a:rPr>
                        <a:t>ARO</a:t>
                      </a: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lnR w="38100" cap="flat" cmpd="sng" algn="ctr">
                      <a:solidFill>
                        <a:schemeClr val="bg1"/>
                      </a:solidFill>
                      <a:prstDash val="solid"/>
                      <a:round/>
                      <a:headEnd type="none" w="med" len="med"/>
                      <a:tailEnd type="none" w="med" len="med"/>
                    </a:lnR>
                    <a:solidFill>
                      <a:srgbClr val="D5DCE4"/>
                    </a:solidFill>
                  </a:tcPr>
                </a:tc>
                <a:tc>
                  <a:txBody>
                    <a:bodyPr/>
                    <a:lstStyle/>
                    <a:p>
                      <a:pPr algn="ctr"/>
                      <a:r>
                        <a:rPr kumimoji="0" lang="en-US" sz="1100" kern="1200" dirty="0">
                          <a:latin typeface="Wingdings" panose="05000000000000000000" pitchFamily="2" charset="2"/>
                          <a:cs typeface="Arial" panose="020B0604020202020204" pitchFamily="34" charset="0"/>
                        </a:rPr>
                        <a:t>ü</a:t>
                      </a:r>
                      <a:endParaRPr lang="en-US" sz="1100" dirty="0">
                        <a:latin typeface="Wingdings" panose="05000000000000000000" pitchFamily="2" charset="2"/>
                        <a:cs typeface="Arial" panose="020B0604020202020204" pitchFamily="34" charset="0"/>
                      </a:endParaRPr>
                    </a:p>
                  </a:txBody>
                  <a:tcPr>
                    <a:lnL w="38100" cap="flat" cmpd="sng" algn="ctr">
                      <a:solidFill>
                        <a:schemeClr val="bg1"/>
                      </a:solidFill>
                      <a:prstDash val="solid"/>
                      <a:round/>
                      <a:headEnd type="none" w="med" len="med"/>
                      <a:tailEnd type="none" w="med" len="med"/>
                    </a:lnL>
                    <a:solidFill>
                      <a:srgbClr val="D5DCE4"/>
                    </a:solidFill>
                  </a:tcPr>
                </a:tc>
                <a:tc>
                  <a:txBody>
                    <a:bodyPr/>
                    <a:lstStyle/>
                    <a:p>
                      <a:pPr algn="ctr"/>
                      <a:r>
                        <a:rPr kumimoji="0" lang="en-US" sz="1100" kern="1200" dirty="0">
                          <a:latin typeface="Wingdings" panose="05000000000000000000" pitchFamily="2" charset="2"/>
                          <a:cs typeface="Arial" panose="020B0604020202020204" pitchFamily="34" charset="0"/>
                        </a:rPr>
                        <a:t>ü</a:t>
                      </a:r>
                      <a:endParaRPr lang="en-US" sz="1100" dirty="0">
                        <a:latin typeface="Wingdings" panose="05000000000000000000" pitchFamily="2" charset="2"/>
                        <a:cs typeface="Arial" panose="020B0604020202020204" pitchFamily="34" charset="0"/>
                      </a:endParaRP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extLst>
                  <a:ext uri="{0D108BD9-81ED-4DB2-BD59-A6C34878D82A}">
                    <a16:rowId xmlns:a16="http://schemas.microsoft.com/office/drawing/2014/main" val="10012"/>
                  </a:ext>
                </a:extLst>
              </a:tr>
              <a:tr h="132080">
                <a:tc>
                  <a:txBody>
                    <a:bodyPr/>
                    <a:lstStyle/>
                    <a:p>
                      <a:pPr marL="457200" marR="0" lvl="1"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100" kern="1200" dirty="0">
                          <a:solidFill>
                            <a:schemeClr val="dk1"/>
                          </a:solidFill>
                          <a:latin typeface="+mn-lt"/>
                          <a:ea typeface="Tahoma" panose="020B0604030504040204" pitchFamily="34" charset="0"/>
                          <a:cs typeface="Arial" panose="020B0604020202020204" pitchFamily="34" charset="0"/>
                        </a:rPr>
                        <a:t>Seepex</a:t>
                      </a:r>
                    </a:p>
                  </a:txBody>
                  <a:tcP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E5EAEF"/>
                    </a:solidFill>
                  </a:tcPr>
                </a:tc>
                <a:tc>
                  <a:txBody>
                    <a:bodyPr/>
                    <a:lstStyle/>
                    <a:p>
                      <a:pPr algn="ctr"/>
                      <a:r>
                        <a:rPr kumimoji="0" lang="en-US" sz="1100" kern="1200" dirty="0">
                          <a:latin typeface="Wingdings" panose="05000000000000000000" pitchFamily="2" charset="2"/>
                          <a:cs typeface="Arial" panose="020B0604020202020204" pitchFamily="34" charset="0"/>
                        </a:rPr>
                        <a:t>ü</a:t>
                      </a:r>
                      <a:endParaRPr lang="en-US" sz="1100" dirty="0">
                        <a:latin typeface="Wingdings" panose="05000000000000000000" pitchFamily="2" charset="2"/>
                        <a:cs typeface="Arial" panose="020B0604020202020204" pitchFamily="34" charset="0"/>
                      </a:endParaRPr>
                    </a:p>
                  </a:txBody>
                  <a:tcP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lnR w="38100" cap="flat" cmpd="sng" algn="ctr">
                      <a:solidFill>
                        <a:schemeClr val="bg1"/>
                      </a:solidFill>
                      <a:prstDash val="solid"/>
                      <a:round/>
                      <a:headEnd type="none" w="med" len="med"/>
                      <a:tailEnd type="none" w="med" len="med"/>
                    </a:lnR>
                    <a:solidFill>
                      <a:srgbClr val="E5EAEF"/>
                    </a:solidFill>
                  </a:tcPr>
                </a:tc>
                <a:tc>
                  <a:txBody>
                    <a:bodyPr/>
                    <a:lstStyle/>
                    <a:p>
                      <a:pPr algn="ctr"/>
                      <a:r>
                        <a:rPr kumimoji="0" lang="en-US" sz="1100" kern="1200" dirty="0">
                          <a:latin typeface="Wingdings" panose="05000000000000000000" pitchFamily="2" charset="2"/>
                          <a:cs typeface="Arial" panose="020B0604020202020204" pitchFamily="34" charset="0"/>
                        </a:rPr>
                        <a:t>ü</a:t>
                      </a:r>
                      <a:endParaRPr lang="en-US" sz="1100" dirty="0">
                        <a:latin typeface="Wingdings" panose="05000000000000000000" pitchFamily="2" charset="2"/>
                        <a:cs typeface="Arial" panose="020B0604020202020204" pitchFamily="34" charset="0"/>
                      </a:endParaRPr>
                    </a:p>
                  </a:txBody>
                  <a:tcPr>
                    <a:lnL w="38100" cap="flat" cmpd="sng" algn="ctr">
                      <a:solidFill>
                        <a:schemeClr val="bg1"/>
                      </a:solidFill>
                      <a:prstDash val="solid"/>
                      <a:round/>
                      <a:headEnd type="none" w="med" len="med"/>
                      <a:tailEnd type="none" w="med" len="med"/>
                    </a:lnL>
                    <a:solidFill>
                      <a:srgbClr val="E5EAEF"/>
                    </a:solidFill>
                  </a:tcPr>
                </a:tc>
                <a:tc>
                  <a:txBody>
                    <a:bodyPr/>
                    <a:lstStyle/>
                    <a:p>
                      <a:pPr algn="ctr"/>
                      <a:r>
                        <a:rPr kumimoji="0" lang="en-US" sz="1100" kern="1200" dirty="0">
                          <a:latin typeface="Wingdings" panose="05000000000000000000" pitchFamily="2" charset="2"/>
                          <a:cs typeface="Arial" panose="020B0604020202020204" pitchFamily="34" charset="0"/>
                        </a:rPr>
                        <a:t>ü</a:t>
                      </a:r>
                      <a:endParaRPr lang="en-US" sz="1100" dirty="0">
                        <a:latin typeface="Wingdings" panose="05000000000000000000" pitchFamily="2" charset="2"/>
                        <a:cs typeface="Arial" panose="020B0604020202020204" pitchFamily="34" charset="0"/>
                      </a:endParaRPr>
                    </a:p>
                  </a:txBody>
                  <a:tcP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E5EAEF"/>
                    </a:solidFill>
                  </a:tcPr>
                </a:tc>
                <a:extLst>
                  <a:ext uri="{0D108BD9-81ED-4DB2-BD59-A6C34878D82A}">
                    <a16:rowId xmlns:a16="http://schemas.microsoft.com/office/drawing/2014/main" val="10014"/>
                  </a:ext>
                </a:extLst>
              </a:tr>
              <a:tr h="132080">
                <a:tc>
                  <a:txBody>
                    <a:bodyPr/>
                    <a:lstStyle/>
                    <a:p>
                      <a:pPr marL="457200" marR="0" lvl="1"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100" kern="1200" dirty="0">
                          <a:solidFill>
                            <a:schemeClr val="dk1"/>
                          </a:solidFill>
                          <a:latin typeface="+mn-lt"/>
                          <a:ea typeface="Tahoma" panose="020B0604030504040204" pitchFamily="34" charset="0"/>
                          <a:cs typeface="Arial" panose="020B0604020202020204" pitchFamily="34" charset="0"/>
                        </a:rPr>
                        <a:t>Albin Pump</a:t>
                      </a: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lnR w="38100" cap="flat" cmpd="sng" algn="ctr">
                      <a:solidFill>
                        <a:schemeClr val="bg1"/>
                      </a:solidFill>
                      <a:prstDash val="solid"/>
                      <a:round/>
                      <a:headEnd type="none" w="med" len="med"/>
                      <a:tailEnd type="none" w="med" len="med"/>
                    </a:ln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lnL w="38100" cap="flat" cmpd="sng" algn="ctr">
                      <a:solidFill>
                        <a:schemeClr val="bg1"/>
                      </a:solidFill>
                      <a:prstDash val="solid"/>
                      <a:round/>
                      <a:headEnd type="none" w="med" len="med"/>
                      <a:tailEnd type="none" w="med" len="med"/>
                    </a:lnL>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extLst>
                  <a:ext uri="{0D108BD9-81ED-4DB2-BD59-A6C34878D82A}">
                    <a16:rowId xmlns:a16="http://schemas.microsoft.com/office/drawing/2014/main" val="10015"/>
                  </a:ext>
                </a:extLst>
              </a:tr>
              <a:tr h="132080">
                <a:tc>
                  <a:txBody>
                    <a:bodyPr/>
                    <a:lstStyle/>
                    <a:p>
                      <a:pPr marL="457200" marR="0" lvl="1"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100" kern="1200" dirty="0">
                          <a:solidFill>
                            <a:schemeClr val="dk1"/>
                          </a:solidFill>
                          <a:latin typeface="+mn-lt"/>
                          <a:ea typeface="Tahoma" panose="020B0604030504040204" pitchFamily="34" charset="0"/>
                          <a:cs typeface="Arial" panose="020B0604020202020204" pitchFamily="34" charset="0"/>
                        </a:rPr>
                        <a:t>Milton Roy</a:t>
                      </a:r>
                    </a:p>
                  </a:txBody>
                  <a:tcP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E5EAEF"/>
                    </a:solidFill>
                  </a:tcPr>
                </a:tc>
                <a:tc>
                  <a:txBody>
                    <a:bodyPr/>
                    <a:lstStyle/>
                    <a:p>
                      <a:pPr algn="ctr"/>
                      <a:r>
                        <a:rPr kumimoji="0" lang="en-US" sz="1100" kern="1200" dirty="0">
                          <a:latin typeface="Wingdings" panose="05000000000000000000" pitchFamily="2" charset="2"/>
                          <a:cs typeface="Arial" panose="020B0604020202020204" pitchFamily="34" charset="0"/>
                        </a:rPr>
                        <a:t>ü</a:t>
                      </a:r>
                      <a:endParaRPr lang="en-US" sz="1100" dirty="0">
                        <a:latin typeface="Wingdings" panose="05000000000000000000" pitchFamily="2" charset="2"/>
                        <a:cs typeface="Arial" panose="020B0604020202020204" pitchFamily="34" charset="0"/>
                      </a:endParaRPr>
                    </a:p>
                  </a:txBody>
                  <a:tcP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lnR w="38100" cap="flat" cmpd="sng" algn="ctr">
                      <a:solidFill>
                        <a:schemeClr val="bg1"/>
                      </a:solidFill>
                      <a:prstDash val="solid"/>
                      <a:round/>
                      <a:headEnd type="none" w="med" len="med"/>
                      <a:tailEnd type="none" w="med" len="med"/>
                    </a:lnR>
                    <a:solidFill>
                      <a:srgbClr val="E5EAEF"/>
                    </a:solidFill>
                  </a:tcPr>
                </a:tc>
                <a:tc>
                  <a:txBody>
                    <a:bodyPr/>
                    <a:lstStyle/>
                    <a:p>
                      <a:pPr algn="ctr"/>
                      <a:r>
                        <a:rPr kumimoji="0" lang="en-US" sz="1100" kern="1200" dirty="0">
                          <a:latin typeface="Wingdings" panose="05000000000000000000" pitchFamily="2" charset="2"/>
                          <a:cs typeface="Arial" panose="020B0604020202020204" pitchFamily="34" charset="0"/>
                        </a:rPr>
                        <a:t>ü</a:t>
                      </a:r>
                      <a:endParaRPr lang="en-US" sz="1100" dirty="0">
                        <a:latin typeface="Wingdings" panose="05000000000000000000" pitchFamily="2" charset="2"/>
                        <a:cs typeface="Arial" panose="020B0604020202020204" pitchFamily="34" charset="0"/>
                      </a:endParaRPr>
                    </a:p>
                  </a:txBody>
                  <a:tcPr>
                    <a:lnL w="38100" cap="flat" cmpd="sng" algn="ctr">
                      <a:solidFill>
                        <a:schemeClr val="bg1"/>
                      </a:solidFill>
                      <a:prstDash val="solid"/>
                      <a:round/>
                      <a:headEnd type="none" w="med" len="med"/>
                      <a:tailEnd type="none" w="med" len="med"/>
                    </a:lnL>
                    <a:solidFill>
                      <a:srgbClr val="E5EAEF"/>
                    </a:solidFill>
                  </a:tcPr>
                </a:tc>
                <a:tc>
                  <a:txBody>
                    <a:bodyPr/>
                    <a:lstStyle/>
                    <a:p>
                      <a:pPr algn="ctr"/>
                      <a:r>
                        <a:rPr kumimoji="0" lang="en-US" sz="1100" kern="1200" dirty="0">
                          <a:latin typeface="Wingdings" panose="05000000000000000000" pitchFamily="2" charset="2"/>
                          <a:cs typeface="Arial" panose="020B0604020202020204" pitchFamily="34" charset="0"/>
                        </a:rPr>
                        <a:t>ü</a:t>
                      </a:r>
                      <a:endParaRPr lang="en-US" sz="1100" dirty="0">
                        <a:latin typeface="Wingdings" panose="05000000000000000000" pitchFamily="2" charset="2"/>
                        <a:cs typeface="Arial" panose="020B0604020202020204" pitchFamily="34" charset="0"/>
                      </a:endParaRPr>
                    </a:p>
                  </a:txBody>
                  <a:tcP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E5EAEF"/>
                    </a:solidFill>
                  </a:tcPr>
                </a:tc>
                <a:extLst>
                  <a:ext uri="{0D108BD9-81ED-4DB2-BD59-A6C34878D82A}">
                    <a16:rowId xmlns:a16="http://schemas.microsoft.com/office/drawing/2014/main" val="10016"/>
                  </a:ext>
                </a:extLst>
              </a:tr>
              <a:tr h="132080">
                <a:tc>
                  <a:txBody>
                    <a:bodyPr/>
                    <a:lstStyle/>
                    <a:p>
                      <a:pPr marL="457200" marR="0" lvl="1"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100" kern="1200" dirty="0">
                          <a:solidFill>
                            <a:schemeClr val="dk1"/>
                          </a:solidFill>
                          <a:latin typeface="+mn-lt"/>
                          <a:ea typeface="Tahoma" panose="020B0604030504040204" pitchFamily="34" charset="0"/>
                          <a:cs typeface="Arial" panose="020B0604020202020204" pitchFamily="34" charset="0"/>
                        </a:rPr>
                        <a:t>Thomas</a:t>
                      </a: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lnR w="38100" cap="flat" cmpd="sng" algn="ctr">
                      <a:solidFill>
                        <a:schemeClr val="bg1"/>
                      </a:solidFill>
                      <a:prstDash val="solid"/>
                      <a:round/>
                      <a:headEnd type="none" w="med" len="med"/>
                      <a:tailEnd type="none" w="med" len="med"/>
                    </a:lnR>
                    <a:solidFill>
                      <a:srgbClr val="D5DCE4"/>
                    </a:solidFill>
                  </a:tcPr>
                </a:tc>
                <a:tc>
                  <a:txBody>
                    <a:bodyPr/>
                    <a:lstStyle/>
                    <a:p>
                      <a:pPr algn="ctr"/>
                      <a:r>
                        <a:rPr kumimoji="0" lang="en-US" sz="1100" kern="1200" dirty="0">
                          <a:latin typeface="Wingdings" panose="05000000000000000000" pitchFamily="2" charset="2"/>
                          <a:cs typeface="Arial" panose="020B0604020202020204" pitchFamily="34" charset="0"/>
                        </a:rPr>
                        <a:t>ü</a:t>
                      </a:r>
                      <a:endParaRPr lang="en-US" sz="1100" dirty="0">
                        <a:latin typeface="Wingdings" panose="05000000000000000000" pitchFamily="2" charset="2"/>
                        <a:cs typeface="Arial" panose="020B0604020202020204" pitchFamily="34" charset="0"/>
                      </a:endParaRPr>
                    </a:p>
                  </a:txBody>
                  <a:tcPr>
                    <a:lnL w="38100" cap="flat" cmpd="sng" algn="ctr">
                      <a:solidFill>
                        <a:schemeClr val="bg1"/>
                      </a:solidFill>
                      <a:prstDash val="solid"/>
                      <a:round/>
                      <a:headEnd type="none" w="med" len="med"/>
                      <a:tailEnd type="none" w="med" len="med"/>
                    </a:lnL>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extLst>
                  <a:ext uri="{0D108BD9-81ED-4DB2-BD59-A6C34878D82A}">
                    <a16:rowId xmlns:a16="http://schemas.microsoft.com/office/drawing/2014/main" val="3746989797"/>
                  </a:ext>
                </a:extLst>
              </a:tr>
            </a:tbl>
          </a:graphicData>
        </a:graphic>
      </p:graphicFrame>
    </p:spTree>
    <p:extLst>
      <p:ext uri="{BB962C8B-B14F-4D97-AF65-F5344CB8AC3E}">
        <p14:creationId xmlns:p14="http://schemas.microsoft.com/office/powerpoint/2010/main" val="2450218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6987012" y="6561057"/>
            <a:ext cx="1844379" cy="213236"/>
          </a:xfrm>
        </p:spPr>
        <p:txBody>
          <a:bodyPr/>
          <a:lstStyle/>
          <a:p>
            <a:fld id="{31565880-C22B-4283-895A-C9E13DE199B6}" type="slidenum">
              <a:rPr lang="en-US" smtClean="0"/>
              <a:pPr/>
              <a:t>24</a:t>
            </a:fld>
            <a:endParaRPr lang="en-US" dirty="0"/>
          </a:p>
        </p:txBody>
      </p:sp>
      <p:sp>
        <p:nvSpPr>
          <p:cNvPr id="2" name="Title 1"/>
          <p:cNvSpPr>
            <a:spLocks noGrp="1"/>
          </p:cNvSpPr>
          <p:nvPr>
            <p:ph type="title"/>
          </p:nvPr>
        </p:nvSpPr>
        <p:spPr/>
        <p:txBody>
          <a:bodyPr/>
          <a:lstStyle/>
          <a:p>
            <a:r>
              <a:rPr lang="en-US" dirty="0"/>
              <a:t>Notable Pump Competitors</a:t>
            </a:r>
          </a:p>
        </p:txBody>
      </p:sp>
      <p:graphicFrame>
        <p:nvGraphicFramePr>
          <p:cNvPr id="5" name="Table 4"/>
          <p:cNvGraphicFramePr>
            <a:graphicFrameLocks noGrp="1"/>
          </p:cNvGraphicFramePr>
          <p:nvPr>
            <p:extLst>
              <p:ext uri="{D42A27DB-BD31-4B8C-83A1-F6EECF244321}">
                <p14:modId xmlns:p14="http://schemas.microsoft.com/office/powerpoint/2010/main" val="1024028455"/>
              </p:ext>
            </p:extLst>
          </p:nvPr>
        </p:nvGraphicFramePr>
        <p:xfrm>
          <a:off x="192707" y="846829"/>
          <a:ext cx="8758585" cy="4450152"/>
        </p:xfrm>
        <a:graphic>
          <a:graphicData uri="http://schemas.openxmlformats.org/drawingml/2006/table">
            <a:tbl>
              <a:tblPr firstRow="1" bandRow="1">
                <a:tableStyleId>{7DF18680-E054-41AD-8BC1-D1AEF772440D}</a:tableStyleId>
              </a:tblPr>
              <a:tblGrid>
                <a:gridCol w="3622373">
                  <a:extLst>
                    <a:ext uri="{9D8B030D-6E8A-4147-A177-3AD203B41FA5}">
                      <a16:colId xmlns:a16="http://schemas.microsoft.com/office/drawing/2014/main" val="20000"/>
                    </a:ext>
                  </a:extLst>
                </a:gridCol>
                <a:gridCol w="763342">
                  <a:extLst>
                    <a:ext uri="{9D8B030D-6E8A-4147-A177-3AD203B41FA5}">
                      <a16:colId xmlns:a16="http://schemas.microsoft.com/office/drawing/2014/main" val="2169554085"/>
                    </a:ext>
                  </a:extLst>
                </a:gridCol>
                <a:gridCol w="614452">
                  <a:extLst>
                    <a:ext uri="{9D8B030D-6E8A-4147-A177-3AD203B41FA5}">
                      <a16:colId xmlns:a16="http://schemas.microsoft.com/office/drawing/2014/main" val="20001"/>
                    </a:ext>
                  </a:extLst>
                </a:gridCol>
                <a:gridCol w="524235">
                  <a:extLst>
                    <a:ext uri="{9D8B030D-6E8A-4147-A177-3AD203B41FA5}">
                      <a16:colId xmlns:a16="http://schemas.microsoft.com/office/drawing/2014/main" val="20002"/>
                    </a:ext>
                  </a:extLst>
                </a:gridCol>
                <a:gridCol w="728571">
                  <a:extLst>
                    <a:ext uri="{9D8B030D-6E8A-4147-A177-3AD203B41FA5}">
                      <a16:colId xmlns:a16="http://schemas.microsoft.com/office/drawing/2014/main" val="20004"/>
                    </a:ext>
                  </a:extLst>
                </a:gridCol>
                <a:gridCol w="729293">
                  <a:extLst>
                    <a:ext uri="{9D8B030D-6E8A-4147-A177-3AD203B41FA5}">
                      <a16:colId xmlns:a16="http://schemas.microsoft.com/office/drawing/2014/main" val="20005"/>
                    </a:ext>
                  </a:extLst>
                </a:gridCol>
                <a:gridCol w="629729">
                  <a:extLst>
                    <a:ext uri="{9D8B030D-6E8A-4147-A177-3AD203B41FA5}">
                      <a16:colId xmlns:a16="http://schemas.microsoft.com/office/drawing/2014/main" val="20006"/>
                    </a:ext>
                  </a:extLst>
                </a:gridCol>
                <a:gridCol w="646981">
                  <a:extLst>
                    <a:ext uri="{9D8B030D-6E8A-4147-A177-3AD203B41FA5}">
                      <a16:colId xmlns:a16="http://schemas.microsoft.com/office/drawing/2014/main" val="20008"/>
                    </a:ext>
                  </a:extLst>
                </a:gridCol>
                <a:gridCol w="499609">
                  <a:extLst>
                    <a:ext uri="{9D8B030D-6E8A-4147-A177-3AD203B41FA5}">
                      <a16:colId xmlns:a16="http://schemas.microsoft.com/office/drawing/2014/main" val="20009"/>
                    </a:ext>
                  </a:extLst>
                </a:gridCol>
              </a:tblGrid>
              <a:tr h="304800">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solidFill>
                      <a:schemeClr val="accent1">
                        <a:lumMod val="75000"/>
                      </a:schemeClr>
                    </a:solidFill>
                  </a:tcPr>
                </a:tc>
                <a:tc gridSpan="8">
                  <a:txBody>
                    <a:bodyPr/>
                    <a:lstStyle/>
                    <a:p>
                      <a:pPr algn="ctr"/>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GORMAN-RUPP MARKETS</a:t>
                      </a:r>
                    </a:p>
                  </a:txBody>
                  <a:tcPr anchor="ctr">
                    <a:lnB w="9525"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50245844"/>
                  </a:ext>
                </a:extLst>
              </a:tr>
              <a:tr h="30480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solidFill>
                      <a:schemeClr val="accent5"/>
                    </a:solidFill>
                  </a:tcPr>
                </a:tc>
                <a:tc gridSpan="5">
                  <a:txBody>
                    <a:bodyPr/>
                    <a:lstStyle/>
                    <a:p>
                      <a:pPr marL="0" algn="ctr" defTabSz="914400" rtl="0" eaLnBrk="1" latinLnBrk="0" hangingPunct="1"/>
                      <a:r>
                        <a:rPr lang="en-US" sz="1200" b="1" kern="1200" dirty="0">
                          <a:solidFill>
                            <a:schemeClr val="bg1"/>
                          </a:solidFill>
                          <a:latin typeface="Tahoma" panose="020B0604030504040204" pitchFamily="34" charset="0"/>
                          <a:ea typeface="Tahoma" panose="020B0604030504040204" pitchFamily="34" charset="0"/>
                          <a:cs typeface="Tahoma" panose="020B0604030504040204" pitchFamily="34" charset="0"/>
                        </a:rPr>
                        <a:t>Water</a:t>
                      </a:r>
                    </a:p>
                  </a:txBody>
                  <a:tcPr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pPr algn="ctr"/>
                      <a:endPar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tc>
                <a:tc hMerge="1">
                  <a:txBody>
                    <a:bodyPr/>
                    <a:lstStyle/>
                    <a:p>
                      <a:pPr algn="ctr"/>
                      <a:endParaRPr lang="en-US" sz="900" b="1" dirty="0">
                        <a:solidFill>
                          <a:schemeClr val="bg1"/>
                        </a:solidFill>
                      </a:endParaRPr>
                    </a:p>
                  </a:txBody>
                  <a:tcPr vert="vert"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solidFill>
                      <a:schemeClr val="tx1"/>
                    </a:solidFill>
                  </a:tcPr>
                </a:tc>
                <a:tc hMerge="1">
                  <a:txBody>
                    <a:bodyPr/>
                    <a:lstStyle/>
                    <a:p>
                      <a:pPr algn="ctr"/>
                      <a:endParaRPr lang="en-US" sz="900" b="1" dirty="0">
                        <a:solidFill>
                          <a:schemeClr val="bg1"/>
                        </a:solidFill>
                      </a:endParaRPr>
                    </a:p>
                  </a:txBody>
                  <a:tcPr vert="vert"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solidFill>
                      <a:schemeClr val="tx1"/>
                    </a:solidFill>
                  </a:tcPr>
                </a:tc>
                <a:tc hMerge="1">
                  <a:txBody>
                    <a:bodyPr/>
                    <a:lstStyle/>
                    <a:p>
                      <a:pPr algn="ctr"/>
                      <a:endParaRPr lang="en-US" sz="900" b="1" dirty="0">
                        <a:solidFill>
                          <a:schemeClr val="bg1"/>
                        </a:solidFill>
                      </a:endParaRPr>
                    </a:p>
                  </a:txBody>
                  <a:tcPr vert="vert"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solidFill>
                      <a:schemeClr val="tx1"/>
                    </a:solidFill>
                  </a:tcPr>
                </a:tc>
                <a:tc gridSpan="3">
                  <a:txBody>
                    <a:bodyPr/>
                    <a:lstStyle/>
                    <a:p>
                      <a:pPr marL="0" algn="ctr" defTabSz="914400" rtl="0" eaLnBrk="1" latinLnBrk="0" hangingPunct="1"/>
                      <a:r>
                        <a:rPr lang="en-US" sz="1200" b="1" kern="1200" dirty="0">
                          <a:solidFill>
                            <a:schemeClr val="bg1"/>
                          </a:solidFill>
                          <a:latin typeface="Tahoma" panose="020B0604030504040204" pitchFamily="34" charset="0"/>
                          <a:ea typeface="Tahoma" panose="020B0604030504040204" pitchFamily="34" charset="0"/>
                          <a:cs typeface="Tahoma" panose="020B0604030504040204" pitchFamily="34" charset="0"/>
                        </a:rPr>
                        <a:t>Non-Water</a:t>
                      </a:r>
                    </a:p>
                  </a:txBody>
                  <a:tcPr anchor="ctr">
                    <a:lnL w="38100"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pPr algn="ctr"/>
                      <a:endParaRPr lang="en-US" sz="900" b="1" dirty="0">
                        <a:solidFill>
                          <a:schemeClr val="bg1"/>
                        </a:solidFill>
                      </a:endParaRPr>
                    </a:p>
                  </a:txBody>
                  <a:tcPr vert="vert"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solidFill>
                      <a:schemeClr val="tx1"/>
                    </a:solidFill>
                  </a:tcPr>
                </a:tc>
                <a:tc hMerge="1">
                  <a:txBody>
                    <a:bodyPr/>
                    <a:lstStyle/>
                    <a:p>
                      <a:pPr algn="ctr"/>
                      <a:endParaRPr lang="en-US" sz="900" b="1" dirty="0">
                        <a:solidFill>
                          <a:schemeClr val="bg1"/>
                        </a:solidFill>
                      </a:endParaRPr>
                    </a:p>
                  </a:txBody>
                  <a:tcPr vert="vert"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solidFill>
                      <a:schemeClr val="tx1"/>
                    </a:solidFill>
                  </a:tcPr>
                </a:tc>
                <a:extLst>
                  <a:ext uri="{0D108BD9-81ED-4DB2-BD59-A6C34878D82A}">
                    <a16:rowId xmlns:a16="http://schemas.microsoft.com/office/drawing/2014/main" val="10000"/>
                  </a:ext>
                </a:extLst>
              </a:tr>
              <a:tr h="4345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 </a:t>
                      </a:r>
                      <a:r>
                        <a:rPr lang="en-US" sz="2000" b="1" u="sng" dirty="0"/>
                        <a:t>Company</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solidFill>
                      <a:srgbClr val="E5EAEF"/>
                    </a:solidFill>
                  </a:tcPr>
                </a:tc>
                <a:tc>
                  <a:txBody>
                    <a:bodyPr/>
                    <a:lstStyle/>
                    <a:p>
                      <a:pPr algn="ctr"/>
                      <a:r>
                        <a:rPr lang="en-US" sz="800" dirty="0"/>
                        <a:t>Fire Suppression</a:t>
                      </a:r>
                      <a:endParaRPr lang="en-US" sz="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T w="38100" cap="flat" cmpd="sng" algn="ctr">
                      <a:solidFill>
                        <a:schemeClr val="bg1"/>
                      </a:solidFill>
                      <a:prstDash val="solid"/>
                      <a:round/>
                      <a:headEnd type="none" w="med" len="med"/>
                      <a:tailEnd type="none" w="med" len="med"/>
                    </a:lnT>
                    <a:solidFill>
                      <a:srgbClr val="E5EAEF"/>
                    </a:solidFill>
                  </a:tcPr>
                </a:tc>
                <a:tc>
                  <a:txBody>
                    <a:bodyPr/>
                    <a:lstStyle/>
                    <a:p>
                      <a:pPr algn="ctr"/>
                      <a:r>
                        <a:rPr lang="en-US" sz="800" dirty="0"/>
                        <a:t>Municipal</a:t>
                      </a:r>
                      <a:endParaRPr lang="en-US" sz="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T w="38100" cap="flat" cmpd="sng" algn="ctr">
                      <a:solidFill>
                        <a:schemeClr val="bg1"/>
                      </a:solidFill>
                      <a:prstDash val="solid"/>
                      <a:round/>
                      <a:headEnd type="none" w="med" len="med"/>
                      <a:tailEnd type="none" w="med" len="med"/>
                    </a:lnT>
                    <a:solidFill>
                      <a:srgbClr val="E5EAEF"/>
                    </a:solidFill>
                  </a:tcPr>
                </a:tc>
                <a:tc>
                  <a:txBody>
                    <a:bodyPr/>
                    <a:lstStyle/>
                    <a:p>
                      <a:pPr algn="ctr"/>
                      <a:r>
                        <a:rPr lang="en-US" sz="800" dirty="0"/>
                        <a:t>Flood</a:t>
                      </a:r>
                      <a:r>
                        <a:rPr lang="en-US" sz="800" baseline="0" dirty="0"/>
                        <a:t> Control</a:t>
                      </a:r>
                      <a:endParaRPr lang="en-US" sz="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T w="38100" cap="flat" cmpd="sng" algn="ctr">
                      <a:solidFill>
                        <a:schemeClr val="bg1"/>
                      </a:solidFill>
                      <a:prstDash val="solid"/>
                      <a:round/>
                      <a:headEnd type="none" w="med" len="med"/>
                      <a:tailEnd type="none" w="med" len="med"/>
                    </a:lnT>
                    <a:solidFill>
                      <a:srgbClr val="E5EAEF"/>
                    </a:solidFill>
                  </a:tcPr>
                </a:tc>
                <a:tc>
                  <a:txBody>
                    <a:bodyPr/>
                    <a:lstStyle/>
                    <a:p>
                      <a:pPr algn="ctr"/>
                      <a:r>
                        <a:rPr lang="en-US" sz="800" dirty="0"/>
                        <a:t>Construction</a:t>
                      </a:r>
                      <a:endParaRPr lang="en-US" sz="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T w="38100" cap="flat" cmpd="sng" algn="ctr">
                      <a:solidFill>
                        <a:schemeClr val="bg1"/>
                      </a:solidFill>
                      <a:prstDash val="solid"/>
                      <a:round/>
                      <a:headEnd type="none" w="med" len="med"/>
                      <a:tailEnd type="none" w="med" len="med"/>
                    </a:lnT>
                    <a:solidFill>
                      <a:srgbClr val="E5EAEF"/>
                    </a:solidFill>
                  </a:tcPr>
                </a:tc>
                <a:tc>
                  <a:txBody>
                    <a:bodyPr/>
                    <a:lstStyle/>
                    <a:p>
                      <a:pPr algn="ctr"/>
                      <a:r>
                        <a:rPr lang="en-US" sz="800" dirty="0"/>
                        <a:t>Agriculture</a:t>
                      </a:r>
                      <a:endParaRPr lang="en-US" sz="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E5EAEF"/>
                    </a:solidFill>
                  </a:tcPr>
                </a:tc>
                <a:tc>
                  <a:txBody>
                    <a:bodyPr/>
                    <a:lstStyle/>
                    <a:p>
                      <a:pPr algn="ctr"/>
                      <a:r>
                        <a:rPr lang="en-US" sz="800" dirty="0"/>
                        <a:t>Industrial</a:t>
                      </a:r>
                      <a:endParaRPr lang="en-US" sz="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rgbClr val="E5EAEF"/>
                    </a:solidFill>
                  </a:tcPr>
                </a:tc>
                <a:tc>
                  <a:txBody>
                    <a:bodyPr/>
                    <a:lstStyle/>
                    <a:p>
                      <a:pPr algn="ctr"/>
                      <a:r>
                        <a:rPr lang="en-US" sz="800" dirty="0"/>
                        <a:t>Petroleum</a:t>
                      </a:r>
                      <a:endParaRPr lang="en-US" sz="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T w="38100" cap="flat" cmpd="sng" algn="ctr">
                      <a:solidFill>
                        <a:schemeClr val="bg1"/>
                      </a:solidFill>
                      <a:prstDash val="solid"/>
                      <a:round/>
                      <a:headEnd type="none" w="med" len="med"/>
                      <a:tailEnd type="none" w="med" len="med"/>
                    </a:lnT>
                    <a:solidFill>
                      <a:srgbClr val="E5EAEF"/>
                    </a:solidFill>
                  </a:tcPr>
                </a:tc>
                <a:tc>
                  <a:txBody>
                    <a:bodyPr/>
                    <a:lstStyle/>
                    <a:p>
                      <a:pPr algn="ctr"/>
                      <a:r>
                        <a:rPr lang="en-US" sz="800" dirty="0"/>
                        <a:t>OEM </a:t>
                      </a:r>
                      <a:endParaRPr lang="en-US" sz="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T w="38100" cap="flat" cmpd="sng" algn="ctr">
                      <a:solidFill>
                        <a:schemeClr val="bg1"/>
                      </a:solidFill>
                      <a:prstDash val="solid"/>
                      <a:round/>
                      <a:headEnd type="none" w="med" len="med"/>
                      <a:tailEnd type="none" w="med" len="med"/>
                    </a:lnT>
                    <a:solidFill>
                      <a:srgbClr val="E5EAEF"/>
                    </a:solidFill>
                  </a:tcPr>
                </a:tc>
                <a:extLst>
                  <a:ext uri="{0D108BD9-81ED-4DB2-BD59-A6C34878D82A}">
                    <a16:rowId xmlns:a16="http://schemas.microsoft.com/office/drawing/2014/main" val="10001"/>
                  </a:ext>
                </a:extLst>
              </a:tr>
              <a:tr h="236082">
                <a:tc>
                  <a:txBody>
                    <a:bodyPr/>
                    <a:lstStyle/>
                    <a:p>
                      <a:r>
                        <a:rPr lang="en-US" sz="1200" dirty="0">
                          <a:latin typeface="+mn-lt"/>
                          <a:cs typeface="Arial" panose="020B0604020202020204" pitchFamily="34" charset="0"/>
                        </a:rPr>
                        <a:t>SPX Flow (FLOW</a:t>
                      </a:r>
                      <a:r>
                        <a:rPr lang="en-US" sz="1200" kern="1200" dirty="0">
                          <a:solidFill>
                            <a:schemeClr val="tx1"/>
                          </a:solidFill>
                          <a:latin typeface="+mn-lt"/>
                          <a:ea typeface="+mn-ea"/>
                          <a:cs typeface="Arial" panose="020B0604020202020204" pitchFamily="34" charset="0"/>
                        </a:rPr>
                        <a:t>) – ($1.5B</a:t>
                      </a:r>
                      <a:r>
                        <a:rPr lang="en-US" sz="1200" dirty="0">
                          <a:latin typeface="+mn-lt"/>
                          <a:cs typeface="Arial" panose="020B0604020202020204" pitchFamily="34" charset="0"/>
                        </a:rPr>
                        <a:t>; </a:t>
                      </a:r>
                      <a:r>
                        <a:rPr lang="en-US" sz="1200" dirty="0">
                          <a:solidFill>
                            <a:schemeClr val="tx1"/>
                          </a:solidFill>
                          <a:latin typeface="+mn-lt"/>
                          <a:cs typeface="Arial" panose="020B0604020202020204" pitchFamily="34" charset="0"/>
                        </a:rPr>
                        <a:t>100% Flow/Pumps</a:t>
                      </a:r>
                      <a:r>
                        <a:rPr lang="en-US" sz="1200" baseline="0" dirty="0">
                          <a:latin typeface="+mn-lt"/>
                          <a:cs typeface="Arial" panose="020B0604020202020204" pitchFamily="34" charset="0"/>
                        </a:rPr>
                        <a:t>)</a:t>
                      </a:r>
                      <a:endParaRPr lang="en-US" sz="1200" b="1" dirty="0">
                        <a:latin typeface="+mn-lt"/>
                        <a:ea typeface="Tahoma" panose="020B0604030504040204" pitchFamily="34" charset="0"/>
                        <a:cs typeface="Arial" panose="020B0604020202020204" pitchFamily="34" charset="0"/>
                      </a:endParaRP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lnR w="38100" cap="flat" cmpd="sng" algn="ctr">
                      <a:solidFill>
                        <a:schemeClr val="bg1"/>
                      </a:solidFill>
                      <a:prstDash val="solid"/>
                      <a:round/>
                      <a:headEnd type="none" w="med" len="med"/>
                      <a:tailEnd type="none" w="med" len="med"/>
                    </a:ln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lnL w="38100" cap="flat" cmpd="sng" algn="ctr">
                      <a:solidFill>
                        <a:schemeClr val="bg1"/>
                      </a:solidFill>
                      <a:prstDash val="solid"/>
                      <a:round/>
                      <a:headEnd type="none" w="med" len="med"/>
                      <a:tailEnd type="none" w="med" len="med"/>
                    </a:lnL>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extLst>
                  <a:ext uri="{0D108BD9-81ED-4DB2-BD59-A6C34878D82A}">
                    <a16:rowId xmlns:a16="http://schemas.microsoft.com/office/drawing/2014/main" val="10002"/>
                  </a:ext>
                </a:extLst>
              </a:tr>
              <a:tr h="159882">
                <a:tc>
                  <a:txBody>
                    <a:bodyPr/>
                    <a:lstStyle/>
                    <a:p>
                      <a:pPr marL="457200" marR="0" lvl="1"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100" dirty="0">
                          <a:latin typeface="+mn-lt"/>
                          <a:ea typeface="+mn-ea"/>
                          <a:cs typeface="Arial" panose="020B0604020202020204" pitchFamily="34" charset="0"/>
                        </a:rPr>
                        <a:t>Johnson Pump</a:t>
                      </a:r>
                      <a:endParaRPr lang="en-US" sz="1100" dirty="0">
                        <a:latin typeface="+mn-lt"/>
                        <a:ea typeface="Tahoma" panose="020B0604030504040204" pitchFamily="34" charset="0"/>
                        <a:cs typeface="Arial" panose="020B0604020202020204" pitchFamily="34" charset="0"/>
                      </a:endParaRPr>
                    </a:p>
                  </a:txBody>
                  <a:tcP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lnR w="38100" cap="flat" cmpd="sng" algn="ctr">
                      <a:solidFill>
                        <a:schemeClr val="bg1"/>
                      </a:solidFill>
                      <a:prstDash val="solid"/>
                      <a:round/>
                      <a:headEnd type="none" w="med" len="med"/>
                      <a:tailEnd type="none" w="med" len="med"/>
                    </a:lnR>
                    <a:solidFill>
                      <a:srgbClr val="E5EAEF"/>
                    </a:solidFill>
                  </a:tcPr>
                </a:tc>
                <a:tc>
                  <a:txBody>
                    <a:bodyPr/>
                    <a:lstStyle/>
                    <a:p>
                      <a:pPr algn="ctr"/>
                      <a:r>
                        <a:rPr kumimoji="0" lang="en-US" sz="1100" kern="1200" dirty="0">
                          <a:solidFill>
                            <a:schemeClr val="tx1"/>
                          </a:solidFill>
                          <a:latin typeface="Wingdings" panose="05000000000000000000" pitchFamily="2" charset="2"/>
                          <a:cs typeface="Arial" panose="020B0604020202020204" pitchFamily="34" charset="0"/>
                        </a:rPr>
                        <a:t>ü</a:t>
                      </a:r>
                      <a:endParaRPr lang="en-US" sz="1100" dirty="0">
                        <a:solidFill>
                          <a:schemeClr val="tx1"/>
                        </a:solidFill>
                        <a:latin typeface="Wingdings" panose="05000000000000000000" pitchFamily="2" charset="2"/>
                        <a:cs typeface="Arial" panose="020B0604020202020204" pitchFamily="34" charset="0"/>
                      </a:endParaRPr>
                    </a:p>
                  </a:txBody>
                  <a:tcPr>
                    <a:lnL w="38100" cap="flat" cmpd="sng" algn="ctr">
                      <a:solidFill>
                        <a:schemeClr val="bg1"/>
                      </a:solidFill>
                      <a:prstDash val="solid"/>
                      <a:round/>
                      <a:headEnd type="none" w="med" len="med"/>
                      <a:tailEnd type="none" w="med" len="med"/>
                    </a:lnL>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E5EAEF"/>
                    </a:solidFill>
                  </a:tcPr>
                </a:tc>
                <a:extLst>
                  <a:ext uri="{0D108BD9-81ED-4DB2-BD59-A6C34878D82A}">
                    <a16:rowId xmlns:a16="http://schemas.microsoft.com/office/drawing/2014/main" val="10003"/>
                  </a:ext>
                </a:extLst>
              </a:tr>
              <a:tr h="205602">
                <a:tc>
                  <a:txBody>
                    <a:bodyPr/>
                    <a:lstStyle/>
                    <a:p>
                      <a:pPr marL="457200" marR="0" lvl="1"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100" dirty="0">
                          <a:latin typeface="+mn-lt"/>
                          <a:ea typeface="+mn-ea"/>
                          <a:cs typeface="Arial" panose="020B0604020202020204" pitchFamily="34" charset="0"/>
                        </a:rPr>
                        <a:t>Wauckesha Cherry-Burrell</a:t>
                      </a:r>
                      <a:endParaRPr lang="en-US" sz="1100" dirty="0">
                        <a:latin typeface="+mn-lt"/>
                        <a:ea typeface="Tahoma" panose="020B0604030504040204" pitchFamily="34" charset="0"/>
                        <a:cs typeface="Arial" panose="020B0604020202020204" pitchFamily="34" charset="0"/>
                      </a:endParaRP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lnR w="38100" cap="flat" cmpd="sng" algn="ctr">
                      <a:solidFill>
                        <a:schemeClr val="bg1"/>
                      </a:solidFill>
                      <a:prstDash val="solid"/>
                      <a:round/>
                      <a:headEnd type="none" w="med" len="med"/>
                      <a:tailEnd type="none" w="med" len="med"/>
                    </a:lnR>
                    <a:solidFill>
                      <a:srgbClr val="D5DCE4"/>
                    </a:solidFill>
                  </a:tcPr>
                </a:tc>
                <a:tc>
                  <a:txBody>
                    <a:bodyPr/>
                    <a:lstStyle/>
                    <a:p>
                      <a:pPr algn="ctr"/>
                      <a:r>
                        <a:rPr kumimoji="0" lang="en-US" sz="1100" kern="1200" dirty="0">
                          <a:solidFill>
                            <a:schemeClr val="tx1"/>
                          </a:solidFill>
                          <a:latin typeface="Wingdings" panose="05000000000000000000" pitchFamily="2" charset="2"/>
                          <a:cs typeface="Arial" panose="020B0604020202020204" pitchFamily="34" charset="0"/>
                        </a:rPr>
                        <a:t>ü</a:t>
                      </a:r>
                      <a:endParaRPr lang="en-US" sz="1100" dirty="0">
                        <a:solidFill>
                          <a:schemeClr val="tx1"/>
                        </a:solidFill>
                        <a:latin typeface="Wingdings" panose="05000000000000000000" pitchFamily="2" charset="2"/>
                        <a:cs typeface="Arial" panose="020B0604020202020204" pitchFamily="34" charset="0"/>
                      </a:endParaRPr>
                    </a:p>
                  </a:txBody>
                  <a:tcPr>
                    <a:lnL w="38100" cap="flat" cmpd="sng" algn="ctr">
                      <a:solidFill>
                        <a:schemeClr val="bg1"/>
                      </a:solidFill>
                      <a:prstDash val="solid"/>
                      <a:round/>
                      <a:headEnd type="none" w="med" len="med"/>
                      <a:tailEnd type="none" w="med" len="med"/>
                    </a:lnL>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extLst>
                  <a:ext uri="{0D108BD9-81ED-4DB2-BD59-A6C34878D82A}">
                    <a16:rowId xmlns:a16="http://schemas.microsoft.com/office/drawing/2014/main" val="10004"/>
                  </a:ext>
                </a:extLst>
              </a:tr>
              <a:tr h="243840">
                <a:tc>
                  <a:txBody>
                    <a:bodyPr/>
                    <a:lstStyle/>
                    <a:p>
                      <a:pPr marL="457200" marR="0" lvl="1"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100" dirty="0">
                          <a:latin typeface="+mn-lt"/>
                          <a:ea typeface="+mn-ea"/>
                          <a:cs typeface="Arial" panose="020B0604020202020204" pitchFamily="34" charset="0"/>
                        </a:rPr>
                        <a:t>Power Team</a:t>
                      </a:r>
                      <a:endParaRPr lang="en-US" sz="1100" dirty="0">
                        <a:latin typeface="+mn-lt"/>
                        <a:ea typeface="Tahoma" panose="020B0604030504040204" pitchFamily="34" charset="0"/>
                        <a:cs typeface="Arial" panose="020B0604020202020204" pitchFamily="34" charset="0"/>
                      </a:endParaRPr>
                    </a:p>
                  </a:txBody>
                  <a:tcP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lnR w="38100" cap="flat" cmpd="sng" algn="ctr">
                      <a:solidFill>
                        <a:schemeClr val="bg1"/>
                      </a:solidFill>
                      <a:prstDash val="solid"/>
                      <a:round/>
                      <a:headEnd type="none" w="med" len="med"/>
                      <a:tailEnd type="none" w="med" len="med"/>
                    </a:lnR>
                    <a:solidFill>
                      <a:srgbClr val="E5EAEF"/>
                    </a:solidFill>
                  </a:tcPr>
                </a:tc>
                <a:tc>
                  <a:txBody>
                    <a:bodyPr/>
                    <a:lstStyle/>
                    <a:p>
                      <a:pPr algn="ctr"/>
                      <a:r>
                        <a:rPr kumimoji="0" lang="en-US" sz="1100" kern="1200" dirty="0">
                          <a:solidFill>
                            <a:schemeClr val="tx1"/>
                          </a:solidFill>
                          <a:latin typeface="Wingdings" panose="05000000000000000000" pitchFamily="2" charset="2"/>
                          <a:cs typeface="Arial" panose="020B0604020202020204" pitchFamily="34" charset="0"/>
                        </a:rPr>
                        <a:t>ü</a:t>
                      </a:r>
                      <a:endParaRPr lang="en-US" sz="1100" dirty="0">
                        <a:solidFill>
                          <a:schemeClr val="tx1"/>
                        </a:solidFill>
                        <a:latin typeface="Wingdings" panose="05000000000000000000" pitchFamily="2" charset="2"/>
                        <a:cs typeface="Arial" panose="020B0604020202020204" pitchFamily="34" charset="0"/>
                      </a:endParaRPr>
                    </a:p>
                  </a:txBody>
                  <a:tcPr>
                    <a:lnL w="38100" cap="flat" cmpd="sng" algn="ctr">
                      <a:solidFill>
                        <a:schemeClr val="bg1"/>
                      </a:solidFill>
                      <a:prstDash val="solid"/>
                      <a:round/>
                      <a:headEnd type="none" w="med" len="med"/>
                      <a:tailEnd type="none" w="med" len="med"/>
                    </a:lnL>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E5EAEF"/>
                    </a:solidFill>
                  </a:tcPr>
                </a:tc>
                <a:extLst>
                  <a:ext uri="{0D108BD9-81ED-4DB2-BD59-A6C34878D82A}">
                    <a16:rowId xmlns:a16="http://schemas.microsoft.com/office/drawing/2014/main" val="10005"/>
                  </a:ext>
                </a:extLst>
              </a:tr>
              <a:tr h="220842">
                <a:tc>
                  <a:txBody>
                    <a:bodyPr/>
                    <a:lstStyle/>
                    <a:p>
                      <a:pPr marL="457200" marR="0" lvl="1"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100" dirty="0">
                          <a:latin typeface="+mn-lt"/>
                          <a:ea typeface="Tahoma" panose="020B0604030504040204" pitchFamily="34" charset="0"/>
                          <a:cs typeface="Arial" panose="020B0604020202020204" pitchFamily="34" charset="0"/>
                        </a:rPr>
                        <a:t>Gerstenberg Schoder</a:t>
                      </a: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lnR w="38100" cap="flat" cmpd="sng" algn="ctr">
                      <a:solidFill>
                        <a:schemeClr val="bg1"/>
                      </a:solidFill>
                      <a:prstDash val="solid"/>
                      <a:round/>
                      <a:headEnd type="none" w="med" len="med"/>
                      <a:tailEnd type="none" w="med" len="med"/>
                    </a:lnR>
                    <a:solidFill>
                      <a:srgbClr val="D5DCE4"/>
                    </a:solidFill>
                  </a:tcPr>
                </a:tc>
                <a:tc>
                  <a:txBody>
                    <a:bodyPr/>
                    <a:lstStyle/>
                    <a:p>
                      <a:pPr algn="ctr"/>
                      <a:r>
                        <a:rPr kumimoji="0" lang="en-US" sz="1100" kern="1200" dirty="0">
                          <a:solidFill>
                            <a:schemeClr val="tx1"/>
                          </a:solidFill>
                          <a:latin typeface="Wingdings" panose="05000000000000000000" pitchFamily="2" charset="2"/>
                          <a:cs typeface="Arial" panose="020B0604020202020204" pitchFamily="34" charset="0"/>
                        </a:rPr>
                        <a:t>ü</a:t>
                      </a:r>
                      <a:endParaRPr lang="en-US" sz="1100" dirty="0">
                        <a:solidFill>
                          <a:schemeClr val="tx1"/>
                        </a:solidFill>
                        <a:latin typeface="Wingdings" panose="05000000000000000000" pitchFamily="2" charset="2"/>
                        <a:cs typeface="Arial" panose="020B0604020202020204" pitchFamily="34" charset="0"/>
                      </a:endParaRPr>
                    </a:p>
                  </a:txBody>
                  <a:tcPr>
                    <a:lnL w="38100" cap="flat" cmpd="sng" algn="ctr">
                      <a:solidFill>
                        <a:schemeClr val="bg1"/>
                      </a:solidFill>
                      <a:prstDash val="solid"/>
                      <a:round/>
                      <a:headEnd type="none" w="med" len="med"/>
                      <a:tailEnd type="none" w="med" len="med"/>
                    </a:lnL>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D5DCE4"/>
                    </a:solidFill>
                  </a:tcPr>
                </a:tc>
                <a:extLst>
                  <a:ext uri="{0D108BD9-81ED-4DB2-BD59-A6C34878D82A}">
                    <a16:rowId xmlns:a16="http://schemas.microsoft.com/office/drawing/2014/main" val="10006"/>
                  </a:ext>
                </a:extLst>
              </a:tr>
              <a:tr h="220842">
                <a:tc>
                  <a:txBody>
                    <a:bodyPr/>
                    <a:lstStyle/>
                    <a:p>
                      <a:pPr marL="457200" marR="0" lvl="1"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100" dirty="0">
                          <a:latin typeface="+mn-lt"/>
                          <a:ea typeface="Tahoma" panose="020B0604030504040204" pitchFamily="34" charset="0"/>
                          <a:cs typeface="Arial" panose="020B0604020202020204" pitchFamily="34" charset="0"/>
                        </a:rPr>
                        <a:t>Bran+Luebbe</a:t>
                      </a:r>
                    </a:p>
                  </a:txBody>
                  <a:tcP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lnR w="38100" cap="flat" cmpd="sng" algn="ctr">
                      <a:solidFill>
                        <a:schemeClr val="bg1"/>
                      </a:solidFill>
                      <a:prstDash val="solid"/>
                      <a:round/>
                      <a:headEnd type="none" w="med" len="med"/>
                      <a:tailEnd type="none" w="med" len="med"/>
                    </a:lnR>
                    <a:solidFill>
                      <a:srgbClr val="E5EAEF"/>
                    </a:solidFill>
                  </a:tcPr>
                </a:tc>
                <a:tc>
                  <a:txBody>
                    <a:bodyPr/>
                    <a:lstStyle/>
                    <a:p>
                      <a:pPr algn="ctr"/>
                      <a:r>
                        <a:rPr kumimoji="0" lang="en-US" sz="1100" kern="1200" dirty="0">
                          <a:solidFill>
                            <a:schemeClr val="tx1"/>
                          </a:solidFill>
                          <a:latin typeface="Wingdings" panose="05000000000000000000" pitchFamily="2" charset="2"/>
                          <a:cs typeface="Arial" panose="020B0604020202020204" pitchFamily="34" charset="0"/>
                        </a:rPr>
                        <a:t>ü</a:t>
                      </a:r>
                      <a:endParaRPr lang="en-US" sz="1100" dirty="0">
                        <a:solidFill>
                          <a:schemeClr val="tx1"/>
                        </a:solidFill>
                        <a:latin typeface="Wingdings" panose="05000000000000000000" pitchFamily="2" charset="2"/>
                        <a:cs typeface="Arial" panose="020B0604020202020204" pitchFamily="34" charset="0"/>
                      </a:endParaRPr>
                    </a:p>
                  </a:txBody>
                  <a:tcPr>
                    <a:lnL w="38100" cap="flat" cmpd="sng" algn="ctr">
                      <a:solidFill>
                        <a:schemeClr val="bg1"/>
                      </a:solidFill>
                      <a:prstDash val="solid"/>
                      <a:round/>
                      <a:headEnd type="none" w="med" len="med"/>
                      <a:tailEnd type="none" w="med" len="med"/>
                    </a:lnL>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E5EAEF"/>
                    </a:solidFill>
                  </a:tcPr>
                </a:tc>
                <a:tc>
                  <a:txBody>
                    <a:bodyPr/>
                    <a:lstStyle/>
                    <a:p>
                      <a:pPr algn="ctr"/>
                      <a:endParaRPr lang="en-US" sz="1100" dirty="0">
                        <a:latin typeface="Wingdings" panose="05000000000000000000" pitchFamily="2" charset="2"/>
                        <a:cs typeface="Arial" panose="020B0604020202020204" pitchFamily="34" charset="0"/>
                      </a:endParaRPr>
                    </a:p>
                  </a:txBody>
                  <a:tcPr>
                    <a:solidFill>
                      <a:srgbClr val="E5EAEF"/>
                    </a:solidFill>
                  </a:tcPr>
                </a:tc>
                <a:extLst>
                  <a:ext uri="{0D108BD9-81ED-4DB2-BD59-A6C34878D82A}">
                    <a16:rowId xmlns:a16="http://schemas.microsoft.com/office/drawing/2014/main" val="10007"/>
                  </a:ext>
                </a:extLst>
              </a:tr>
              <a:tr h="281802">
                <a:tc>
                  <a:txBody>
                    <a:bodyPr/>
                    <a:lstStyle/>
                    <a:p>
                      <a:r>
                        <a:rPr lang="en-US" sz="1200" dirty="0"/>
                        <a:t>Host of smaller private companies/divisions</a:t>
                      </a:r>
                      <a:endParaRPr lang="en-US" sz="1200" b="1" dirty="0">
                        <a:latin typeface="Tahoma" panose="020B0604030504040204" pitchFamily="34" charset="0"/>
                        <a:ea typeface="Tahoma" panose="020B0604030504040204" pitchFamily="34" charset="0"/>
                        <a:cs typeface="Tahoma" panose="020B0604030504040204" pitchFamily="34" charset="0"/>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lnR w="38100" cap="flat" cmpd="sng" algn="ctr">
                      <a:solidFill>
                        <a:schemeClr val="bg1"/>
                      </a:solidFill>
                      <a:prstDash val="solid"/>
                      <a:round/>
                      <a:headEnd type="none" w="med" len="med"/>
                      <a:tailEnd type="none" w="med" len="med"/>
                    </a:lnR>
                    <a:solidFill>
                      <a:srgbClr val="D5DCE4"/>
                    </a:solidFill>
                  </a:tcPr>
                </a:tc>
                <a:tc>
                  <a:txBody>
                    <a:bodyPr/>
                    <a:lstStyle/>
                    <a:p>
                      <a:pPr algn="ctr"/>
                      <a:endParaRPr lang="en-US" sz="1100" dirty="0">
                        <a:latin typeface="Wingdings" pitchFamily="2" charset="2"/>
                      </a:endParaRPr>
                    </a:p>
                  </a:txBody>
                  <a:tcPr>
                    <a:lnL w="38100" cap="flat" cmpd="sng" algn="ctr">
                      <a:solidFill>
                        <a:schemeClr val="bg1"/>
                      </a:solidFill>
                      <a:prstDash val="solid"/>
                      <a:round/>
                      <a:headEnd type="none" w="med" len="med"/>
                      <a:tailEnd type="none" w="med" len="med"/>
                    </a:lnL>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extLst>
                  <a:ext uri="{0D108BD9-81ED-4DB2-BD59-A6C34878D82A}">
                    <a16:rowId xmlns:a16="http://schemas.microsoft.com/office/drawing/2014/main" val="10011"/>
                  </a:ext>
                </a:extLst>
              </a:tr>
              <a:tr h="0">
                <a:tc>
                  <a:txBody>
                    <a:bodyPr/>
                    <a:lstStyle/>
                    <a:p>
                      <a:pPr marL="457200" marR="0" lvl="1"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100" kern="1200" dirty="0"/>
                        <a:t>Smith &amp; Loveless</a:t>
                      </a:r>
                      <a:endParaRPr kumimoji="0" lang="en-US" sz="1100" kern="1200" dirty="0">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solidFill>
                      <a:srgbClr val="E5EAEF"/>
                    </a:solidFill>
                  </a:tcPr>
                </a:tc>
                <a:tc>
                  <a:txBody>
                    <a:bodyPr/>
                    <a:lstStyle/>
                    <a:p>
                      <a:pPr algn="ctr"/>
                      <a:endParaRPr lang="en-US" sz="1100" dirty="0">
                        <a:latin typeface="Wingdings" pitchFamily="2" charset="2"/>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E5EAEF"/>
                    </a:solidFill>
                  </a:tcPr>
                </a:tc>
                <a:tc>
                  <a:txBody>
                    <a:bodyPr/>
                    <a:lstStyle/>
                    <a:p>
                      <a:pPr algn="ctr"/>
                      <a:endParaRPr lang="en-US" sz="1100" dirty="0">
                        <a:latin typeface="Wingdings" pitchFamily="2" charset="2"/>
                      </a:endParaRPr>
                    </a:p>
                  </a:txBody>
                  <a:tcPr>
                    <a:solidFill>
                      <a:srgbClr val="E5EAEF"/>
                    </a:solidFill>
                  </a:tcPr>
                </a:tc>
                <a:tc>
                  <a:txBody>
                    <a:bodyPr/>
                    <a:lstStyle/>
                    <a:p>
                      <a:pPr algn="ctr"/>
                      <a:endParaRPr lang="en-US" sz="1100" dirty="0">
                        <a:latin typeface="Wingdings" pitchFamily="2" charset="2"/>
                      </a:endParaRPr>
                    </a:p>
                  </a:txBody>
                  <a:tcPr>
                    <a:solidFill>
                      <a:srgbClr val="E5EAEF"/>
                    </a:solidFill>
                  </a:tcPr>
                </a:tc>
                <a:tc>
                  <a:txBody>
                    <a:bodyPr/>
                    <a:lstStyle/>
                    <a:p>
                      <a:pPr algn="ctr"/>
                      <a:endParaRPr lang="en-US" sz="1100" dirty="0">
                        <a:latin typeface="Wingdings" pitchFamily="2" charset="2"/>
                      </a:endParaRPr>
                    </a:p>
                  </a:txBody>
                  <a:tcPr>
                    <a:lnR w="38100" cap="flat" cmpd="sng" algn="ctr">
                      <a:solidFill>
                        <a:schemeClr val="bg1"/>
                      </a:solidFill>
                      <a:prstDash val="solid"/>
                      <a:round/>
                      <a:headEnd type="none" w="med" len="med"/>
                      <a:tailEnd type="none" w="med" len="med"/>
                    </a:lnR>
                    <a:solidFill>
                      <a:srgbClr val="E5EAEF"/>
                    </a:solidFill>
                  </a:tcPr>
                </a:tc>
                <a:tc>
                  <a:txBody>
                    <a:bodyPr/>
                    <a:lstStyle/>
                    <a:p>
                      <a:pPr algn="ctr"/>
                      <a:endParaRPr lang="en-US" sz="1100" dirty="0">
                        <a:latin typeface="Wingdings" pitchFamily="2" charset="2"/>
                      </a:endParaRPr>
                    </a:p>
                  </a:txBody>
                  <a:tcPr>
                    <a:lnL w="38100" cap="flat" cmpd="sng" algn="ctr">
                      <a:solidFill>
                        <a:schemeClr val="bg1"/>
                      </a:solidFill>
                      <a:prstDash val="solid"/>
                      <a:round/>
                      <a:headEnd type="none" w="med" len="med"/>
                      <a:tailEnd type="none" w="med" len="med"/>
                    </a:lnL>
                    <a:solidFill>
                      <a:srgbClr val="E5EAEF"/>
                    </a:solidFill>
                  </a:tcPr>
                </a:tc>
                <a:tc>
                  <a:txBody>
                    <a:bodyPr/>
                    <a:lstStyle/>
                    <a:p>
                      <a:pPr algn="ctr"/>
                      <a:endParaRPr lang="en-US" sz="1100" dirty="0">
                        <a:latin typeface="Wingdings" pitchFamily="2" charset="2"/>
                      </a:endParaRPr>
                    </a:p>
                  </a:txBody>
                  <a:tcPr>
                    <a:solidFill>
                      <a:srgbClr val="E5EAEF"/>
                    </a:solidFill>
                  </a:tcPr>
                </a:tc>
                <a:tc>
                  <a:txBody>
                    <a:bodyPr/>
                    <a:lstStyle/>
                    <a:p>
                      <a:pPr algn="ctr"/>
                      <a:endParaRPr lang="en-US" sz="1100" dirty="0">
                        <a:latin typeface="Wingdings" pitchFamily="2" charset="2"/>
                      </a:endParaRPr>
                    </a:p>
                  </a:txBody>
                  <a:tcPr>
                    <a:solidFill>
                      <a:srgbClr val="E5EAEF"/>
                    </a:solidFill>
                  </a:tcPr>
                </a:tc>
                <a:extLst>
                  <a:ext uri="{0D108BD9-81ED-4DB2-BD59-A6C34878D82A}">
                    <a16:rowId xmlns:a16="http://schemas.microsoft.com/office/drawing/2014/main" val="10012"/>
                  </a:ext>
                </a:extLst>
              </a:tr>
              <a:tr h="132080">
                <a:tc>
                  <a:txBody>
                    <a:bodyPr/>
                    <a:lstStyle/>
                    <a:p>
                      <a:pPr marL="457200" marR="0" lvl="1"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100" kern="1200" dirty="0"/>
                        <a:t>BJM / Stancor</a:t>
                      </a:r>
                      <a:endParaRPr kumimoji="0" lang="en-US" sz="1100" kern="1200" dirty="0">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D5DCE4"/>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lnR w="38100" cap="flat" cmpd="sng" algn="ctr">
                      <a:solidFill>
                        <a:schemeClr val="bg1"/>
                      </a:solidFill>
                      <a:prstDash val="solid"/>
                      <a:round/>
                      <a:headEnd type="none" w="med" len="med"/>
                      <a:tailEnd type="none" w="med" len="med"/>
                    </a:lnR>
                    <a:solidFill>
                      <a:srgbClr val="D5DCE4"/>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lnL w="38100" cap="flat" cmpd="sng" algn="ctr">
                      <a:solidFill>
                        <a:schemeClr val="bg1"/>
                      </a:solidFill>
                      <a:prstDash val="solid"/>
                      <a:round/>
                      <a:headEnd type="none" w="med" len="med"/>
                      <a:tailEnd type="none" w="med" len="med"/>
                    </a:lnL>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extLst>
                  <a:ext uri="{0D108BD9-81ED-4DB2-BD59-A6C34878D82A}">
                    <a16:rowId xmlns:a16="http://schemas.microsoft.com/office/drawing/2014/main" val="10014"/>
                  </a:ext>
                </a:extLst>
              </a:tr>
              <a:tr h="132080">
                <a:tc>
                  <a:txBody>
                    <a:bodyPr/>
                    <a:lstStyle/>
                    <a:p>
                      <a:pPr marL="457200" marR="0" lvl="1"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100" kern="1200" dirty="0"/>
                        <a:t>Thompson Pumps</a:t>
                      </a:r>
                      <a:endParaRPr kumimoji="0" lang="en-US" sz="1100" kern="1200" dirty="0">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solidFill>
                      <a:srgbClr val="E5EAEF"/>
                    </a:solidFill>
                  </a:tcPr>
                </a:tc>
                <a:tc>
                  <a:txBody>
                    <a:bodyPr/>
                    <a:lstStyle/>
                    <a:p>
                      <a:pPr algn="ctr"/>
                      <a:endParaRPr lang="en-US" sz="1100" dirty="0">
                        <a:latin typeface="Wingdings" pitchFamily="2" charset="2"/>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lnR w="38100" cap="flat" cmpd="sng" algn="ctr">
                      <a:solidFill>
                        <a:schemeClr val="bg1"/>
                      </a:solidFill>
                      <a:prstDash val="solid"/>
                      <a:round/>
                      <a:headEnd type="none" w="med" len="med"/>
                      <a:tailEnd type="none" w="med" len="med"/>
                    </a:ln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lnL w="38100" cap="flat" cmpd="sng" algn="ctr">
                      <a:solidFill>
                        <a:schemeClr val="bg1"/>
                      </a:solidFill>
                      <a:prstDash val="solid"/>
                      <a:round/>
                      <a:headEnd type="none" w="med" len="med"/>
                      <a:tailEnd type="none" w="med" len="med"/>
                    </a:lnL>
                    <a:solidFill>
                      <a:srgbClr val="E5EAEF"/>
                    </a:solidFill>
                  </a:tcPr>
                </a:tc>
                <a:tc>
                  <a:txBody>
                    <a:bodyPr/>
                    <a:lstStyle/>
                    <a:p>
                      <a:pPr algn="ctr"/>
                      <a:endParaRPr lang="en-US" sz="1100" dirty="0">
                        <a:latin typeface="Wingdings" pitchFamily="2" charset="2"/>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E5EAEF"/>
                    </a:solidFill>
                  </a:tcPr>
                </a:tc>
                <a:extLst>
                  <a:ext uri="{0D108BD9-81ED-4DB2-BD59-A6C34878D82A}">
                    <a16:rowId xmlns:a16="http://schemas.microsoft.com/office/drawing/2014/main" val="10015"/>
                  </a:ext>
                </a:extLst>
              </a:tr>
              <a:tr h="132080">
                <a:tc>
                  <a:txBody>
                    <a:bodyPr/>
                    <a:lstStyle/>
                    <a:p>
                      <a:pPr marL="457200" marR="0" lvl="1"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100" kern="1200" dirty="0"/>
                        <a:t>Zoeller Pumps</a:t>
                      </a:r>
                      <a:endParaRPr kumimoji="0" lang="en-US" sz="1100" kern="1200" dirty="0">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lnR w="38100" cap="flat" cmpd="sng" algn="ctr">
                      <a:solidFill>
                        <a:schemeClr val="bg1"/>
                      </a:solidFill>
                      <a:prstDash val="solid"/>
                      <a:round/>
                      <a:headEnd type="none" w="med" len="med"/>
                      <a:tailEnd type="none" w="med" len="med"/>
                    </a:lnR>
                    <a:solidFill>
                      <a:srgbClr val="D5DCE4"/>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lnL w="38100" cap="flat" cmpd="sng" algn="ctr">
                      <a:solidFill>
                        <a:schemeClr val="bg1"/>
                      </a:solidFill>
                      <a:prstDash val="solid"/>
                      <a:round/>
                      <a:headEnd type="none" w="med" len="med"/>
                      <a:tailEnd type="none" w="med" len="med"/>
                    </a:lnL>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extLst>
                  <a:ext uri="{0D108BD9-81ED-4DB2-BD59-A6C34878D82A}">
                    <a16:rowId xmlns:a16="http://schemas.microsoft.com/office/drawing/2014/main" val="10016"/>
                  </a:ext>
                </a:extLst>
              </a:tr>
              <a:tr h="132080">
                <a:tc>
                  <a:txBody>
                    <a:bodyPr/>
                    <a:lstStyle/>
                    <a:p>
                      <a:pPr marL="457200" marR="0" lvl="1"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100" kern="1200" dirty="0">
                          <a:solidFill>
                            <a:schemeClr val="dk1"/>
                          </a:solidFill>
                          <a:latin typeface="Calibri" panose="020F0502020204030204" pitchFamily="34" charset="0"/>
                          <a:ea typeface="Tahoma" panose="020B0604030504040204" pitchFamily="34" charset="0"/>
                          <a:cs typeface="Calibri" panose="020F0502020204030204" pitchFamily="34" charset="0"/>
                        </a:rPr>
                        <a:t>Vaughan Pumps</a:t>
                      </a:r>
                    </a:p>
                  </a:txBody>
                  <a:tcPr>
                    <a:solidFill>
                      <a:srgbClr val="E5EAEF"/>
                    </a:solidFill>
                  </a:tcPr>
                </a:tc>
                <a:tc>
                  <a:txBody>
                    <a:bodyPr/>
                    <a:lstStyle/>
                    <a:p>
                      <a:pPr algn="ctr"/>
                      <a:endParaRPr lang="en-US" sz="1100" dirty="0">
                        <a:latin typeface="Wingdings" pitchFamily="2" charset="2"/>
                      </a:endParaRPr>
                    </a:p>
                  </a:txBody>
                  <a:tcP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solidFill>
                      <a:srgbClr val="E5EAEF"/>
                    </a:solidFill>
                  </a:tcPr>
                </a:tc>
                <a:tc>
                  <a:txBody>
                    <a:bodyPr/>
                    <a:lstStyle/>
                    <a:p>
                      <a:pPr algn="ctr"/>
                      <a:endParaRPr lang="en-US" sz="1100" dirty="0">
                        <a:latin typeface="Wingdings" pitchFamily="2" charset="2"/>
                      </a:endParaRPr>
                    </a:p>
                  </a:txBody>
                  <a:tcPr>
                    <a:solidFill>
                      <a:srgbClr val="E5EA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kern="1200" dirty="0">
                          <a:latin typeface="Wingdings" panose="05000000000000000000" pitchFamily="2" charset="2"/>
                        </a:rPr>
                        <a:t>ü</a:t>
                      </a:r>
                      <a:endParaRPr lang="en-US" sz="1100" dirty="0">
                        <a:latin typeface="Wingdings" pitchFamily="2" charset="2"/>
                      </a:endParaRPr>
                    </a:p>
                  </a:txBody>
                  <a:tcPr>
                    <a:solidFill>
                      <a:srgbClr val="E5EAEF"/>
                    </a:solidFill>
                  </a:tcPr>
                </a:tc>
                <a:tc>
                  <a:txBody>
                    <a:bodyPr/>
                    <a:lstStyle/>
                    <a:p>
                      <a:pPr algn="ctr"/>
                      <a:endParaRPr lang="en-US" sz="1100" dirty="0">
                        <a:latin typeface="Wingdings" pitchFamily="2" charset="2"/>
                      </a:endParaRPr>
                    </a:p>
                  </a:txBody>
                  <a:tcPr>
                    <a:lnR w="38100" cap="flat" cmpd="sng" algn="ctr">
                      <a:solidFill>
                        <a:schemeClr val="bg1"/>
                      </a:solidFill>
                      <a:prstDash val="solid"/>
                      <a:round/>
                      <a:headEnd type="none" w="med" len="med"/>
                      <a:tailEnd type="none" w="med" len="med"/>
                    </a:lnR>
                    <a:solidFill>
                      <a:srgbClr val="E5EAEF"/>
                    </a:solidFill>
                  </a:tcPr>
                </a:tc>
                <a:tc>
                  <a:txBody>
                    <a:bodyPr/>
                    <a:lstStyle/>
                    <a:p>
                      <a:pPr algn="ctr"/>
                      <a:r>
                        <a:rPr kumimoji="0" lang="en-US" sz="1100" kern="1200" dirty="0">
                          <a:latin typeface="Wingdings" panose="05000000000000000000" pitchFamily="2" charset="2"/>
                        </a:rPr>
                        <a:t>ü</a:t>
                      </a:r>
                      <a:endParaRPr lang="en-US" sz="1100" dirty="0">
                        <a:latin typeface="Wingdings" pitchFamily="2" charset="2"/>
                      </a:endParaRPr>
                    </a:p>
                  </a:txBody>
                  <a:tcPr>
                    <a:lnL w="38100" cap="flat" cmpd="sng" algn="ctr">
                      <a:solidFill>
                        <a:schemeClr val="bg1"/>
                      </a:solidFill>
                      <a:prstDash val="solid"/>
                      <a:round/>
                      <a:headEnd type="none" w="med" len="med"/>
                      <a:tailEnd type="none" w="med" len="med"/>
                    </a:lnL>
                    <a:solidFill>
                      <a:srgbClr val="E5EAEF"/>
                    </a:solidFill>
                  </a:tcPr>
                </a:tc>
                <a:tc>
                  <a:txBody>
                    <a:bodyPr/>
                    <a:lstStyle/>
                    <a:p>
                      <a:pPr algn="ctr"/>
                      <a:endParaRPr lang="en-US" sz="1100" dirty="0">
                        <a:latin typeface="Wingdings" pitchFamily="2" charset="2"/>
                      </a:endParaRPr>
                    </a:p>
                  </a:txBody>
                  <a:tcPr>
                    <a:solidFill>
                      <a:srgbClr val="E5EAEF"/>
                    </a:solidFill>
                  </a:tcPr>
                </a:tc>
                <a:tc>
                  <a:txBody>
                    <a:bodyPr/>
                    <a:lstStyle/>
                    <a:p>
                      <a:pPr algn="ctr"/>
                      <a:endParaRPr lang="en-US" sz="1100" dirty="0">
                        <a:latin typeface="Wingdings" pitchFamily="2" charset="2"/>
                      </a:endParaRPr>
                    </a:p>
                  </a:txBody>
                  <a:tcPr>
                    <a:solidFill>
                      <a:srgbClr val="E5EAEF"/>
                    </a:solidFill>
                  </a:tcPr>
                </a:tc>
                <a:extLst>
                  <a:ext uri="{0D108BD9-81ED-4DB2-BD59-A6C34878D82A}">
                    <a16:rowId xmlns:a16="http://schemas.microsoft.com/office/drawing/2014/main" val="3746989797"/>
                  </a:ext>
                </a:extLst>
              </a:tr>
              <a:tr h="132080">
                <a:tc>
                  <a:txBody>
                    <a:bodyPr/>
                    <a:lstStyle/>
                    <a:p>
                      <a:pPr marL="457200" marR="0" lvl="1"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100" kern="1200" dirty="0">
                          <a:solidFill>
                            <a:schemeClr val="dk1"/>
                          </a:solidFill>
                          <a:latin typeface="+mn-lt"/>
                          <a:ea typeface="+mn-ea"/>
                          <a:cs typeface="+mn-cs"/>
                        </a:rPr>
                        <a:t>GPI</a:t>
                      </a: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kern="1200" dirty="0">
                          <a:latin typeface="Wingdings" panose="05000000000000000000" pitchFamily="2" charset="2"/>
                        </a:rPr>
                        <a:t>ü</a:t>
                      </a:r>
                      <a:endParaRPr lang="en-US" sz="1100" dirty="0">
                        <a:latin typeface="Wingdings" pitchFamily="2" charset="2"/>
                      </a:endParaRPr>
                    </a:p>
                  </a:txBody>
                  <a:tcPr>
                    <a:solidFill>
                      <a:srgbClr val="D5DCE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kern="1200" dirty="0">
                          <a:solidFill>
                            <a:schemeClr val="dk1"/>
                          </a:solidFill>
                          <a:latin typeface="Wingdings" panose="05000000000000000000" pitchFamily="2" charset="2"/>
                          <a:ea typeface="+mn-ea"/>
                          <a:cs typeface="+mn-cs"/>
                        </a:rPr>
                        <a:t>ü</a:t>
                      </a:r>
                    </a:p>
                  </a:txBody>
                  <a:tcPr>
                    <a:lnR w="38100" cap="flat" cmpd="sng" algn="ctr">
                      <a:solidFill>
                        <a:schemeClr val="bg1"/>
                      </a:solidFill>
                      <a:prstDash val="solid"/>
                      <a:round/>
                      <a:headEnd type="none" w="med" len="med"/>
                      <a:tailEnd type="none" w="med" len="med"/>
                    </a:lnR>
                    <a:solidFill>
                      <a:srgbClr val="D5DCE4"/>
                    </a:solidFill>
                  </a:tcPr>
                </a:tc>
                <a:tc>
                  <a:txBody>
                    <a:bodyPr/>
                    <a:lstStyle/>
                    <a:p>
                      <a:pPr algn="ctr"/>
                      <a:endParaRPr lang="en-US" sz="1100" dirty="0">
                        <a:latin typeface="Wingdings" pitchFamily="2" charset="2"/>
                      </a:endParaRPr>
                    </a:p>
                  </a:txBody>
                  <a:tcPr>
                    <a:lnL w="38100" cap="flat" cmpd="sng" algn="ctr">
                      <a:solidFill>
                        <a:schemeClr val="bg1"/>
                      </a:solidFill>
                      <a:prstDash val="solid"/>
                      <a:round/>
                      <a:headEnd type="none" w="med" len="med"/>
                      <a:tailEnd type="none" w="med" len="med"/>
                    </a:lnL>
                    <a:solidFill>
                      <a:srgbClr val="D5DCE4"/>
                    </a:solidFill>
                  </a:tcPr>
                </a:tc>
                <a:tc>
                  <a:txBody>
                    <a:bodyPr/>
                    <a:lstStyle/>
                    <a:p>
                      <a:pPr algn="ctr"/>
                      <a:endParaRPr lang="en-US" sz="1100" dirty="0">
                        <a:latin typeface="Wingdings" pitchFamily="2" charset="2"/>
                      </a:endParaRPr>
                    </a:p>
                  </a:txBody>
                  <a:tcPr>
                    <a:solidFill>
                      <a:srgbClr val="D5DCE4"/>
                    </a:solidFill>
                  </a:tcPr>
                </a:tc>
                <a:tc>
                  <a:txBody>
                    <a:bodyPr/>
                    <a:lstStyle/>
                    <a:p>
                      <a:pPr algn="ctr"/>
                      <a:endParaRPr lang="en-US" sz="1100" dirty="0">
                        <a:latin typeface="Wingdings" pitchFamily="2" charset="2"/>
                      </a:endParaRPr>
                    </a:p>
                  </a:txBody>
                  <a:tcPr>
                    <a:solidFill>
                      <a:srgbClr val="D5DCE4"/>
                    </a:solidFill>
                  </a:tcPr>
                </a:tc>
                <a:extLst>
                  <a:ext uri="{0D108BD9-81ED-4DB2-BD59-A6C34878D82A}">
                    <a16:rowId xmlns:a16="http://schemas.microsoft.com/office/drawing/2014/main" val="895277097"/>
                  </a:ext>
                </a:extLst>
              </a:tr>
            </a:tbl>
          </a:graphicData>
        </a:graphic>
      </p:graphicFrame>
    </p:spTree>
    <p:extLst>
      <p:ext uri="{BB962C8B-B14F-4D97-AF65-F5344CB8AC3E}">
        <p14:creationId xmlns:p14="http://schemas.microsoft.com/office/powerpoint/2010/main" val="4201200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514600"/>
            <a:ext cx="9144000" cy="1309255"/>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mj-lt"/>
                <a:ea typeface="Tahoma" panose="020B0604030504040204" pitchFamily="34" charset="0"/>
                <a:cs typeface="Tahoma" panose="020B0604030504040204" pitchFamily="34" charset="0"/>
              </a:rPr>
              <a:t>FINANCIAL SUMMARY</a:t>
            </a:r>
          </a:p>
        </p:txBody>
      </p:sp>
      <p:sp>
        <p:nvSpPr>
          <p:cNvPr id="5" name="Slide Number Placeholder 2">
            <a:extLst>
              <a:ext uri="{FF2B5EF4-FFF2-40B4-BE49-F238E27FC236}">
                <a16:creationId xmlns:a16="http://schemas.microsoft.com/office/drawing/2014/main" id="{7BAAE720-6327-48AE-933B-404BB90562B3}"/>
              </a:ext>
            </a:extLst>
          </p:cNvPr>
          <p:cNvSpPr>
            <a:spLocks noGrp="1"/>
          </p:cNvSpPr>
          <p:nvPr>
            <p:ph type="sldNum" sz="quarter" idx="4"/>
          </p:nvPr>
        </p:nvSpPr>
        <p:spPr>
          <a:xfrm>
            <a:off x="6987012" y="6561057"/>
            <a:ext cx="1844379" cy="213236"/>
          </a:xfrm>
        </p:spPr>
        <p:txBody>
          <a:bodyPr/>
          <a:lstStyle/>
          <a:p>
            <a:fld id="{31565880-C22B-4283-895A-C9E13DE199B6}" type="slidenum">
              <a:rPr lang="en-US" smtClean="0"/>
              <a:pPr/>
              <a:t>25</a:t>
            </a:fld>
            <a:endParaRPr lang="en-US" dirty="0"/>
          </a:p>
        </p:txBody>
      </p:sp>
    </p:spTree>
    <p:extLst>
      <p:ext uri="{BB962C8B-B14F-4D97-AF65-F5344CB8AC3E}">
        <p14:creationId xmlns:p14="http://schemas.microsoft.com/office/powerpoint/2010/main" val="327113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 SALES &amp; NET INCOME</a:t>
            </a:r>
          </a:p>
        </p:txBody>
      </p:sp>
      <p:sp>
        <p:nvSpPr>
          <p:cNvPr id="3" name="Slide Number Placeholder 2"/>
          <p:cNvSpPr>
            <a:spLocks noGrp="1"/>
          </p:cNvSpPr>
          <p:nvPr>
            <p:ph type="sldNum" sz="quarter" idx="4"/>
          </p:nvPr>
        </p:nvSpPr>
        <p:spPr>
          <a:xfrm>
            <a:off x="6987012" y="6561057"/>
            <a:ext cx="1844379" cy="213236"/>
          </a:xfrm>
        </p:spPr>
        <p:txBody>
          <a:bodyPr/>
          <a:lstStyle/>
          <a:p>
            <a:fld id="{31565880-C22B-4283-895A-C9E13DE199B6}" type="slidenum">
              <a:rPr lang="en-US" smtClean="0"/>
              <a:pPr/>
              <a:t>26</a:t>
            </a:fld>
            <a:endParaRPr lang="en-US" dirty="0"/>
          </a:p>
        </p:txBody>
      </p:sp>
      <p:graphicFrame>
        <p:nvGraphicFramePr>
          <p:cNvPr id="11" name="Chart 3"/>
          <p:cNvGraphicFramePr>
            <a:graphicFrameLocks/>
          </p:cNvGraphicFramePr>
          <p:nvPr>
            <p:extLst>
              <p:ext uri="{D42A27DB-BD31-4B8C-83A1-F6EECF244321}">
                <p14:modId xmlns:p14="http://schemas.microsoft.com/office/powerpoint/2010/main" val="2689300235"/>
              </p:ext>
            </p:extLst>
          </p:nvPr>
        </p:nvGraphicFramePr>
        <p:xfrm>
          <a:off x="194913" y="1577109"/>
          <a:ext cx="8763000" cy="4999038"/>
        </p:xfrm>
        <a:graphic>
          <a:graphicData uri="http://schemas.openxmlformats.org/drawingml/2006/chart">
            <c:chart xmlns:c="http://schemas.openxmlformats.org/drawingml/2006/chart" xmlns:r="http://schemas.openxmlformats.org/officeDocument/2006/relationships" r:id="rId2"/>
          </a:graphicData>
        </a:graphic>
      </p:graphicFrame>
      <p:sp>
        <p:nvSpPr>
          <p:cNvPr id="7" name="Oval 6"/>
          <p:cNvSpPr/>
          <p:nvPr/>
        </p:nvSpPr>
        <p:spPr>
          <a:xfrm>
            <a:off x="1601300" y="1444828"/>
            <a:ext cx="1042416" cy="749808"/>
          </a:xfrm>
          <a:prstGeom prst="ellipse">
            <a:avLst/>
          </a:prstGeom>
          <a:solidFill>
            <a:srgbClr val="E5EAEF"/>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2013 - 2014</a:t>
            </a:r>
          </a:p>
          <a:p>
            <a:pPr algn="ctr"/>
            <a:r>
              <a:rPr lang="en-US" sz="800" dirty="0">
                <a:solidFill>
                  <a:schemeClr val="tx1"/>
                </a:solidFill>
              </a:rPr>
              <a:t>Significant Fracking Activity</a:t>
            </a:r>
          </a:p>
        </p:txBody>
      </p:sp>
      <p:sp>
        <p:nvSpPr>
          <p:cNvPr id="8" name="Oval 7"/>
          <p:cNvSpPr/>
          <p:nvPr/>
        </p:nvSpPr>
        <p:spPr>
          <a:xfrm>
            <a:off x="3264656" y="1444828"/>
            <a:ext cx="1043796" cy="753523"/>
          </a:xfrm>
          <a:prstGeom prst="ellipse">
            <a:avLst/>
          </a:prstGeom>
          <a:solidFill>
            <a:srgbClr val="E5EAEF"/>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PCCP</a:t>
            </a:r>
          </a:p>
          <a:p>
            <a:pPr algn="ctr"/>
            <a:r>
              <a:rPr lang="en-US" sz="800" dirty="0">
                <a:solidFill>
                  <a:schemeClr val="tx1"/>
                </a:solidFill>
              </a:rPr>
              <a:t>2013 - $2.7</a:t>
            </a:r>
          </a:p>
          <a:p>
            <a:pPr algn="ctr"/>
            <a:r>
              <a:rPr lang="en-US" sz="800" dirty="0">
                <a:solidFill>
                  <a:schemeClr val="tx1"/>
                </a:solidFill>
              </a:rPr>
              <a:t>2014 - $14.4</a:t>
            </a:r>
          </a:p>
          <a:p>
            <a:pPr algn="ctr"/>
            <a:r>
              <a:rPr lang="en-US" sz="800" dirty="0">
                <a:solidFill>
                  <a:schemeClr val="tx1"/>
                </a:solidFill>
              </a:rPr>
              <a:t>2015 - $37.7</a:t>
            </a:r>
          </a:p>
          <a:p>
            <a:pPr algn="ctr"/>
            <a:r>
              <a:rPr lang="en-US" sz="800" dirty="0">
                <a:solidFill>
                  <a:schemeClr val="tx1"/>
                </a:solidFill>
              </a:rPr>
              <a:t>2016 - $9.9</a:t>
            </a:r>
          </a:p>
        </p:txBody>
      </p:sp>
      <p:sp>
        <p:nvSpPr>
          <p:cNvPr id="10" name="Oval 9"/>
          <p:cNvSpPr/>
          <p:nvPr/>
        </p:nvSpPr>
        <p:spPr>
          <a:xfrm>
            <a:off x="6558634" y="1664125"/>
            <a:ext cx="1042416" cy="749808"/>
          </a:xfrm>
          <a:prstGeom prst="ellipse">
            <a:avLst/>
          </a:prstGeom>
          <a:solidFill>
            <a:srgbClr val="E5EAEF"/>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2020</a:t>
            </a:r>
          </a:p>
          <a:p>
            <a:pPr algn="ctr"/>
            <a:r>
              <a:rPr lang="en-US" sz="800" dirty="0">
                <a:solidFill>
                  <a:schemeClr val="tx1"/>
                </a:solidFill>
              </a:rPr>
              <a:t>COVID-19</a:t>
            </a:r>
          </a:p>
        </p:txBody>
      </p:sp>
    </p:spTree>
    <p:extLst>
      <p:ext uri="{BB962C8B-B14F-4D97-AF65-F5344CB8AC3E}">
        <p14:creationId xmlns:p14="http://schemas.microsoft.com/office/powerpoint/2010/main" val="1918285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p:nvPr>
            <p:extLst>
              <p:ext uri="{D42A27DB-BD31-4B8C-83A1-F6EECF244321}">
                <p14:modId xmlns:p14="http://schemas.microsoft.com/office/powerpoint/2010/main" val="422922008"/>
              </p:ext>
            </p:extLst>
          </p:nvPr>
        </p:nvGraphicFramePr>
        <p:xfrm>
          <a:off x="229419" y="1453235"/>
          <a:ext cx="8884866" cy="4901554"/>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a:t>Strong Ebitda &amp; free cash flow</a:t>
            </a:r>
          </a:p>
        </p:txBody>
      </p:sp>
      <p:sp>
        <p:nvSpPr>
          <p:cNvPr id="3" name="Slide Number Placeholder 2"/>
          <p:cNvSpPr>
            <a:spLocks noGrp="1"/>
          </p:cNvSpPr>
          <p:nvPr>
            <p:ph type="sldNum" sz="quarter" idx="4"/>
          </p:nvPr>
        </p:nvSpPr>
        <p:spPr>
          <a:xfrm>
            <a:off x="6987012" y="6561057"/>
            <a:ext cx="1844379" cy="213236"/>
          </a:xfrm>
        </p:spPr>
        <p:txBody>
          <a:bodyPr/>
          <a:lstStyle/>
          <a:p>
            <a:fld id="{31565880-C22B-4283-895A-C9E13DE199B6}" type="slidenum">
              <a:rPr lang="en-US" smtClean="0"/>
              <a:pPr/>
              <a:t>27</a:t>
            </a:fld>
            <a:endParaRPr lang="en-US" dirty="0"/>
          </a:p>
        </p:txBody>
      </p:sp>
      <p:sp>
        <p:nvSpPr>
          <p:cNvPr id="4" name="TextBox 3"/>
          <p:cNvSpPr txBox="1"/>
          <p:nvPr/>
        </p:nvSpPr>
        <p:spPr>
          <a:xfrm>
            <a:off x="8298952" y="5346035"/>
            <a:ext cx="345056" cy="369332"/>
          </a:xfrm>
          <a:prstGeom prst="rect">
            <a:avLst/>
          </a:prstGeom>
          <a:solidFill>
            <a:schemeClr val="bg1"/>
          </a:solidFill>
        </p:spPr>
        <p:txBody>
          <a:bodyPr wrap="square" rtlCol="0">
            <a:spAutoFit/>
          </a:bodyPr>
          <a:lstStyle/>
          <a:p>
            <a:endParaRPr lang="en-US" dirty="0"/>
          </a:p>
        </p:txBody>
      </p:sp>
      <p:sp>
        <p:nvSpPr>
          <p:cNvPr id="6" name="TextBox 5"/>
          <p:cNvSpPr txBox="1"/>
          <p:nvPr/>
        </p:nvSpPr>
        <p:spPr>
          <a:xfrm>
            <a:off x="255049" y="6211702"/>
            <a:ext cx="3657601" cy="246221"/>
          </a:xfrm>
          <a:prstGeom prst="rect">
            <a:avLst/>
          </a:prstGeom>
          <a:noFill/>
        </p:spPr>
        <p:txBody>
          <a:bodyPr wrap="square" rtlCol="0">
            <a:spAutoFit/>
          </a:bodyPr>
          <a:lstStyle/>
          <a:p>
            <a:r>
              <a:rPr lang="en-US" sz="1000" i="1" dirty="0"/>
              <a:t>A) 2018 Free Cash Flow excludes $52.2 million special dividend.</a:t>
            </a:r>
          </a:p>
        </p:txBody>
      </p:sp>
      <p:sp>
        <p:nvSpPr>
          <p:cNvPr id="7" name="TextBox 6"/>
          <p:cNvSpPr txBox="1"/>
          <p:nvPr/>
        </p:nvSpPr>
        <p:spPr>
          <a:xfrm>
            <a:off x="5746502" y="5490512"/>
            <a:ext cx="448574" cy="203488"/>
          </a:xfrm>
          <a:prstGeom prst="rect">
            <a:avLst/>
          </a:prstGeom>
          <a:noFill/>
        </p:spPr>
        <p:txBody>
          <a:bodyPr wrap="square" rtlCol="0">
            <a:spAutoFit/>
          </a:bodyPr>
          <a:lstStyle/>
          <a:p>
            <a:r>
              <a:rPr lang="en-US" sz="1000" dirty="0"/>
              <a:t>A)</a:t>
            </a:r>
          </a:p>
        </p:txBody>
      </p:sp>
    </p:spTree>
    <p:extLst>
      <p:ext uri="{BB962C8B-B14F-4D97-AF65-F5344CB8AC3E}">
        <p14:creationId xmlns:p14="http://schemas.microsoft.com/office/powerpoint/2010/main" val="3770706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CAPITAL ALLOCATION</a:t>
            </a:r>
          </a:p>
        </p:txBody>
      </p:sp>
      <p:sp>
        <p:nvSpPr>
          <p:cNvPr id="3" name="Slide Number Placeholder 2"/>
          <p:cNvSpPr>
            <a:spLocks noGrp="1"/>
          </p:cNvSpPr>
          <p:nvPr>
            <p:ph type="sldNum" sz="quarter" idx="4"/>
          </p:nvPr>
        </p:nvSpPr>
        <p:spPr/>
        <p:txBody>
          <a:bodyPr/>
          <a:lstStyle/>
          <a:p>
            <a:fld id="{31565880-C22B-4283-895A-C9E13DE199B6}" type="slidenum">
              <a:rPr lang="en-US" smtClean="0"/>
              <a:pPr/>
              <a:t>28</a:t>
            </a:fld>
            <a:endParaRPr lang="en-US" dirty="0"/>
          </a:p>
        </p:txBody>
      </p:sp>
      <p:graphicFrame>
        <p:nvGraphicFramePr>
          <p:cNvPr id="4" name="Chart 2"/>
          <p:cNvGraphicFramePr>
            <a:graphicFrameLocks/>
          </p:cNvGraphicFramePr>
          <p:nvPr>
            <p:extLst>
              <p:ext uri="{D42A27DB-BD31-4B8C-83A1-F6EECF244321}">
                <p14:modId xmlns:p14="http://schemas.microsoft.com/office/powerpoint/2010/main" val="3462396802"/>
              </p:ext>
            </p:extLst>
          </p:nvPr>
        </p:nvGraphicFramePr>
        <p:xfrm>
          <a:off x="194913" y="1815946"/>
          <a:ext cx="4282196" cy="461562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94913" y="985116"/>
            <a:ext cx="5046453" cy="661720"/>
          </a:xfrm>
          <a:prstGeom prst="rect">
            <a:avLst/>
          </a:prstGeom>
          <a:noFill/>
        </p:spPr>
        <p:txBody>
          <a:bodyPr wrap="square" rtlCol="0">
            <a:spAutoFit/>
          </a:bodyPr>
          <a:lstStyle/>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Return of capital to shareholders through dividends</a:t>
            </a:r>
          </a:p>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Maintenance capital &lt; $10 million per year</a:t>
            </a:r>
          </a:p>
        </p:txBody>
      </p:sp>
      <p:sp>
        <p:nvSpPr>
          <p:cNvPr id="9" name="TextBox 8"/>
          <p:cNvSpPr txBox="1"/>
          <p:nvPr/>
        </p:nvSpPr>
        <p:spPr>
          <a:xfrm>
            <a:off x="4854797" y="1647978"/>
            <a:ext cx="4264429" cy="4532010"/>
          </a:xfrm>
          <a:prstGeom prst="rect">
            <a:avLst/>
          </a:prstGeom>
          <a:noFill/>
        </p:spPr>
        <p:txBody>
          <a:bodyPr wrap="square">
            <a:spAutoFit/>
          </a:bodyPr>
          <a:lstStyle/>
          <a:p>
            <a:pPr indent="344488">
              <a:buBlip>
                <a:blip r:embed="rId4"/>
              </a:buBlip>
              <a:tabLst>
                <a:tab pos="344488" algn="l"/>
              </a:tabLst>
              <a:defRPr/>
            </a:pPr>
            <a:r>
              <a:rPr lang="en-US" sz="1400" b="1" dirty="0">
                <a:latin typeface="Calibri" panose="020F0502020204030204" pitchFamily="34" charset="0"/>
                <a:ea typeface="Tahoma" panose="020B0604030504040204" pitchFamily="34" charset="0"/>
                <a:cs typeface="Calibri" panose="020F0502020204030204" pitchFamily="34" charset="0"/>
              </a:rPr>
              <a:t>Current annualized dividend                                       </a:t>
            </a:r>
          </a:p>
          <a:p>
            <a:pPr>
              <a:tabLst>
                <a:tab pos="344488" algn="l"/>
              </a:tabLst>
              <a:defRPr/>
            </a:pPr>
            <a:r>
              <a:rPr lang="en-US" sz="1400" b="1" dirty="0">
                <a:latin typeface="Calibri" panose="020F0502020204030204" pitchFamily="34" charset="0"/>
                <a:ea typeface="Tahoma" panose="020B0604030504040204" pitchFamily="34" charset="0"/>
                <a:cs typeface="Calibri" panose="020F0502020204030204" pitchFamily="34" charset="0"/>
              </a:rPr>
              <a:t>         rate of $0.68 per share</a:t>
            </a:r>
          </a:p>
          <a:p>
            <a:pPr>
              <a:tabLst>
                <a:tab pos="344488" algn="l"/>
              </a:tabLst>
              <a:defRPr/>
            </a:pPr>
            <a:endParaRPr lang="en-US" sz="800" b="1" dirty="0">
              <a:latin typeface="Calibri" panose="020F0502020204030204" pitchFamily="34" charset="0"/>
              <a:ea typeface="Tahoma" panose="020B0604030504040204" pitchFamily="34" charset="0"/>
              <a:cs typeface="Calibri" panose="020F0502020204030204" pitchFamily="34" charset="0"/>
            </a:endParaRPr>
          </a:p>
          <a:p>
            <a:pPr indent="344488">
              <a:buBlip>
                <a:blip r:embed="rId4"/>
              </a:buBlip>
              <a:tabLst>
                <a:tab pos="344488" algn="l"/>
              </a:tabLst>
              <a:defRPr/>
            </a:pPr>
            <a:r>
              <a:rPr lang="en-US" sz="1400" b="1" dirty="0">
                <a:latin typeface="Calibri" panose="020F0502020204030204" pitchFamily="34" charset="0"/>
                <a:ea typeface="Tahoma" panose="020B0604030504040204" pitchFamily="34" charset="0"/>
                <a:cs typeface="Calibri" panose="020F0502020204030204" pitchFamily="34" charset="0"/>
              </a:rPr>
              <a:t>Special dividend of $2.00 per share in 2018   </a:t>
            </a:r>
          </a:p>
          <a:p>
            <a:pPr eaLnBrk="1" hangingPunct="1">
              <a:defRPr/>
            </a:pPr>
            <a:endParaRPr lang="en-US" sz="800" dirty="0">
              <a:latin typeface="Calibri" panose="020F0502020204030204" pitchFamily="34" charset="0"/>
              <a:ea typeface="Tahoma" panose="020B0604030504040204" pitchFamily="34" charset="0"/>
              <a:cs typeface="Calibri" panose="020F0502020204030204" pitchFamily="34" charset="0"/>
            </a:endParaRPr>
          </a:p>
          <a:p>
            <a:pPr indent="344488" eaLnBrk="1" hangingPunct="1">
              <a:buFontTx/>
              <a:buBlip>
                <a:blip r:embed="rId4"/>
              </a:buBlip>
              <a:tabLst>
                <a:tab pos="344488" algn="l"/>
              </a:tabLst>
              <a:defRPr/>
            </a:pPr>
            <a:r>
              <a:rPr lang="en-US" sz="1400" b="1" dirty="0">
                <a:latin typeface="Calibri" panose="020F0502020204030204" pitchFamily="34" charset="0"/>
                <a:ea typeface="Tahoma" panose="020B0604030504040204" pitchFamily="34" charset="0"/>
                <a:cs typeface="Calibri" panose="020F0502020204030204" pitchFamily="34" charset="0"/>
              </a:rPr>
              <a:t>Capital Expenditures</a:t>
            </a:r>
          </a:p>
          <a:p>
            <a:pPr marL="511175" indent="-166688" eaLnBrk="1" hangingPunct="1">
              <a:spcBef>
                <a:spcPts val="300"/>
              </a:spcBef>
              <a:buFont typeface="Arial" pitchFamily="34" charset="0"/>
              <a:buChar char="•"/>
              <a:defRPr/>
            </a:pPr>
            <a:r>
              <a:rPr lang="en-US" sz="1400" dirty="0">
                <a:latin typeface="Calibri" panose="020F0502020204030204" pitchFamily="34" charset="0"/>
                <a:ea typeface="Tahoma" panose="020B0604030504040204" pitchFamily="34" charset="0"/>
                <a:cs typeface="Calibri" panose="020F0502020204030204" pitchFamily="34" charset="0"/>
              </a:rPr>
              <a:t>National Pump Building Expansions              </a:t>
            </a:r>
          </a:p>
          <a:p>
            <a:pPr marL="968375" lvl="1" indent="-166688" eaLnBrk="1" hangingPunct="1">
              <a:spcBef>
                <a:spcPts val="300"/>
              </a:spcBef>
              <a:buFont typeface="Arial" pitchFamily="34" charset="0"/>
              <a:buChar char="•"/>
              <a:defRPr/>
            </a:pPr>
            <a:r>
              <a:rPr lang="en-US" sz="1400" dirty="0">
                <a:latin typeface="Calibri" panose="020F0502020204030204" pitchFamily="34" charset="0"/>
                <a:ea typeface="Tahoma" panose="020B0604030504040204" pitchFamily="34" charset="0"/>
                <a:cs typeface="Calibri" panose="020F0502020204030204" pitchFamily="34" charset="0"/>
              </a:rPr>
              <a:t>$2.4 Million 2012; $2 Million 2014</a:t>
            </a:r>
          </a:p>
          <a:p>
            <a:pPr marL="511175" indent="-166688" eaLnBrk="1" hangingPunct="1">
              <a:spcBef>
                <a:spcPts val="300"/>
              </a:spcBef>
              <a:buFont typeface="Arial" pitchFamily="34" charset="0"/>
              <a:buChar char="•"/>
              <a:defRPr/>
            </a:pPr>
            <a:r>
              <a:rPr lang="en-US" sz="1400" dirty="0">
                <a:latin typeface="Calibri" panose="020F0502020204030204" pitchFamily="34" charset="0"/>
                <a:ea typeface="Tahoma" panose="020B0604030504040204" pitchFamily="34" charset="0"/>
                <a:cs typeface="Calibri" panose="020F0502020204030204" pitchFamily="34" charset="0"/>
              </a:rPr>
              <a:t>Patterson Ireland Expansion 2014-2015</a:t>
            </a:r>
          </a:p>
          <a:p>
            <a:pPr marL="968375" lvl="1" indent="-166688" eaLnBrk="1" hangingPunct="1">
              <a:spcBef>
                <a:spcPts val="300"/>
              </a:spcBef>
              <a:buFont typeface="Arial" pitchFamily="34" charset="0"/>
              <a:buChar char="•"/>
              <a:defRPr/>
            </a:pPr>
            <a:r>
              <a:rPr lang="en-US" sz="1400" dirty="0">
                <a:latin typeface="Calibri" panose="020F0502020204030204" pitchFamily="34" charset="0"/>
                <a:ea typeface="Tahoma" panose="020B0604030504040204" pitchFamily="34" charset="0"/>
                <a:cs typeface="Calibri" panose="020F0502020204030204" pitchFamily="34" charset="0"/>
              </a:rPr>
              <a:t>$4.5 Million</a:t>
            </a:r>
          </a:p>
          <a:p>
            <a:pPr marL="511175" indent="-166688" eaLnBrk="1" hangingPunct="1">
              <a:spcBef>
                <a:spcPts val="300"/>
              </a:spcBef>
              <a:buFont typeface="Arial" pitchFamily="34" charset="0"/>
              <a:buChar char="•"/>
              <a:defRPr/>
            </a:pPr>
            <a:r>
              <a:rPr lang="en-US" sz="1400" dirty="0">
                <a:latin typeface="Calibri" panose="020F0502020204030204" pitchFamily="34" charset="0"/>
                <a:ea typeface="Tahoma" panose="020B0604030504040204" pitchFamily="34" charset="0"/>
                <a:cs typeface="Calibri" panose="020F0502020204030204" pitchFamily="34" charset="0"/>
              </a:rPr>
              <a:t>Continual Investments in M &amp; E</a:t>
            </a:r>
          </a:p>
          <a:p>
            <a:pPr marL="344487" eaLnBrk="1" hangingPunct="1">
              <a:spcBef>
                <a:spcPts val="300"/>
              </a:spcBef>
              <a:defRPr/>
            </a:pPr>
            <a:endParaRPr lang="en-US" sz="800" dirty="0">
              <a:latin typeface="Calibri" panose="020F0502020204030204" pitchFamily="34" charset="0"/>
              <a:ea typeface="Tahoma" panose="020B0604030504040204" pitchFamily="34" charset="0"/>
              <a:cs typeface="Calibri" panose="020F0502020204030204" pitchFamily="34" charset="0"/>
            </a:endParaRPr>
          </a:p>
          <a:p>
            <a:pPr indent="344488" eaLnBrk="1" hangingPunct="1">
              <a:buFontTx/>
              <a:buBlip>
                <a:blip r:embed="rId4"/>
              </a:buBlip>
              <a:tabLst>
                <a:tab pos="344488" algn="l"/>
              </a:tabLst>
              <a:defRPr/>
            </a:pPr>
            <a:r>
              <a:rPr lang="en-US" sz="1400" b="1" dirty="0">
                <a:latin typeface="Calibri" panose="020F0502020204030204" pitchFamily="34" charset="0"/>
                <a:ea typeface="Tahoma" panose="020B0604030504040204" pitchFamily="34" charset="0"/>
                <a:cs typeface="Calibri" panose="020F0502020204030204" pitchFamily="34" charset="0"/>
              </a:rPr>
              <a:t>Acquisitions</a:t>
            </a:r>
          </a:p>
          <a:p>
            <a:pPr marL="511175" indent="-166688" eaLnBrk="1" hangingPunct="1">
              <a:spcBef>
                <a:spcPts val="300"/>
              </a:spcBef>
              <a:buFont typeface="Arial" pitchFamily="34" charset="0"/>
              <a:buChar char="•"/>
              <a:defRPr/>
            </a:pPr>
            <a:r>
              <a:rPr lang="en-US" sz="1400" dirty="0">
                <a:latin typeface="Calibri" panose="020F0502020204030204" pitchFamily="34" charset="0"/>
                <a:ea typeface="Tahoma" panose="020B0604030504040204" pitchFamily="34" charset="0"/>
                <a:cs typeface="Calibri" panose="020F0502020204030204" pitchFamily="34" charset="0"/>
              </a:rPr>
              <a:t>GR Africa – 2012</a:t>
            </a:r>
          </a:p>
          <a:p>
            <a:pPr marL="511175" indent="-166688" eaLnBrk="1" hangingPunct="1">
              <a:spcBef>
                <a:spcPts val="300"/>
              </a:spcBef>
              <a:buFont typeface="Arial" pitchFamily="34" charset="0"/>
              <a:buChar char="•"/>
              <a:defRPr/>
            </a:pPr>
            <a:r>
              <a:rPr lang="en-US" sz="1400" dirty="0">
                <a:latin typeface="Calibri" panose="020F0502020204030204" pitchFamily="34" charset="0"/>
                <a:ea typeface="Tahoma" panose="020B0604030504040204" pitchFamily="34" charset="0"/>
                <a:cs typeface="Calibri" panose="020F0502020204030204" pitchFamily="34" charset="0"/>
              </a:rPr>
              <a:t>American Turbine Pumps – 2012</a:t>
            </a:r>
          </a:p>
          <a:p>
            <a:pPr marL="511175" indent="-166688" eaLnBrk="1" hangingPunct="1">
              <a:spcBef>
                <a:spcPts val="300"/>
              </a:spcBef>
              <a:buFont typeface="Arial" pitchFamily="34" charset="0"/>
              <a:buChar char="•"/>
              <a:defRPr/>
            </a:pPr>
            <a:r>
              <a:rPr lang="en-US" sz="1400" dirty="0">
                <a:latin typeface="Calibri" panose="020F0502020204030204" pitchFamily="34" charset="0"/>
                <a:ea typeface="Tahoma" panose="020B0604030504040204" pitchFamily="34" charset="0"/>
                <a:cs typeface="Calibri" panose="020F0502020204030204" pitchFamily="34" charset="0"/>
              </a:rPr>
              <a:t>Bayou City Pump – 2014</a:t>
            </a:r>
          </a:p>
          <a:p>
            <a:pPr marL="511175" indent="-166688" eaLnBrk="1" hangingPunct="1">
              <a:spcBef>
                <a:spcPts val="300"/>
              </a:spcBef>
              <a:buFont typeface="Arial" pitchFamily="34" charset="0"/>
              <a:buChar char="•"/>
              <a:defRPr/>
            </a:pPr>
            <a:r>
              <a:rPr lang="en-US" sz="1400" dirty="0">
                <a:latin typeface="Calibri" panose="020F0502020204030204" pitchFamily="34" charset="0"/>
                <a:ea typeface="Tahoma" panose="020B0604030504040204" pitchFamily="34" charset="0"/>
                <a:cs typeface="Calibri" panose="020F0502020204030204" pitchFamily="34" charset="0"/>
              </a:rPr>
              <a:t>GR Belgium and GR Belgium Rentals – 2015</a:t>
            </a:r>
          </a:p>
          <a:p>
            <a:pPr marL="511175" indent="-166688" eaLnBrk="1" hangingPunct="1">
              <a:spcBef>
                <a:spcPts val="300"/>
              </a:spcBef>
              <a:buFont typeface="Arial" pitchFamily="34" charset="0"/>
              <a:buChar char="•"/>
              <a:defRPr/>
            </a:pPr>
            <a:r>
              <a:rPr lang="en-US" sz="1400" dirty="0">
                <a:latin typeface="Calibri" panose="020F0502020204030204" pitchFamily="34" charset="0"/>
                <a:ea typeface="Tahoma" panose="020B0604030504040204" pitchFamily="34" charset="0"/>
                <a:cs typeface="Calibri" panose="020F0502020204030204" pitchFamily="34" charset="0"/>
              </a:rPr>
              <a:t>Morrison Pump – 2016</a:t>
            </a:r>
          </a:p>
          <a:p>
            <a:pPr marL="511175" indent="-166688" eaLnBrk="1" hangingPunct="1">
              <a:spcBef>
                <a:spcPts val="300"/>
              </a:spcBef>
              <a:buFont typeface="Arial" pitchFamily="34" charset="0"/>
              <a:buChar char="•"/>
              <a:defRPr/>
            </a:pPr>
            <a:r>
              <a:rPr lang="en-US" sz="1400" dirty="0">
                <a:latin typeface="Calibri" panose="020F0502020204030204" pitchFamily="34" charset="0"/>
                <a:ea typeface="Tahoma" panose="020B0604030504040204" pitchFamily="34" charset="0"/>
                <a:cs typeface="Calibri" panose="020F0502020204030204" pitchFamily="34" charset="0"/>
              </a:rPr>
              <a:t>Fill-Rite - 2022</a:t>
            </a:r>
          </a:p>
          <a:p>
            <a:pPr marL="344487" eaLnBrk="1" hangingPunct="1">
              <a:spcBef>
                <a:spcPts val="300"/>
              </a:spcBef>
              <a:defRPr/>
            </a:pPr>
            <a:endParaRPr lang="en-US" sz="800" dirty="0">
              <a:latin typeface="Calibri" panose="020F0502020204030204" pitchFamily="34" charset="0"/>
              <a:ea typeface="Tahoma" panose="020B0604030504040204" pitchFamily="34" charset="0"/>
              <a:cs typeface="Calibri" panose="020F0502020204030204" pitchFamily="34" charset="0"/>
            </a:endParaRPr>
          </a:p>
        </p:txBody>
      </p:sp>
    </p:spTree>
    <p:extLst>
      <p:ext uri="{BB962C8B-B14F-4D97-AF65-F5344CB8AC3E}">
        <p14:creationId xmlns:p14="http://schemas.microsoft.com/office/powerpoint/2010/main" val="3467256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B63F7596-4EC1-4C68-828D-EA649643F303}" type="slidenum">
              <a:rPr lang="en-US" smtClean="0"/>
              <a:pPr/>
              <a:t>29</a:t>
            </a:fld>
            <a:endParaRPr lang="en-US" dirty="0"/>
          </a:p>
        </p:txBody>
      </p:sp>
      <p:sp>
        <p:nvSpPr>
          <p:cNvPr id="4" name="Title 3"/>
          <p:cNvSpPr>
            <a:spLocks noGrp="1"/>
          </p:cNvSpPr>
          <p:nvPr>
            <p:ph type="title"/>
          </p:nvPr>
        </p:nvSpPr>
        <p:spPr/>
        <p:txBody>
          <a:bodyPr/>
          <a:lstStyle/>
          <a:p>
            <a:r>
              <a:rPr lang="en-US" dirty="0"/>
              <a:t>Commitment to Flexible Financial Policy</a:t>
            </a:r>
          </a:p>
        </p:txBody>
      </p:sp>
      <p:sp>
        <p:nvSpPr>
          <p:cNvPr id="7" name="TextBox 6">
            <a:extLst>
              <a:ext uri="{FF2B5EF4-FFF2-40B4-BE49-F238E27FC236}">
                <a16:creationId xmlns:a16="http://schemas.microsoft.com/office/drawing/2014/main" id="{C1E6B91E-3193-400E-8471-9775E2D16AD3}"/>
              </a:ext>
            </a:extLst>
          </p:cNvPr>
          <p:cNvSpPr txBox="1"/>
          <p:nvPr/>
        </p:nvSpPr>
        <p:spPr>
          <a:xfrm>
            <a:off x="389582" y="1552020"/>
            <a:ext cx="8273366" cy="4649997"/>
          </a:xfrm>
          <a:prstGeom prst="rect">
            <a:avLst/>
          </a:prstGeom>
          <a:noFill/>
        </p:spPr>
        <p:txBody>
          <a:bodyPr vert="horz" wrap="square" lIns="91440" tIns="36576" rIns="36576" bIns="36576" rtlCol="0" anchor="t">
            <a:noAutofit/>
          </a:bodyPr>
          <a:lstStyle/>
          <a:p>
            <a:pPr marL="396875" marR="92710" indent="-396875">
              <a:spcAft>
                <a:spcPts val="2400"/>
              </a:spcAft>
              <a:buClr>
                <a:srgbClr val="00B050"/>
              </a:buClr>
              <a:buSzPct val="111111"/>
              <a:buFont typeface="Wingdings" panose="05000000000000000000" pitchFamily="2" charset="2"/>
              <a:buChar char="ü"/>
              <a:tabLst>
                <a:tab pos="185420" algn="l"/>
              </a:tabLst>
            </a:pPr>
            <a:r>
              <a:rPr lang="en-US" spc="-5" dirty="0">
                <a:solidFill>
                  <a:srgbClr val="303030"/>
                </a:solidFill>
                <a:cs typeface="Arial"/>
              </a:rPr>
              <a:t>Our maintenance capital expenditures are expected to be ~$15mm per year</a:t>
            </a:r>
          </a:p>
          <a:p>
            <a:pPr marL="396875" marR="92710" indent="-396875">
              <a:spcAft>
                <a:spcPts val="2400"/>
              </a:spcAft>
              <a:buClr>
                <a:srgbClr val="00B050"/>
              </a:buClr>
              <a:buSzPct val="111111"/>
              <a:buFont typeface="Wingdings" panose="05000000000000000000" pitchFamily="2" charset="2"/>
              <a:buChar char="ü"/>
              <a:tabLst>
                <a:tab pos="185420" algn="l"/>
              </a:tabLst>
            </a:pPr>
            <a:r>
              <a:rPr lang="en-US" spc="-5" dirty="0">
                <a:solidFill>
                  <a:srgbClr val="303030"/>
                </a:solidFill>
                <a:cs typeface="Arial"/>
              </a:rPr>
              <a:t>We have a proud history of returning capital to shareholders through dividends and expect to maintain our dividend practices while achieving our leverage target</a:t>
            </a:r>
          </a:p>
          <a:p>
            <a:pPr marL="396875" marR="92710" indent="-396875">
              <a:spcAft>
                <a:spcPts val="2400"/>
              </a:spcAft>
              <a:buClr>
                <a:srgbClr val="00B050"/>
              </a:buClr>
              <a:buSzPct val="111111"/>
              <a:buFont typeface="Wingdings" panose="05000000000000000000" pitchFamily="2" charset="2"/>
              <a:buChar char="ü"/>
              <a:tabLst>
                <a:tab pos="185420" algn="l"/>
              </a:tabLst>
            </a:pPr>
            <a:r>
              <a:rPr lang="en-US" spc="-5" dirty="0">
                <a:solidFill>
                  <a:srgbClr val="303030"/>
                </a:solidFill>
                <a:cs typeface="Arial"/>
              </a:rPr>
              <a:t>We are focused on deleveraging with targeted leverage of less than 3.5x by the end of 2024</a:t>
            </a:r>
          </a:p>
          <a:p>
            <a:pPr marL="396875" marR="92710" indent="-396875">
              <a:spcAft>
                <a:spcPts val="2400"/>
              </a:spcAft>
              <a:buClr>
                <a:srgbClr val="00B050"/>
              </a:buClr>
              <a:buSzPct val="111111"/>
              <a:buFont typeface="Wingdings" panose="05000000000000000000" pitchFamily="2" charset="2"/>
              <a:buChar char="ü"/>
              <a:tabLst>
                <a:tab pos="185420" algn="l"/>
              </a:tabLst>
            </a:pPr>
            <a:r>
              <a:rPr lang="en-US" spc="-5" dirty="0">
                <a:solidFill>
                  <a:srgbClr val="303030"/>
                </a:solidFill>
                <a:cs typeface="Arial"/>
              </a:rPr>
              <a:t>Once we delever, acquisitions will remain an important part of our growth strategy, and we will monitor opportunities to complement our existing businesses or expand our core competencies</a:t>
            </a:r>
          </a:p>
          <a:p>
            <a:pPr marL="396875" marR="92710" indent="-396875">
              <a:spcAft>
                <a:spcPts val="2400"/>
              </a:spcAft>
              <a:buClr>
                <a:srgbClr val="00B050"/>
              </a:buClr>
              <a:buSzPct val="111111"/>
              <a:buFont typeface="Wingdings" panose="05000000000000000000" pitchFamily="2" charset="2"/>
              <a:buChar char="ü"/>
              <a:tabLst>
                <a:tab pos="185420" algn="l"/>
              </a:tabLst>
            </a:pPr>
            <a:r>
              <a:rPr lang="en-US" spc="-5" dirty="0">
                <a:solidFill>
                  <a:srgbClr val="303030"/>
                </a:solidFill>
                <a:cs typeface="Arial"/>
              </a:rPr>
              <a:t>We expect to maintain ample liquidity for our operations, including ~$20mm of cash on the balance sheet and a $100mm revolving credit facility</a:t>
            </a:r>
          </a:p>
        </p:txBody>
      </p:sp>
      <p:sp>
        <p:nvSpPr>
          <p:cNvPr id="10" name="Oval 9">
            <a:extLst>
              <a:ext uri="{FF2B5EF4-FFF2-40B4-BE49-F238E27FC236}">
                <a16:creationId xmlns:a16="http://schemas.microsoft.com/office/drawing/2014/main" id="{6C5CA997-8447-438E-8D56-F63C18E934E3}"/>
              </a:ext>
            </a:extLst>
          </p:cNvPr>
          <p:cNvSpPr/>
          <p:nvPr/>
        </p:nvSpPr>
        <p:spPr>
          <a:xfrm>
            <a:off x="409460" y="1552020"/>
            <a:ext cx="274320" cy="259957"/>
          </a:xfrm>
          <a:prstGeom prst="ellipse">
            <a:avLst/>
          </a:prstGeom>
          <a:solidFill>
            <a:srgbClr val="00C057"/>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r>
              <a:rPr lang="en-GB" sz="1600" b="1" dirty="0">
                <a:latin typeface="Arial" panose="020B0604020202020204" pitchFamily="34" charset="0"/>
                <a:cs typeface="Arial" panose="020B0604020202020204" pitchFamily="34" charset="0"/>
                <a:sym typeface="Wingdings" panose="05000000000000000000" pitchFamily="2" charset="2"/>
              </a:rPr>
              <a:t></a:t>
            </a:r>
            <a:endParaRPr lang="en-GB" sz="1600" b="1" dirty="0">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6C5CA997-8447-438E-8D56-F63C18E934E3}"/>
              </a:ext>
            </a:extLst>
          </p:cNvPr>
          <p:cNvSpPr/>
          <p:nvPr/>
        </p:nvSpPr>
        <p:spPr>
          <a:xfrm>
            <a:off x="409460" y="2118522"/>
            <a:ext cx="274320" cy="274320"/>
          </a:xfrm>
          <a:prstGeom prst="ellipse">
            <a:avLst/>
          </a:prstGeom>
          <a:solidFill>
            <a:srgbClr val="00C057"/>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r>
              <a:rPr lang="en-GB" sz="1600" b="1" dirty="0">
                <a:latin typeface="Arial" panose="020B0604020202020204" pitchFamily="34" charset="0"/>
                <a:cs typeface="Arial" panose="020B0604020202020204" pitchFamily="34" charset="0"/>
                <a:sym typeface="Wingdings" panose="05000000000000000000" pitchFamily="2" charset="2"/>
              </a:rPr>
              <a:t></a:t>
            </a:r>
            <a:endParaRPr lang="en-GB" sz="1600" b="1" dirty="0">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6C5CA997-8447-438E-8D56-F63C18E934E3}"/>
              </a:ext>
            </a:extLst>
          </p:cNvPr>
          <p:cNvSpPr/>
          <p:nvPr/>
        </p:nvSpPr>
        <p:spPr>
          <a:xfrm>
            <a:off x="433736" y="2990497"/>
            <a:ext cx="274320" cy="274320"/>
          </a:xfrm>
          <a:prstGeom prst="ellipse">
            <a:avLst/>
          </a:prstGeom>
          <a:solidFill>
            <a:srgbClr val="00C057"/>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r>
              <a:rPr lang="en-GB" sz="1600" b="1" dirty="0">
                <a:latin typeface="Arial" panose="020B0604020202020204" pitchFamily="34" charset="0"/>
                <a:cs typeface="Arial" panose="020B0604020202020204" pitchFamily="34" charset="0"/>
                <a:sym typeface="Wingdings" panose="05000000000000000000" pitchFamily="2" charset="2"/>
              </a:rPr>
              <a:t></a:t>
            </a:r>
            <a:endParaRPr lang="en-GB" sz="1600" b="1" dirty="0">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6C5CA997-8447-438E-8D56-F63C18E934E3}"/>
              </a:ext>
            </a:extLst>
          </p:cNvPr>
          <p:cNvSpPr/>
          <p:nvPr/>
        </p:nvSpPr>
        <p:spPr>
          <a:xfrm>
            <a:off x="433736" y="3855334"/>
            <a:ext cx="274320" cy="265274"/>
          </a:xfrm>
          <a:prstGeom prst="ellipse">
            <a:avLst/>
          </a:prstGeom>
          <a:solidFill>
            <a:srgbClr val="00C057"/>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r>
              <a:rPr lang="en-GB" sz="1600" b="1" dirty="0">
                <a:latin typeface="Arial" panose="020B0604020202020204" pitchFamily="34" charset="0"/>
                <a:cs typeface="Arial" panose="020B0604020202020204" pitchFamily="34" charset="0"/>
                <a:sym typeface="Wingdings" panose="05000000000000000000" pitchFamily="2" charset="2"/>
              </a:rPr>
              <a:t></a:t>
            </a:r>
            <a:endParaRPr lang="en-GB" sz="1600" b="1" dirty="0">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6C5CA997-8447-438E-8D56-F63C18E934E3}"/>
              </a:ext>
            </a:extLst>
          </p:cNvPr>
          <p:cNvSpPr/>
          <p:nvPr/>
        </p:nvSpPr>
        <p:spPr>
          <a:xfrm>
            <a:off x="481052" y="5008446"/>
            <a:ext cx="274320" cy="273364"/>
          </a:xfrm>
          <a:prstGeom prst="ellipse">
            <a:avLst/>
          </a:prstGeom>
          <a:solidFill>
            <a:srgbClr val="00C057"/>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r>
              <a:rPr lang="en-GB" sz="1600" b="1" dirty="0">
                <a:latin typeface="Arial" panose="020B0604020202020204" pitchFamily="34" charset="0"/>
                <a:cs typeface="Arial" panose="020B0604020202020204" pitchFamily="34" charset="0"/>
                <a:sym typeface="Wingdings" panose="05000000000000000000" pitchFamily="2" charset="2"/>
              </a:rPr>
              <a:t></a:t>
            </a:r>
            <a:endParaRPr lang="en-GB"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9821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Company Overview</a:t>
            </a:r>
          </a:p>
        </p:txBody>
      </p:sp>
      <p:sp>
        <p:nvSpPr>
          <p:cNvPr id="4" name="Slide Number Placeholder 3"/>
          <p:cNvSpPr>
            <a:spLocks noGrp="1"/>
          </p:cNvSpPr>
          <p:nvPr>
            <p:ph type="sldNum" sz="quarter" idx="4"/>
          </p:nvPr>
        </p:nvSpPr>
        <p:spPr>
          <a:xfrm>
            <a:off x="6987012" y="6561057"/>
            <a:ext cx="1844379" cy="213236"/>
          </a:xfrm>
        </p:spPr>
        <p:txBody>
          <a:bodyPr/>
          <a:lstStyle/>
          <a:p>
            <a:fld id="{31565880-C22B-4283-895A-C9E13DE199B6}" type="slidenum">
              <a:rPr lang="en-US" smtClean="0"/>
              <a:pPr/>
              <a:t>3</a:t>
            </a:fld>
            <a:endParaRPr lang="en-US" dirty="0"/>
          </a:p>
        </p:txBody>
      </p:sp>
      <p:sp>
        <p:nvSpPr>
          <p:cNvPr id="3" name="Content Placeholder 2"/>
          <p:cNvSpPr>
            <a:spLocks noGrp="1"/>
          </p:cNvSpPr>
          <p:nvPr>
            <p:ph idx="4294967295"/>
          </p:nvPr>
        </p:nvSpPr>
        <p:spPr>
          <a:xfrm>
            <a:off x="366713" y="1584604"/>
            <a:ext cx="8777287" cy="3697287"/>
          </a:xfrm>
          <a:prstGeom prst="rect">
            <a:avLst/>
          </a:prstGeom>
        </p:spPr>
        <p:txBody>
          <a:bodyPr>
            <a:normAutofit/>
          </a:bodyPr>
          <a:lstStyle/>
          <a:p>
            <a:pPr marL="285750" lvl="0" indent="-285750" defTabSz="457200">
              <a:spcAft>
                <a:spcPts val="600"/>
              </a:spcAft>
              <a:buSzPct val="90000"/>
              <a:buFont typeface="Wingdings" panose="05000000000000000000" pitchFamily="2" charset="2"/>
              <a:buChar char=""/>
            </a:pPr>
            <a:r>
              <a:rPr lang="en-US" sz="1700" dirty="0">
                <a:solidFill>
                  <a:schemeClr val="tx2">
                    <a:lumMod val="75000"/>
                  </a:schemeClr>
                </a:solidFill>
              </a:rPr>
              <a:t>Leading designer and manufacturer of pumps and pump systems</a:t>
            </a:r>
          </a:p>
          <a:p>
            <a:pPr marL="285750" lvl="0" indent="-285750" defTabSz="457200">
              <a:spcAft>
                <a:spcPts val="600"/>
              </a:spcAft>
              <a:buSzPct val="90000"/>
              <a:buFont typeface="Wingdings" panose="05000000000000000000" pitchFamily="2" charset="2"/>
              <a:buChar char=""/>
            </a:pPr>
            <a:r>
              <a:rPr lang="en-US" sz="1700" dirty="0">
                <a:solidFill>
                  <a:schemeClr val="tx2">
                    <a:lumMod val="75000"/>
                  </a:schemeClr>
                </a:solidFill>
              </a:rPr>
              <a:t>Product diversity with significant presence in Fire Suppression, Municipal , Construction, Agriculture, Industrial, Petroleum and OEM markets</a:t>
            </a:r>
          </a:p>
          <a:p>
            <a:pPr marL="285750" lvl="0" indent="-285750" defTabSz="457200">
              <a:spcAft>
                <a:spcPts val="600"/>
              </a:spcAft>
              <a:buSzPct val="90000"/>
              <a:buFont typeface="Wingdings" panose="05000000000000000000" pitchFamily="2" charset="2"/>
              <a:buChar char=""/>
            </a:pPr>
            <a:r>
              <a:rPr lang="en-US" sz="1700" dirty="0">
                <a:solidFill>
                  <a:schemeClr val="tx2">
                    <a:lumMod val="75000"/>
                  </a:schemeClr>
                </a:solidFill>
              </a:rPr>
              <a:t>Reputation for quality products and outstanding service</a:t>
            </a:r>
          </a:p>
          <a:p>
            <a:pPr marL="285750" lvl="0" indent="-285750" defTabSz="457200">
              <a:spcAft>
                <a:spcPts val="600"/>
              </a:spcAft>
              <a:buSzPct val="90000"/>
              <a:buFont typeface="Wingdings" panose="05000000000000000000" pitchFamily="2" charset="2"/>
              <a:buChar char=""/>
            </a:pPr>
            <a:r>
              <a:rPr lang="en-US" sz="1700" dirty="0">
                <a:solidFill>
                  <a:schemeClr val="tx2">
                    <a:lumMod val="75000"/>
                  </a:schemeClr>
                </a:solidFill>
              </a:rPr>
              <a:t>Recognizable family of brands through product development and acquisitions</a:t>
            </a:r>
          </a:p>
          <a:p>
            <a:pPr marL="285750" lvl="0" indent="-285750" defTabSz="457200">
              <a:spcAft>
                <a:spcPts val="600"/>
              </a:spcAft>
              <a:buSzPct val="90000"/>
              <a:buFont typeface="Wingdings" panose="05000000000000000000" pitchFamily="2" charset="2"/>
              <a:buChar char=""/>
            </a:pPr>
            <a:r>
              <a:rPr lang="en-US" sz="1700" dirty="0">
                <a:solidFill>
                  <a:schemeClr val="tx2">
                    <a:lumMod val="75000"/>
                  </a:schemeClr>
                </a:solidFill>
              </a:rPr>
              <a:t>Strong network of domestic and international distributors </a:t>
            </a:r>
          </a:p>
          <a:p>
            <a:pPr marL="285750" lvl="0" indent="-285750" defTabSz="457200">
              <a:spcAft>
                <a:spcPts val="600"/>
              </a:spcAft>
              <a:buSzPct val="90000"/>
              <a:buFont typeface="Wingdings" panose="05000000000000000000" pitchFamily="2" charset="2"/>
              <a:buChar char=""/>
            </a:pPr>
            <a:r>
              <a:rPr lang="en-US" sz="1700" dirty="0">
                <a:solidFill>
                  <a:schemeClr val="tx2">
                    <a:lumMod val="75000"/>
                  </a:schemeClr>
                </a:solidFill>
              </a:rPr>
              <a:t>International sales to approximately 135 countries representing </a:t>
            </a:r>
            <a:r>
              <a:rPr lang="en-US" sz="1700" dirty="0"/>
              <a:t>31</a:t>
            </a:r>
            <a:r>
              <a:rPr lang="en-US" sz="1700" dirty="0">
                <a:solidFill>
                  <a:schemeClr val="tx2">
                    <a:lumMod val="75000"/>
                  </a:schemeClr>
                </a:solidFill>
              </a:rPr>
              <a:t>% of total sales</a:t>
            </a:r>
          </a:p>
          <a:p>
            <a:pPr marL="285750" lvl="0" indent="-285750" defTabSz="457200">
              <a:spcAft>
                <a:spcPts val="600"/>
              </a:spcAft>
              <a:buSzPct val="90000"/>
              <a:buFont typeface="Wingdings" panose="05000000000000000000" pitchFamily="2" charset="2"/>
              <a:buChar char=""/>
            </a:pPr>
            <a:r>
              <a:rPr lang="en-US" sz="1700" dirty="0">
                <a:solidFill>
                  <a:schemeClr val="tx2">
                    <a:lumMod val="75000"/>
                  </a:schemeClr>
                </a:solidFill>
              </a:rPr>
              <a:t>History of returning capital to shareholders through dividends</a:t>
            </a:r>
          </a:p>
          <a:p>
            <a:pPr marL="285750" lvl="0" indent="-285750" defTabSz="457200">
              <a:spcAft>
                <a:spcPts val="600"/>
              </a:spcAft>
              <a:buSzPct val="90000"/>
              <a:buFont typeface="Wingdings" panose="05000000000000000000" pitchFamily="2" charset="2"/>
              <a:buChar char=""/>
            </a:pPr>
            <a:r>
              <a:rPr lang="en-US" sz="1700" dirty="0">
                <a:solidFill>
                  <a:schemeClr val="tx2">
                    <a:lumMod val="75000"/>
                  </a:schemeClr>
                </a:solidFill>
              </a:rPr>
              <a:t>Acquisition of Fill-Rite as of May 31, 2022</a:t>
            </a:r>
          </a:p>
        </p:txBody>
      </p:sp>
      <p:pic>
        <p:nvPicPr>
          <p:cNvPr id="5"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37124" b="-1814"/>
          <a:stretch/>
        </p:blipFill>
        <p:spPr bwMode="auto">
          <a:xfrm>
            <a:off x="349114" y="5637892"/>
            <a:ext cx="675674" cy="564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9832" y="5723486"/>
            <a:ext cx="1562372" cy="37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2439" y="5564304"/>
            <a:ext cx="1324573" cy="506763"/>
          </a:xfrm>
          <a:prstGeom prst="rect">
            <a:avLst/>
          </a:prstGeom>
        </p:spPr>
      </p:pic>
      <p:pic>
        <p:nvPicPr>
          <p:cNvPr id="11" name="Picture 3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07724" y="5633717"/>
            <a:ext cx="1095263" cy="537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7248" y="5656455"/>
            <a:ext cx="751024" cy="545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C9726653-84E6-4D0A-8773-F6C28BE69B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28547" y="5711081"/>
            <a:ext cx="1448954" cy="328698"/>
          </a:xfrm>
          <a:prstGeom prst="rect">
            <a:avLst/>
          </a:prstGeom>
        </p:spPr>
      </p:pic>
    </p:spTree>
    <p:extLst>
      <p:ext uri="{BB962C8B-B14F-4D97-AF65-F5344CB8AC3E}">
        <p14:creationId xmlns:p14="http://schemas.microsoft.com/office/powerpoint/2010/main" val="1317938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GROWTH OF 100 SHARES</a:t>
            </a:r>
          </a:p>
        </p:txBody>
      </p:sp>
      <p:sp>
        <p:nvSpPr>
          <p:cNvPr id="3" name="Slide Number Placeholder 2"/>
          <p:cNvSpPr>
            <a:spLocks noGrp="1"/>
          </p:cNvSpPr>
          <p:nvPr>
            <p:ph type="sldNum" sz="quarter" idx="4"/>
          </p:nvPr>
        </p:nvSpPr>
        <p:spPr/>
        <p:txBody>
          <a:bodyPr/>
          <a:lstStyle/>
          <a:p>
            <a:fld id="{31565880-C22B-4283-895A-C9E13DE199B6}" type="slidenum">
              <a:rPr lang="en-US" smtClean="0"/>
              <a:pPr/>
              <a:t>30</a:t>
            </a:fld>
            <a:endParaRPr lang="en-US" dirty="0"/>
          </a:p>
        </p:txBody>
      </p:sp>
      <p:graphicFrame>
        <p:nvGraphicFramePr>
          <p:cNvPr id="4" name="Chart 2"/>
          <p:cNvGraphicFramePr>
            <a:graphicFrameLocks/>
          </p:cNvGraphicFramePr>
          <p:nvPr>
            <p:extLst>
              <p:ext uri="{D42A27DB-BD31-4B8C-83A1-F6EECF244321}">
                <p14:modId xmlns:p14="http://schemas.microsoft.com/office/powerpoint/2010/main" val="938373619"/>
              </p:ext>
            </p:extLst>
          </p:nvPr>
        </p:nvGraphicFramePr>
        <p:xfrm>
          <a:off x="76200" y="1801905"/>
          <a:ext cx="8866094" cy="432249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71317" y="965134"/>
            <a:ext cx="5046453" cy="661720"/>
          </a:xfrm>
          <a:prstGeom prst="rect">
            <a:avLst/>
          </a:prstGeom>
          <a:noFill/>
        </p:spPr>
        <p:txBody>
          <a:bodyPr wrap="square" rtlCol="0">
            <a:spAutoFit/>
          </a:bodyPr>
          <a:lstStyle/>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Share growth through stock dividends and splits</a:t>
            </a:r>
          </a:p>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CAGR of 7.2% since 1968</a:t>
            </a:r>
          </a:p>
        </p:txBody>
      </p:sp>
      <p:sp>
        <p:nvSpPr>
          <p:cNvPr id="6" name="TextBox 5"/>
          <p:cNvSpPr txBox="1"/>
          <p:nvPr/>
        </p:nvSpPr>
        <p:spPr>
          <a:xfrm>
            <a:off x="7500048" y="1509517"/>
            <a:ext cx="1331343" cy="584775"/>
          </a:xfrm>
          <a:prstGeom prst="rect">
            <a:avLst/>
          </a:prstGeom>
          <a:solidFill>
            <a:srgbClr val="E5EAEF"/>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1600" b="1" dirty="0">
                <a:solidFill>
                  <a:schemeClr val="tx1"/>
                </a:solidFill>
              </a:rPr>
              <a:t>$113,430 </a:t>
            </a:r>
            <a:r>
              <a:rPr lang="en-US" sz="1000" b="1" dirty="0">
                <a:solidFill>
                  <a:schemeClr val="tx1"/>
                </a:solidFill>
              </a:rPr>
              <a:t>A)</a:t>
            </a:r>
          </a:p>
          <a:p>
            <a:pPr algn="ctr"/>
            <a:r>
              <a:rPr lang="en-US" sz="1600" b="1" dirty="0">
                <a:solidFill>
                  <a:schemeClr val="tx1"/>
                </a:solidFill>
              </a:rPr>
              <a:t>2,323 Shares</a:t>
            </a:r>
          </a:p>
        </p:txBody>
      </p:sp>
      <p:sp>
        <p:nvSpPr>
          <p:cNvPr id="7" name="TextBox 6"/>
          <p:cNvSpPr txBox="1"/>
          <p:nvPr/>
        </p:nvSpPr>
        <p:spPr>
          <a:xfrm>
            <a:off x="646982" y="6124396"/>
            <a:ext cx="8082950" cy="261610"/>
          </a:xfrm>
          <a:prstGeom prst="rect">
            <a:avLst/>
          </a:prstGeom>
          <a:noFill/>
        </p:spPr>
        <p:txBody>
          <a:bodyPr wrap="square" rtlCol="0">
            <a:spAutoFit/>
          </a:bodyPr>
          <a:lstStyle/>
          <a:p>
            <a:pPr>
              <a:spcAft>
                <a:spcPts val="600"/>
              </a:spcAft>
              <a:buSzPct val="90000"/>
            </a:pPr>
            <a:r>
              <a:rPr lang="en-US" sz="1100" i="1" dirty="0">
                <a:solidFill>
                  <a:schemeClr val="tx2">
                    <a:lumMod val="75000"/>
                  </a:schemeClr>
                </a:solidFill>
              </a:rPr>
              <a:t>A) As of 3/31/22, value of $83,349 at $35.88/share and cash dividends received of $30,081.</a:t>
            </a:r>
          </a:p>
        </p:txBody>
      </p:sp>
    </p:spTree>
    <p:extLst>
      <p:ext uri="{BB962C8B-B14F-4D97-AF65-F5344CB8AC3E}">
        <p14:creationId xmlns:p14="http://schemas.microsoft.com/office/powerpoint/2010/main" val="3868488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INCREASING DIVIDENDS</a:t>
            </a:r>
          </a:p>
        </p:txBody>
      </p:sp>
      <p:sp>
        <p:nvSpPr>
          <p:cNvPr id="3" name="Slide Number Placeholder 2"/>
          <p:cNvSpPr>
            <a:spLocks noGrp="1"/>
          </p:cNvSpPr>
          <p:nvPr>
            <p:ph type="sldNum" sz="quarter" idx="4"/>
          </p:nvPr>
        </p:nvSpPr>
        <p:spPr/>
        <p:txBody>
          <a:bodyPr/>
          <a:lstStyle/>
          <a:p>
            <a:fld id="{31565880-C22B-4283-895A-C9E13DE199B6}" type="slidenum">
              <a:rPr lang="en-US" smtClean="0"/>
              <a:pPr/>
              <a:t>31</a:t>
            </a:fld>
            <a:endParaRPr lang="en-US" dirty="0"/>
          </a:p>
        </p:txBody>
      </p:sp>
      <p:graphicFrame>
        <p:nvGraphicFramePr>
          <p:cNvPr id="4" name="Chart 14"/>
          <p:cNvGraphicFramePr>
            <a:graphicFrameLocks/>
          </p:cNvGraphicFramePr>
          <p:nvPr>
            <p:extLst>
              <p:ext uri="{D42A27DB-BD31-4B8C-83A1-F6EECF244321}">
                <p14:modId xmlns:p14="http://schemas.microsoft.com/office/powerpoint/2010/main" val="2830916262"/>
              </p:ext>
            </p:extLst>
          </p:nvPr>
        </p:nvGraphicFramePr>
        <p:xfrm>
          <a:off x="77638" y="1764513"/>
          <a:ext cx="8903400" cy="46013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94913" y="721080"/>
            <a:ext cx="6525081" cy="661720"/>
          </a:xfrm>
          <a:prstGeom prst="rect">
            <a:avLst/>
          </a:prstGeom>
          <a:noFill/>
        </p:spPr>
        <p:txBody>
          <a:bodyPr wrap="square" rtlCol="0">
            <a:spAutoFit/>
          </a:bodyPr>
          <a:lstStyle/>
          <a:p>
            <a:pPr marL="285750" indent="-285750">
              <a:spcAft>
                <a:spcPts val="600"/>
              </a:spcAft>
              <a:buSzPct val="90000"/>
              <a:buFont typeface="Wingdings" panose="05000000000000000000" pitchFamily="2" charset="2"/>
              <a:buChar char=""/>
            </a:pPr>
            <a:r>
              <a:rPr lang="en-US" sz="1600" dirty="0"/>
              <a:t>289 Consecutive quarters of cash dividends</a:t>
            </a:r>
          </a:p>
          <a:p>
            <a:pPr marL="285750" indent="-285750">
              <a:spcAft>
                <a:spcPts val="600"/>
              </a:spcAft>
              <a:buSzPct val="90000"/>
              <a:buFont typeface="Wingdings" panose="05000000000000000000" pitchFamily="2" charset="2"/>
              <a:buChar char=""/>
            </a:pPr>
            <a:r>
              <a:rPr lang="en-US" sz="1600" dirty="0"/>
              <a:t>50 Consecutive years of increased cash dividends</a:t>
            </a:r>
          </a:p>
        </p:txBody>
      </p:sp>
      <p:sp>
        <p:nvSpPr>
          <p:cNvPr id="6" name="TextBox 5"/>
          <p:cNvSpPr txBox="1"/>
          <p:nvPr/>
        </p:nvSpPr>
        <p:spPr>
          <a:xfrm>
            <a:off x="1960198" y="1997839"/>
            <a:ext cx="4557565" cy="1431161"/>
          </a:xfrm>
          <a:prstGeom prst="rect">
            <a:avLst/>
          </a:prstGeom>
          <a:solidFill>
            <a:schemeClr val="accent1">
              <a:lumMod val="75000"/>
            </a:schemeClr>
          </a:solidFill>
          <a:ln>
            <a:noFill/>
          </a:ln>
          <a:effectLst>
            <a:outerShdw blurRad="50800" dist="38100" dir="2700000" algn="tl" rotWithShape="0">
              <a:schemeClr val="accent5">
                <a:lumMod val="75000"/>
                <a:alpha val="40000"/>
              </a:scheme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r>
              <a:rPr lang="en-US" sz="2000" b="1" dirty="0"/>
              <a:t>Among Top 50 U.S. Public Companies</a:t>
            </a:r>
          </a:p>
          <a:p>
            <a:pPr>
              <a:spcAft>
                <a:spcPts val="600"/>
              </a:spcAft>
              <a:buSzPct val="90000"/>
            </a:pPr>
            <a:r>
              <a:rPr lang="en-US" sz="1600" dirty="0">
                <a:solidFill>
                  <a:schemeClr val="bg1"/>
                </a:solidFill>
              </a:rPr>
              <a:t>Current annualized rate $0.68 per share</a:t>
            </a:r>
          </a:p>
          <a:p>
            <a:pPr marL="285750" indent="-285750">
              <a:spcAft>
                <a:spcPts val="600"/>
              </a:spcAft>
              <a:buSzPct val="90000"/>
              <a:buFont typeface="Wingdings" panose="05000000000000000000" pitchFamily="2" charset="2"/>
              <a:buChar char=""/>
            </a:pPr>
            <a:r>
              <a:rPr lang="en-US" sz="1200" dirty="0">
                <a:solidFill>
                  <a:schemeClr val="bg1"/>
                </a:solidFill>
              </a:rPr>
              <a:t>1.9%/year of $35.88/share 3/31/22</a:t>
            </a:r>
          </a:p>
          <a:p>
            <a:pPr marL="285750" indent="-285750">
              <a:spcAft>
                <a:spcPts val="600"/>
              </a:spcAft>
              <a:buSzPct val="90000"/>
              <a:buFont typeface="Wingdings" panose="05000000000000000000" pitchFamily="2" charset="2"/>
              <a:buChar char=""/>
            </a:pPr>
            <a:r>
              <a:rPr lang="en-US" sz="1200" dirty="0">
                <a:solidFill>
                  <a:schemeClr val="bg1"/>
                </a:solidFill>
              </a:rPr>
              <a:t>57% of trailing twelve months earnings/share</a:t>
            </a:r>
          </a:p>
          <a:p>
            <a:pPr marL="285750" indent="-285750">
              <a:spcAft>
                <a:spcPts val="1200"/>
              </a:spcAft>
              <a:buSzPct val="90000"/>
              <a:buFont typeface="Wingdings" panose="05000000000000000000" pitchFamily="2" charset="2"/>
              <a:buChar char=""/>
            </a:pPr>
            <a:r>
              <a:rPr lang="en-US" sz="1200" dirty="0">
                <a:solidFill>
                  <a:schemeClr val="bg1"/>
                </a:solidFill>
              </a:rPr>
              <a:t>Special dividend of $2.00 per share paid 12/10/18 / $52.2 million</a:t>
            </a:r>
            <a:endParaRPr lang="en-US" dirty="0"/>
          </a:p>
        </p:txBody>
      </p:sp>
    </p:spTree>
    <p:extLst>
      <p:ext uri="{BB962C8B-B14F-4D97-AF65-F5344CB8AC3E}">
        <p14:creationId xmlns:p14="http://schemas.microsoft.com/office/powerpoint/2010/main" val="1416454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 2022 P&amp;L</a:t>
            </a:r>
          </a:p>
        </p:txBody>
      </p:sp>
      <p:sp>
        <p:nvSpPr>
          <p:cNvPr id="3" name="Slide Number Placeholder 2"/>
          <p:cNvSpPr>
            <a:spLocks noGrp="1"/>
          </p:cNvSpPr>
          <p:nvPr>
            <p:ph type="sldNum" sz="quarter" idx="4"/>
          </p:nvPr>
        </p:nvSpPr>
        <p:spPr/>
        <p:txBody>
          <a:bodyPr/>
          <a:lstStyle/>
          <a:p>
            <a:fld id="{31565880-C22B-4283-895A-C9E13DE199B6}" type="slidenum">
              <a:rPr lang="en-US" smtClean="0"/>
              <a:pPr/>
              <a:t>32</a:t>
            </a:fld>
            <a:endParaRPr lang="en-US" dirty="0"/>
          </a:p>
        </p:txBody>
      </p:sp>
      <p:graphicFrame>
        <p:nvGraphicFramePr>
          <p:cNvPr id="4" name="Group 103"/>
          <p:cNvGraphicFramePr>
            <a:graphicFrameLocks/>
          </p:cNvGraphicFramePr>
          <p:nvPr>
            <p:extLst>
              <p:ext uri="{D42A27DB-BD31-4B8C-83A1-F6EECF244321}">
                <p14:modId xmlns:p14="http://schemas.microsoft.com/office/powerpoint/2010/main" val="3201285409"/>
              </p:ext>
            </p:extLst>
          </p:nvPr>
        </p:nvGraphicFramePr>
        <p:xfrm>
          <a:off x="265978" y="2382291"/>
          <a:ext cx="8471487" cy="3561980"/>
        </p:xfrm>
        <a:graphic>
          <a:graphicData uri="http://schemas.openxmlformats.org/drawingml/2006/table">
            <a:tbl>
              <a:tblPr/>
              <a:tblGrid>
                <a:gridCol w="2723121">
                  <a:extLst>
                    <a:ext uri="{9D8B030D-6E8A-4147-A177-3AD203B41FA5}">
                      <a16:colId xmlns:a16="http://schemas.microsoft.com/office/drawing/2014/main" val="20000"/>
                    </a:ext>
                  </a:extLst>
                </a:gridCol>
                <a:gridCol w="214499">
                  <a:extLst>
                    <a:ext uri="{9D8B030D-6E8A-4147-A177-3AD203B41FA5}">
                      <a16:colId xmlns:a16="http://schemas.microsoft.com/office/drawing/2014/main" val="20001"/>
                    </a:ext>
                  </a:extLst>
                </a:gridCol>
                <a:gridCol w="1125699">
                  <a:extLst>
                    <a:ext uri="{9D8B030D-6E8A-4147-A177-3AD203B41FA5}">
                      <a16:colId xmlns:a16="http://schemas.microsoft.com/office/drawing/2014/main" val="20002"/>
                    </a:ext>
                  </a:extLst>
                </a:gridCol>
                <a:gridCol w="214499">
                  <a:extLst>
                    <a:ext uri="{9D8B030D-6E8A-4147-A177-3AD203B41FA5}">
                      <a16:colId xmlns:a16="http://schemas.microsoft.com/office/drawing/2014/main" val="20003"/>
                    </a:ext>
                  </a:extLst>
                </a:gridCol>
                <a:gridCol w="1208220">
                  <a:extLst>
                    <a:ext uri="{9D8B030D-6E8A-4147-A177-3AD203B41FA5}">
                      <a16:colId xmlns:a16="http://schemas.microsoft.com/office/drawing/2014/main" val="20004"/>
                    </a:ext>
                  </a:extLst>
                </a:gridCol>
                <a:gridCol w="239867">
                  <a:extLst>
                    <a:ext uri="{9D8B030D-6E8A-4147-A177-3AD203B41FA5}">
                      <a16:colId xmlns:a16="http://schemas.microsoft.com/office/drawing/2014/main" val="20005"/>
                    </a:ext>
                  </a:extLst>
                </a:gridCol>
                <a:gridCol w="1109214">
                  <a:extLst>
                    <a:ext uri="{9D8B030D-6E8A-4147-A177-3AD203B41FA5}">
                      <a16:colId xmlns:a16="http://schemas.microsoft.com/office/drawing/2014/main" val="20006"/>
                    </a:ext>
                  </a:extLst>
                </a:gridCol>
                <a:gridCol w="214499">
                  <a:extLst>
                    <a:ext uri="{9D8B030D-6E8A-4147-A177-3AD203B41FA5}">
                      <a16:colId xmlns:a16="http://schemas.microsoft.com/office/drawing/2014/main" val="20007"/>
                    </a:ext>
                  </a:extLst>
                </a:gridCol>
                <a:gridCol w="1207370">
                  <a:extLst>
                    <a:ext uri="{9D8B030D-6E8A-4147-A177-3AD203B41FA5}">
                      <a16:colId xmlns:a16="http://schemas.microsoft.com/office/drawing/2014/main" val="20008"/>
                    </a:ext>
                  </a:extLst>
                </a:gridCol>
                <a:gridCol w="214499">
                  <a:extLst>
                    <a:ext uri="{9D8B030D-6E8A-4147-A177-3AD203B41FA5}">
                      <a16:colId xmlns:a16="http://schemas.microsoft.com/office/drawing/2014/main" val="691772519"/>
                    </a:ext>
                  </a:extLst>
                </a:gridCol>
              </a:tblGrid>
              <a:tr h="290358">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200" kern="1200" dirty="0">
                          <a:solidFill>
                            <a:schemeClr val="bg1"/>
                          </a:solidFill>
                          <a:latin typeface="+mn-lt"/>
                          <a:ea typeface="+mn-ea"/>
                          <a:cs typeface="+mn-cs"/>
                        </a:rPr>
                        <a:t>($ in millions)</a:t>
                      </a:r>
                      <a:endParaRPr kumimoji="0" lang="en-US" sz="1200" b="0" i="0" u="none" strike="noStrike"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cap="flat">
                      <a:noFill/>
                    </a:lnL>
                    <a:lnR>
                      <a:noFill/>
                    </a:lnR>
                    <a:lnT>
                      <a:noFill/>
                    </a:lnT>
                    <a:lnB>
                      <a:noFill/>
                    </a:lnB>
                    <a:lnTlToBr>
                      <a:noFill/>
                    </a:lnTlToBr>
                    <a:lnBlToTr>
                      <a:noFill/>
                    </a:lnBlToTr>
                    <a:solidFill>
                      <a:schemeClr val="accent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solidFill>
                      <a:schemeClr val="accent1">
                        <a:lumMod val="75000"/>
                      </a:schemeClr>
                    </a:solid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rPr>
                        <a:t>Q1 2022 </a:t>
                      </a:r>
                      <a:endParaRPr kumimoji="0" lang="en-US" sz="900" b="0" i="0" u="none" strike="noStrike"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anchor="b" horzOverflow="overflow">
                    <a:lnL>
                      <a:noFill/>
                    </a:lnL>
                    <a:lnR>
                      <a:noFill/>
                    </a:lnR>
                    <a:lnT>
                      <a:noFill/>
                    </a:lnT>
                    <a:lnB w="19050" cap="flat" cmpd="sng" algn="ctr">
                      <a:solidFill>
                        <a:schemeClr val="bg1"/>
                      </a:solidFill>
                      <a:prstDash val="solid"/>
                      <a:round/>
                      <a:headEnd type="none" w="med" len="med"/>
                      <a:tailEnd type="none" w="med" len="med"/>
                    </a:lnB>
                    <a:lnTlToBr>
                      <a:noFill/>
                    </a:lnTlToBr>
                    <a:lnBlToTr>
                      <a:noFill/>
                    </a:lnBlToTr>
                    <a:solidFill>
                      <a:schemeClr val="accent1">
                        <a:lumMod val="75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anchor="b" horzOverflow="overflow">
                    <a:lnL>
                      <a:noFill/>
                    </a:lnL>
                    <a:lnR>
                      <a:noFill/>
                    </a:lnR>
                    <a:lnT>
                      <a:noFill/>
                    </a:lnT>
                    <a:lnB>
                      <a:noFill/>
                    </a:lnB>
                    <a:lnTlToBr>
                      <a:noFill/>
                    </a:lnTlToBr>
                    <a:lnBlToTr>
                      <a:noFill/>
                    </a:lnBlToTr>
                    <a:solidFill>
                      <a:schemeClr val="accent6">
                        <a:lumMod val="75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1" u="none" strike="noStrike"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anchor="b" horzOverflow="overflow">
                    <a:lnL>
                      <a:noFill/>
                    </a:lnL>
                    <a:lnR>
                      <a:noFill/>
                    </a:lnR>
                    <a:lnT>
                      <a:noFill/>
                    </a:lnT>
                    <a:lnB w="12700" cap="flat" cmpd="sng" algn="ctr">
                      <a:noFill/>
                      <a:prstDash val="solid"/>
                      <a:round/>
                      <a:headEnd type="none" w="med" len="med"/>
                      <a:tailEnd type="none" w="med" len="med"/>
                    </a:lnB>
                    <a:lnTlToBr>
                      <a:noFill/>
                    </a:lnTlToBr>
                    <a:lnBlToTr>
                      <a:noFill/>
                    </a:lnBlToTr>
                    <a:solidFill>
                      <a:schemeClr val="accent6">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anchor="b" horzOverflow="overflow">
                    <a:lnL>
                      <a:noFill/>
                    </a:lnL>
                    <a:lnR>
                      <a:noFill/>
                    </a:lnR>
                    <a:lnT>
                      <a:noFill/>
                    </a:lnT>
                    <a:lnB>
                      <a:noFill/>
                    </a:lnB>
                    <a:lnTlToBr>
                      <a:noFill/>
                    </a:lnTlToBr>
                    <a:lnBlToTr>
                      <a:noFill/>
                    </a:lnBlToTr>
                    <a:solidFill>
                      <a:schemeClr val="accent1">
                        <a:lumMod val="75000"/>
                      </a:schemeClr>
                    </a:solid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rPr>
                        <a:t>Q1 2021</a:t>
                      </a:r>
                      <a:endParaRPr kumimoji="0" lang="en-US" sz="900" b="0" i="0" u="none" strike="noStrike"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anchor="b" horzOverflow="overflow">
                    <a:lnL>
                      <a:noFill/>
                    </a:lnL>
                    <a:lnR>
                      <a:noFill/>
                    </a:lnR>
                    <a:lnT>
                      <a:noFill/>
                    </a:lnT>
                    <a:lnB w="19050" cap="flat" cmpd="sng" algn="ctr">
                      <a:solidFill>
                        <a:schemeClr val="bg1"/>
                      </a:solidFill>
                      <a:prstDash val="solid"/>
                      <a:round/>
                      <a:headEnd type="none" w="med" len="med"/>
                      <a:tailEnd type="none" w="med" len="med"/>
                    </a:lnB>
                    <a:lnTlToBr>
                      <a:noFill/>
                    </a:lnTlToBr>
                    <a:lnBlToTr>
                      <a:noFill/>
                    </a:lnBlToTr>
                    <a:solidFill>
                      <a:schemeClr val="accent1">
                        <a:lumMod val="75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kern="1200"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solidFill>
                      <a:schemeClr val="accent6">
                        <a:lumMod val="75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400" b="1" i="1" u="none" strike="noStrike" kern="1200"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anchor="b" horzOverflow="overflow">
                    <a:lnL>
                      <a:noFill/>
                    </a:lnL>
                    <a:lnR>
                      <a:noFill/>
                    </a:lnR>
                    <a:lnT>
                      <a:noFill/>
                    </a:lnT>
                    <a:lnB w="12700" cap="flat" cmpd="sng" algn="ctr">
                      <a:noFill/>
                      <a:prstDash val="solid"/>
                      <a:round/>
                      <a:headEnd type="none" w="med" len="med"/>
                      <a:tailEnd type="none" w="med" len="med"/>
                    </a:lnB>
                    <a:lnTlToBr>
                      <a:noFill/>
                    </a:lnTlToBr>
                    <a:lnBlToTr>
                      <a:noFill/>
                    </a:lnBlToTr>
                    <a:solidFill>
                      <a:schemeClr val="accent6">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anchor="b" horzOverflow="overflow">
                    <a:lnL>
                      <a:noFill/>
                    </a:lnL>
                    <a:lnR>
                      <a:noFill/>
                    </a:lnR>
                    <a:lnT>
                      <a:noFill/>
                    </a:lnT>
                    <a:lnB w="19050" cap="flat" cmpd="sng" algn="ctr">
                      <a:no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2223924398"/>
                  </a:ext>
                </a:extLst>
              </a:tr>
              <a:tr h="4936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cap="flat">
                      <a:noFill/>
                    </a:lnL>
                    <a:lnR>
                      <a:noFill/>
                    </a:lnR>
                    <a:lnT>
                      <a:noFill/>
                    </a:lnT>
                    <a:lnB>
                      <a:noFill/>
                    </a:lnB>
                    <a:lnTlToBr>
                      <a:noFill/>
                    </a:lnTlToBr>
                    <a:lnBlToTr>
                      <a:noFill/>
                    </a:lnBlToTr>
                    <a:solidFill>
                      <a:schemeClr val="accent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solidFill>
                      <a:schemeClr val="accent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rPr>
                        <a:t>Dollars</a:t>
                      </a:r>
                    </a:p>
                  </a:txBody>
                  <a:tcPr anchor="b" horzOverflow="overflow">
                    <a:lnL>
                      <a:noFill/>
                    </a:lnL>
                    <a:lnR>
                      <a:noFill/>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anchor="b" horzOverflow="overflow">
                    <a:lnL>
                      <a:noFill/>
                    </a:lnL>
                    <a:lnR>
                      <a:noFill/>
                    </a:lnR>
                    <a:lnT w="19050" cap="flat" cmpd="sng" algn="ctr">
                      <a:solidFill>
                        <a:schemeClr val="bg1"/>
                      </a:solidFill>
                      <a:prstDash val="solid"/>
                      <a:round/>
                      <a:headEnd type="none" w="med" len="med"/>
                      <a:tailEnd type="none" w="med" len="med"/>
                    </a:lnT>
                    <a:lnB>
                      <a:noFill/>
                    </a:lnB>
                    <a:lnTlToBr>
                      <a:noFill/>
                    </a:lnTlToBr>
                    <a:lnBlToTr>
                      <a:noFill/>
                    </a:lnBlToTr>
                    <a:solidFill>
                      <a:schemeClr val="accent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1" u="none" strike="noStrike"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rPr>
                        <a:t>% of Net Sales</a:t>
                      </a:r>
                    </a:p>
                  </a:txBody>
                  <a:tcPr anchor="b" horzOverflow="overflow">
                    <a:lnL>
                      <a:noFill/>
                    </a:lnL>
                    <a:lnR>
                      <a:noFill/>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anchor="b" horzOverflow="overflow">
                    <a:lnL>
                      <a:noFill/>
                    </a:lnL>
                    <a:lnR>
                      <a:noFill/>
                    </a:lnR>
                    <a:lnT>
                      <a:noFill/>
                    </a:lnT>
                    <a:lnB>
                      <a:noFill/>
                    </a:lnB>
                    <a:lnTlToBr>
                      <a:noFill/>
                    </a:lnTlToBr>
                    <a:lnBlToTr>
                      <a:noFill/>
                    </a:lnBlToTr>
                    <a:solidFill>
                      <a:schemeClr val="accent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rPr>
                        <a:t>Dollars</a:t>
                      </a:r>
                    </a:p>
                  </a:txBody>
                  <a:tcPr anchor="b" horzOverflow="overflow">
                    <a:lnL>
                      <a:noFill/>
                    </a:lnL>
                    <a:lnR>
                      <a:noFill/>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kern="1200"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9050" cap="flat" cmpd="sng" algn="ctr">
                      <a:solidFill>
                        <a:schemeClr val="bg1"/>
                      </a:solidFill>
                      <a:prstDash val="solid"/>
                      <a:round/>
                      <a:headEnd type="none" w="med" len="med"/>
                      <a:tailEnd type="none" w="med" len="med"/>
                    </a:lnT>
                    <a:lnB>
                      <a:noFill/>
                    </a:lnB>
                    <a:lnTlToBr>
                      <a:noFill/>
                    </a:lnTlToBr>
                    <a:lnBlToTr>
                      <a:noFill/>
                    </a:lnBlToTr>
                    <a:solidFill>
                      <a:schemeClr val="accent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1" u="none" strike="noStrike" kern="1200"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rPr>
                        <a:t>% of Net Sales</a:t>
                      </a:r>
                    </a:p>
                  </a:txBody>
                  <a:tcPr anchor="b" horzOverflow="overflow">
                    <a:lnL>
                      <a:noFill/>
                    </a:lnL>
                    <a:lnR>
                      <a:noFill/>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400" b="1" i="1" u="none" strike="noStrike" kern="1200"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anchor="b" horzOverflow="overflow">
                    <a:lnL>
                      <a:noFill/>
                    </a:lnL>
                    <a:lnR>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1"/>
                  </a:ext>
                </a:extLst>
              </a:tr>
              <a:tr h="2032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1"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800" b="0" i="1"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800" b="0" i="1"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800" b="0" i="1"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2700" cap="flat" cmpd="sng" algn="ctr">
                      <a:no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2"/>
                  </a:ext>
                </a:extLst>
              </a:tr>
              <a:tr h="34843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1400" b="1"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Net Sales</a:t>
                      </a:r>
                    </a:p>
                  </a:txBody>
                  <a:tcPr horzOverflow="overflow">
                    <a:lnL cap="flat">
                      <a:noFill/>
                    </a:lnL>
                    <a:lnR>
                      <a:noFill/>
                    </a:lnR>
                    <a:lnT>
                      <a:noFill/>
                    </a:lnT>
                    <a:lnB>
                      <a:noFill/>
                    </a:lnB>
                    <a:lnTlToBr>
                      <a:noFill/>
                    </a:lnTlToBr>
                    <a:lnBlToTr>
                      <a:noFill/>
                    </a:lnBlToTr>
                    <a:solidFill>
                      <a:srgbClr val="E5EAEF"/>
                    </a:solid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1400" b="0"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solidFill>
                      <a:srgbClr val="E5EAEF"/>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$102.2</a:t>
                      </a:r>
                    </a:p>
                  </a:txBody>
                  <a:tcPr horzOverflow="overflow">
                    <a:lnL>
                      <a:noFill/>
                    </a:lnL>
                    <a:lnR>
                      <a:noFill/>
                    </a:lnR>
                    <a:lnT>
                      <a:noFill/>
                    </a:lnT>
                    <a:lnB>
                      <a:noFill/>
                    </a:lnB>
                    <a:lnTlToBr>
                      <a:noFill/>
                    </a:lnTlToBr>
                    <a:lnBlToTr>
                      <a:noFill/>
                    </a:lnBlToTr>
                    <a:solidFill>
                      <a:srgbClr val="E5EAEF"/>
                    </a:solidFill>
                  </a:tcPr>
                </a:tc>
                <a:tc>
                  <a:txBody>
                    <a:bodyPr/>
                    <a:lstStyle/>
                    <a:p>
                      <a:endParaRPr lang="en-US" b="0" dirty="0">
                        <a:solidFill>
                          <a:schemeClr val="tx1"/>
                        </a:solidFill>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solidFill>
                      <a:srgbClr val="E5EAEF"/>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solidFill>
                      <a:srgbClr val="E5EAEF"/>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solidFill>
                      <a:srgbClr val="E5EAEF"/>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$89.0</a:t>
                      </a:r>
                    </a:p>
                  </a:txBody>
                  <a:tcPr horzOverflow="overflow">
                    <a:lnL>
                      <a:noFill/>
                    </a:lnL>
                    <a:lnR>
                      <a:noFill/>
                    </a:lnR>
                    <a:lnT>
                      <a:noFill/>
                    </a:lnT>
                    <a:lnB>
                      <a:noFill/>
                    </a:lnB>
                    <a:lnTlToBr>
                      <a:noFill/>
                    </a:lnTlToBr>
                    <a:lnBlToTr>
                      <a:noFill/>
                    </a:lnBlToTr>
                    <a:solidFill>
                      <a:srgbClr val="E5EAEF"/>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solidFill>
                      <a:srgbClr val="E5EAEF"/>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solidFill>
                      <a:srgbClr val="E5EAEF"/>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400" b="0" i="1"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solidFill>
                      <a:srgbClr val="E5EAEF"/>
                    </a:solidFill>
                  </a:tcPr>
                </a:tc>
                <a:extLst>
                  <a:ext uri="{0D108BD9-81ED-4DB2-BD59-A6C34878D82A}">
                    <a16:rowId xmlns:a16="http://schemas.microsoft.com/office/drawing/2014/main" val="10003"/>
                  </a:ext>
                </a:extLst>
              </a:tr>
              <a:tr h="34843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1400" b="1"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Gross Profit</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1400" b="0"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25.5</a:t>
                      </a:r>
                    </a:p>
                  </a:txBody>
                  <a:tcPr horzOverflow="overflow">
                    <a:lnL>
                      <a:noFill/>
                    </a:lnL>
                    <a:lnR>
                      <a:noFill/>
                    </a:lnR>
                    <a:lnT>
                      <a:noFill/>
                    </a:lnT>
                    <a:lnB>
                      <a:noFill/>
                    </a:lnB>
                    <a:lnTlToBr>
                      <a:noFill/>
                    </a:lnTlToBr>
                    <a:lnBlToTr>
                      <a:noFill/>
                    </a:lnBlToTr>
                    <a:noFill/>
                  </a:tcPr>
                </a:tc>
                <a:tc>
                  <a:txBody>
                    <a:bodyPr/>
                    <a:lstStyle/>
                    <a:p>
                      <a:pPr marL="0" algn="r" defTabSz="914400" rtl="0" eaLnBrk="1" latinLnBrk="0" hangingPunct="1"/>
                      <a:endParaRPr lang="en-US" sz="1400" b="0" kern="1200" dirty="0">
                        <a:solidFill>
                          <a:schemeClr val="tx1"/>
                        </a:solidFill>
                        <a:highlight>
                          <a:srgbClr val="FFFF00"/>
                        </a:highligh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25.0%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23.0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25.9%</a:t>
                      </a:r>
                    </a:p>
                  </a:txBody>
                  <a:tcPr horzOverflow="overflow">
                    <a:lnL>
                      <a:noFill/>
                    </a:lnL>
                    <a:lnR>
                      <a:noFill/>
                    </a:lnR>
                    <a:lnT>
                      <a:noFill/>
                    </a:lnT>
                    <a:lnB>
                      <a:noFill/>
                    </a:lnB>
                    <a:lnTlToBr>
                      <a:noFill/>
                    </a:lnTlToBr>
                    <a:lnBlToTr>
                      <a:noFill/>
                    </a:lnBlToTr>
                    <a:noFill/>
                  </a:tcPr>
                </a:tc>
                <a:tc>
                  <a:txBody>
                    <a:bodyPr/>
                    <a:lstStyle/>
                    <a:p>
                      <a:pPr algn="ctr"/>
                      <a:endParaRPr lang="en-US" sz="1400" b="0" i="1" dirty="0">
                        <a:solidFill>
                          <a:schemeClr val="tx1"/>
                        </a:solidFill>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34843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SG&amp;A</a:t>
                      </a:r>
                    </a:p>
                  </a:txBody>
                  <a:tcPr horzOverflow="overflow">
                    <a:lnL cap="flat">
                      <a:noFill/>
                    </a:lnL>
                    <a:lnR>
                      <a:noFill/>
                    </a:lnR>
                    <a:lnT>
                      <a:noFill/>
                    </a:lnT>
                    <a:lnB>
                      <a:noFill/>
                    </a:lnB>
                    <a:lnTlToBr>
                      <a:noFill/>
                    </a:lnTlToBr>
                    <a:lnBlToTr>
                      <a:noFill/>
                    </a:lnBlToTr>
                    <a:solidFill>
                      <a:srgbClr val="E5EAEF"/>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solidFill>
                      <a:srgbClr val="E5EAEF"/>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16.0</a:t>
                      </a:r>
                    </a:p>
                  </a:txBody>
                  <a:tcPr horzOverflow="overflow">
                    <a:lnL>
                      <a:noFill/>
                    </a:lnL>
                    <a:lnR>
                      <a:noFill/>
                    </a:lnR>
                    <a:lnT>
                      <a:noFill/>
                    </a:lnT>
                    <a:lnB>
                      <a:noFill/>
                    </a:lnB>
                    <a:lnTlToBr>
                      <a:noFill/>
                    </a:lnTlToBr>
                    <a:lnBlToTr>
                      <a:noFill/>
                    </a:lnBlToTr>
                    <a:solidFill>
                      <a:srgbClr val="E5EAEF"/>
                    </a:solidFill>
                  </a:tcPr>
                </a:tc>
                <a:tc>
                  <a:txBody>
                    <a:bodyPr/>
                    <a:lstStyle/>
                    <a:p>
                      <a:endParaRPr lang="en-US" b="0" dirty="0">
                        <a:solidFill>
                          <a:schemeClr val="tx1"/>
                        </a:solidFill>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solidFill>
                      <a:srgbClr val="E5EAEF"/>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15.7%</a:t>
                      </a:r>
                    </a:p>
                  </a:txBody>
                  <a:tcPr horzOverflow="overflow">
                    <a:lnL>
                      <a:noFill/>
                    </a:lnL>
                    <a:lnR>
                      <a:noFill/>
                    </a:lnR>
                    <a:lnT>
                      <a:noFill/>
                    </a:lnT>
                    <a:lnB>
                      <a:noFill/>
                    </a:lnB>
                    <a:lnTlToBr>
                      <a:noFill/>
                    </a:lnTlToBr>
                    <a:lnBlToTr>
                      <a:noFill/>
                    </a:lnBlToTr>
                    <a:solidFill>
                      <a:srgbClr val="E5EAEF"/>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solidFill>
                      <a:srgbClr val="E5EAEF"/>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14.1</a:t>
                      </a:r>
                    </a:p>
                  </a:txBody>
                  <a:tcPr horzOverflow="overflow">
                    <a:lnL>
                      <a:noFill/>
                    </a:lnL>
                    <a:lnR>
                      <a:noFill/>
                    </a:lnR>
                    <a:lnT>
                      <a:noFill/>
                    </a:lnT>
                    <a:lnB>
                      <a:noFill/>
                    </a:lnB>
                    <a:lnTlToBr>
                      <a:noFill/>
                    </a:lnTlToBr>
                    <a:lnBlToTr>
                      <a:noFill/>
                    </a:lnBlToTr>
                    <a:solidFill>
                      <a:srgbClr val="E5EAEF"/>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solidFill>
                      <a:srgbClr val="E5EAEF"/>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15.8%</a:t>
                      </a:r>
                    </a:p>
                  </a:txBody>
                  <a:tcPr horzOverflow="overflow">
                    <a:lnL>
                      <a:noFill/>
                    </a:lnL>
                    <a:lnR>
                      <a:noFill/>
                    </a:lnR>
                    <a:lnT>
                      <a:noFill/>
                    </a:lnT>
                    <a:lnB>
                      <a:noFill/>
                    </a:lnB>
                    <a:lnTlToBr>
                      <a:noFill/>
                    </a:lnTlToBr>
                    <a:lnBlToTr>
                      <a:noFill/>
                    </a:lnBlToTr>
                    <a:solidFill>
                      <a:srgbClr val="E5EAEF"/>
                    </a:solidFill>
                  </a:tcPr>
                </a:tc>
                <a:tc>
                  <a:txBody>
                    <a:bodyPr/>
                    <a:lstStyle/>
                    <a:p>
                      <a:pPr algn="ctr"/>
                      <a:endParaRPr lang="en-US" sz="1400" b="0" i="1" dirty="0">
                        <a:solidFill>
                          <a:schemeClr val="tx1"/>
                        </a:solidFill>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solidFill>
                      <a:srgbClr val="E5EAEF"/>
                    </a:solidFill>
                  </a:tcPr>
                </a:tc>
                <a:extLst>
                  <a:ext uri="{0D108BD9-81ED-4DB2-BD59-A6C34878D82A}">
                    <a16:rowId xmlns:a16="http://schemas.microsoft.com/office/drawing/2014/main" val="10006"/>
                  </a:ext>
                </a:extLst>
              </a:tr>
              <a:tr h="34843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1400" b="1"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Operating Income</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1400" b="0"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9.5</a:t>
                      </a:r>
                    </a:p>
                  </a:txBody>
                  <a:tcPr horzOverflow="overflow">
                    <a:lnL>
                      <a:noFill/>
                    </a:lnL>
                    <a:lnR>
                      <a:noFill/>
                    </a:lnR>
                    <a:lnT>
                      <a:noFill/>
                    </a:lnT>
                    <a:lnB>
                      <a:noFill/>
                    </a:lnB>
                    <a:lnTlToBr>
                      <a:noFill/>
                    </a:lnTlToBr>
                    <a:lnBlToTr>
                      <a:noFill/>
                    </a:lnBlToTr>
                    <a:noFill/>
                  </a:tcPr>
                </a:tc>
                <a:tc>
                  <a:txBody>
                    <a:bodyPr/>
                    <a:lstStyle/>
                    <a:p>
                      <a:endParaRPr lang="en-US" b="0" dirty="0">
                        <a:solidFill>
                          <a:schemeClr val="tx1"/>
                        </a:solidFill>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9.3%</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9.0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10.1%</a:t>
                      </a:r>
                    </a:p>
                  </a:txBody>
                  <a:tcPr horzOverflow="overflow">
                    <a:lnL>
                      <a:noFill/>
                    </a:lnL>
                    <a:lnR>
                      <a:noFill/>
                    </a:lnR>
                    <a:lnT>
                      <a:noFill/>
                    </a:lnT>
                    <a:lnB>
                      <a:noFill/>
                    </a:lnB>
                    <a:lnTlToBr>
                      <a:noFill/>
                    </a:lnTlToBr>
                    <a:lnBlToTr>
                      <a:noFill/>
                    </a:lnBlToTr>
                    <a:noFill/>
                  </a:tcPr>
                </a:tc>
                <a:tc>
                  <a:txBody>
                    <a:bodyPr/>
                    <a:lstStyle/>
                    <a:p>
                      <a:pPr algn="ctr"/>
                      <a:endParaRPr lang="en-US" sz="1400" b="0" i="1" dirty="0">
                        <a:solidFill>
                          <a:schemeClr val="tx1"/>
                        </a:solidFill>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8"/>
                  </a:ext>
                </a:extLst>
              </a:tr>
              <a:tr h="34843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1400" b="1"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Adjusted Net Income </a:t>
                      </a:r>
                      <a:endParaRPr kumimoji="0" lang="en-US" sz="1000" b="0" i="0" u="none" strike="noStrike" cap="none" normalizeH="0" baseline="3000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cap="flat">
                      <a:noFill/>
                    </a:lnL>
                    <a:lnR>
                      <a:noFill/>
                    </a:lnR>
                    <a:lnT>
                      <a:noFill/>
                    </a:lnT>
                    <a:lnB>
                      <a:noFill/>
                    </a:lnB>
                    <a:lnTlToBr>
                      <a:noFill/>
                    </a:lnTlToBr>
                    <a:lnBlToTr>
                      <a:noFill/>
                    </a:lnBlToTr>
                    <a:solidFill>
                      <a:srgbClr val="E5EAEF"/>
                    </a:solid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1400" b="0"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solidFill>
                      <a:srgbClr val="E5EAEF"/>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7.5</a:t>
                      </a:r>
                    </a:p>
                  </a:txBody>
                  <a:tcPr horzOverflow="overflow">
                    <a:lnL>
                      <a:noFill/>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E5EAEF"/>
                    </a:solidFill>
                  </a:tcPr>
                </a:tc>
                <a:tc>
                  <a:txBody>
                    <a:bodyPr/>
                    <a:lstStyle/>
                    <a:p>
                      <a:endParaRPr lang="en-US" b="0" dirty="0">
                        <a:solidFill>
                          <a:schemeClr val="tx1"/>
                        </a:solidFill>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E5EAEF"/>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7.4%</a:t>
                      </a:r>
                    </a:p>
                  </a:txBody>
                  <a:tcPr horzOverflow="overflow">
                    <a:lnL>
                      <a:noFill/>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E5EAEF"/>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E5EAEF"/>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7.4</a:t>
                      </a:r>
                    </a:p>
                  </a:txBody>
                  <a:tcPr horzOverflow="overflow">
                    <a:lnL>
                      <a:noFill/>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E5EAEF"/>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E5EAEF"/>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8.3%</a:t>
                      </a:r>
                    </a:p>
                  </a:txBody>
                  <a:tcPr horzOverflow="overflow">
                    <a:lnL>
                      <a:noFill/>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E5EAEF"/>
                    </a:solidFill>
                  </a:tcPr>
                </a:tc>
                <a:tc>
                  <a:txBody>
                    <a:bodyPr/>
                    <a:lstStyle/>
                    <a:p>
                      <a:pPr algn="ctr"/>
                      <a:endParaRPr lang="en-US" sz="1400" b="0" i="1" dirty="0">
                        <a:solidFill>
                          <a:schemeClr val="tx1"/>
                        </a:solidFill>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E5EAEF"/>
                    </a:solidFill>
                  </a:tcPr>
                </a:tc>
                <a:extLst>
                  <a:ext uri="{0D108BD9-81ED-4DB2-BD59-A6C34878D82A}">
                    <a16:rowId xmlns:a16="http://schemas.microsoft.com/office/drawing/2014/main" val="10010"/>
                  </a:ext>
                </a:extLst>
              </a:tr>
              <a:tr h="34843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1400" b="1"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Adjusted EPS </a:t>
                      </a:r>
                      <a:endParaRPr kumimoji="0" lang="en-US" sz="1000" b="0" i="0" u="none" strike="noStrike" cap="none" normalizeH="0" baseline="3000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1400" b="0"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$0.29</a:t>
                      </a:r>
                    </a:p>
                  </a:txBody>
                  <a:tcPr horzOverflow="overflow">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endParaRPr lang="en-US" b="0" dirty="0">
                        <a:solidFill>
                          <a:schemeClr val="tx1"/>
                        </a:solidFill>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$0.28</a:t>
                      </a:r>
                    </a:p>
                  </a:txBody>
                  <a:tcPr horzOverflow="overflow">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algn="r"/>
                      <a:endParaRPr lang="en-US" sz="1400" b="0" i="1" dirty="0">
                        <a:solidFill>
                          <a:schemeClr val="tx1"/>
                        </a:solidFill>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48430">
                <a:tc gridSpan="10">
                  <a:txBody>
                    <a:bodyPr/>
                    <a:lstStyle/>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sz="900" b="0" i="1"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cap="flat">
                      <a:noFill/>
                    </a:lnL>
                    <a:lnR>
                      <a:noFill/>
                    </a:lnR>
                    <a:lnT>
                      <a:noFill/>
                    </a:lnT>
                    <a:lnB cap="flat">
                      <a:noFill/>
                    </a:lnB>
                    <a:lnTlToBr>
                      <a:noFill/>
                    </a:lnTlToBr>
                    <a:lnBlToTr>
                      <a:noFill/>
                    </a:lnBlToTr>
                    <a:noFill/>
                  </a:tcPr>
                </a:tc>
                <a:tc hMerge="1">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1400" b="0"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cap="flat">
                      <a:noFill/>
                    </a:lnB>
                    <a:lnTlToBr>
                      <a:noFill/>
                    </a:lnTlToBr>
                    <a:lnBlToTr>
                      <a:noFill/>
                    </a:lnBlToTr>
                    <a:noFill/>
                  </a:tcPr>
                </a:tc>
                <a:tc hMerge="1">
                  <a:txBody>
                    <a:bodyPr/>
                    <a:lstStyle/>
                    <a:p>
                      <a:pPr algn="r"/>
                      <a:endParaRPr lang="en-US" sz="1400" b="0" dirty="0">
                        <a:solidFill>
                          <a:schemeClr val="tx1"/>
                        </a:solidFill>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en-US" b="0" dirty="0">
                        <a:solidFill>
                          <a:schemeClr val="tx1"/>
                        </a:solidFill>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algn="r"/>
                      <a:endParaRPr lang="en-US" sz="1400" b="0" i="1" dirty="0">
                        <a:solidFill>
                          <a:schemeClr val="tx1"/>
                        </a:solidFill>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400" b="0"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algn="r"/>
                      <a:endParaRPr lang="en-US" sz="1400" b="0" dirty="0">
                        <a:solidFill>
                          <a:schemeClr val="tx1"/>
                        </a:solidFill>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400" b="0"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algn="r"/>
                      <a:endParaRPr lang="en-US" sz="1400" b="0" i="1" dirty="0">
                        <a:solidFill>
                          <a:schemeClr val="tx1"/>
                        </a:solidFill>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algn="r"/>
                      <a:endParaRPr lang="en-US" sz="1400" b="0" i="1" dirty="0">
                        <a:solidFill>
                          <a:schemeClr val="tx1"/>
                        </a:solidFill>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489922"/>
                  </a:ext>
                </a:extLst>
              </a:tr>
            </a:tbl>
          </a:graphicData>
        </a:graphic>
      </p:graphicFrame>
      <p:sp>
        <p:nvSpPr>
          <p:cNvPr id="6" name="TextBox 5"/>
          <p:cNvSpPr txBox="1"/>
          <p:nvPr/>
        </p:nvSpPr>
        <p:spPr>
          <a:xfrm>
            <a:off x="138118" y="631437"/>
            <a:ext cx="7704620" cy="1031051"/>
          </a:xfrm>
          <a:prstGeom prst="rect">
            <a:avLst/>
          </a:prstGeom>
          <a:noFill/>
        </p:spPr>
        <p:txBody>
          <a:bodyPr wrap="square" rtlCol="0">
            <a:spAutoFit/>
          </a:bodyPr>
          <a:lstStyle/>
          <a:p>
            <a:pPr marL="285750" indent="-285750">
              <a:buSzPct val="90000"/>
              <a:buFont typeface="Wingdings" panose="05000000000000000000" pitchFamily="2" charset="2"/>
              <a:buChar char=""/>
            </a:pPr>
            <a:r>
              <a:rPr lang="en-US" sz="1600" dirty="0">
                <a:solidFill>
                  <a:schemeClr val="accent6">
                    <a:lumMod val="50000"/>
                  </a:schemeClr>
                </a:solidFill>
              </a:rPr>
              <a:t>Q1 2022 Adjusted EPS of $0.29 compared to $0.28 for Q1 2021</a:t>
            </a:r>
          </a:p>
          <a:p>
            <a:pPr lvl="1" indent="-285750">
              <a:buSzPct val="90000"/>
              <a:buFont typeface="Wingdings" panose="05000000000000000000" pitchFamily="2" charset="2"/>
              <a:buChar char=""/>
            </a:pPr>
            <a:r>
              <a:rPr lang="en-US" sz="1300" dirty="0">
                <a:solidFill>
                  <a:schemeClr val="accent6">
                    <a:lumMod val="50000"/>
                  </a:schemeClr>
                </a:solidFill>
              </a:rPr>
              <a:t>Results included an unfavorable LIFO impact of $0.05 and $0.02 per in 2022 and 2021, respectively</a:t>
            </a:r>
          </a:p>
          <a:p>
            <a:pPr marL="285750" indent="-285750">
              <a:buSzPct val="90000"/>
              <a:buFont typeface="Wingdings" panose="05000000000000000000" pitchFamily="2" charset="2"/>
              <a:buChar char=""/>
            </a:pPr>
            <a:r>
              <a:rPr lang="en-US" sz="1600" dirty="0">
                <a:solidFill>
                  <a:schemeClr val="accent6">
                    <a:lumMod val="50000"/>
                  </a:schemeClr>
                </a:solidFill>
              </a:rPr>
              <a:t>Q1 2022 sales of $102.2 million increased 14.8% compared to Q1 2021</a:t>
            </a:r>
          </a:p>
          <a:p>
            <a:pPr marL="285750" indent="-285750">
              <a:buSzPct val="90000"/>
              <a:buFont typeface="Wingdings" panose="05000000000000000000" pitchFamily="2" charset="2"/>
              <a:buChar char=""/>
            </a:pPr>
            <a:r>
              <a:rPr lang="en-US" sz="1600" dirty="0">
                <a:solidFill>
                  <a:schemeClr val="accent6">
                    <a:lumMod val="50000"/>
                  </a:schemeClr>
                </a:solidFill>
              </a:rPr>
              <a:t>Q1 2022 incoming orders of $112.0 million increased 9.6% compared to Q1 2021</a:t>
            </a:r>
          </a:p>
        </p:txBody>
      </p:sp>
      <p:sp>
        <p:nvSpPr>
          <p:cNvPr id="7" name="TextBox 6"/>
          <p:cNvSpPr txBox="1"/>
          <p:nvPr/>
        </p:nvSpPr>
        <p:spPr>
          <a:xfrm>
            <a:off x="138118" y="1524052"/>
            <a:ext cx="8851587" cy="584775"/>
          </a:xfrm>
          <a:prstGeom prst="rect">
            <a:avLst/>
          </a:prstGeom>
          <a:noFill/>
        </p:spPr>
        <p:txBody>
          <a:bodyPr wrap="square" rtlCol="0">
            <a:spAutoFit/>
          </a:bodyPr>
          <a:lstStyle/>
          <a:p>
            <a:pPr marL="285750" indent="-285750">
              <a:buSzPct val="90000"/>
              <a:buFont typeface="Wingdings" panose="05000000000000000000" pitchFamily="2" charset="2"/>
              <a:buChar char=""/>
            </a:pPr>
            <a:r>
              <a:rPr lang="en-US" sz="1600" dirty="0">
                <a:solidFill>
                  <a:schemeClr val="accent6">
                    <a:lumMod val="50000"/>
                  </a:schemeClr>
                </a:solidFill>
              </a:rPr>
              <a:t>Gross margin decreased 90 bps primarily due to increased cost of material from an unfavorable LIFO adjustment of 100 bps, partially offset by improved labor and overhead from increased sales volume</a:t>
            </a:r>
          </a:p>
        </p:txBody>
      </p:sp>
    </p:spTree>
    <p:extLst>
      <p:ext uri="{BB962C8B-B14F-4D97-AF65-F5344CB8AC3E}">
        <p14:creationId xmlns:p14="http://schemas.microsoft.com/office/powerpoint/2010/main" val="1889630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Year ended DECEMBER 31, 2021 P&amp;L</a:t>
            </a:r>
          </a:p>
        </p:txBody>
      </p:sp>
      <p:sp>
        <p:nvSpPr>
          <p:cNvPr id="3" name="Slide Number Placeholder 2"/>
          <p:cNvSpPr>
            <a:spLocks noGrp="1"/>
          </p:cNvSpPr>
          <p:nvPr>
            <p:ph type="sldNum" sz="quarter" idx="4"/>
          </p:nvPr>
        </p:nvSpPr>
        <p:spPr/>
        <p:txBody>
          <a:bodyPr/>
          <a:lstStyle/>
          <a:p>
            <a:fld id="{31565880-C22B-4283-895A-C9E13DE199B6}" type="slidenum">
              <a:rPr lang="en-US" smtClean="0"/>
              <a:pPr/>
              <a:t>33</a:t>
            </a:fld>
            <a:endParaRPr lang="en-US" dirty="0"/>
          </a:p>
        </p:txBody>
      </p:sp>
      <p:graphicFrame>
        <p:nvGraphicFramePr>
          <p:cNvPr id="4" name="Group 103"/>
          <p:cNvGraphicFramePr>
            <a:graphicFrameLocks/>
          </p:cNvGraphicFramePr>
          <p:nvPr>
            <p:extLst>
              <p:ext uri="{D42A27DB-BD31-4B8C-83A1-F6EECF244321}">
                <p14:modId xmlns:p14="http://schemas.microsoft.com/office/powerpoint/2010/main" val="2362580214"/>
              </p:ext>
            </p:extLst>
          </p:nvPr>
        </p:nvGraphicFramePr>
        <p:xfrm>
          <a:off x="335710" y="2982768"/>
          <a:ext cx="8471487" cy="3667867"/>
        </p:xfrm>
        <a:graphic>
          <a:graphicData uri="http://schemas.openxmlformats.org/drawingml/2006/table">
            <a:tbl>
              <a:tblPr/>
              <a:tblGrid>
                <a:gridCol w="2723121">
                  <a:extLst>
                    <a:ext uri="{9D8B030D-6E8A-4147-A177-3AD203B41FA5}">
                      <a16:colId xmlns:a16="http://schemas.microsoft.com/office/drawing/2014/main" val="20000"/>
                    </a:ext>
                  </a:extLst>
                </a:gridCol>
                <a:gridCol w="214499">
                  <a:extLst>
                    <a:ext uri="{9D8B030D-6E8A-4147-A177-3AD203B41FA5}">
                      <a16:colId xmlns:a16="http://schemas.microsoft.com/office/drawing/2014/main" val="20001"/>
                    </a:ext>
                  </a:extLst>
                </a:gridCol>
                <a:gridCol w="1125699">
                  <a:extLst>
                    <a:ext uri="{9D8B030D-6E8A-4147-A177-3AD203B41FA5}">
                      <a16:colId xmlns:a16="http://schemas.microsoft.com/office/drawing/2014/main" val="20002"/>
                    </a:ext>
                  </a:extLst>
                </a:gridCol>
                <a:gridCol w="214499">
                  <a:extLst>
                    <a:ext uri="{9D8B030D-6E8A-4147-A177-3AD203B41FA5}">
                      <a16:colId xmlns:a16="http://schemas.microsoft.com/office/drawing/2014/main" val="20003"/>
                    </a:ext>
                  </a:extLst>
                </a:gridCol>
                <a:gridCol w="1208220">
                  <a:extLst>
                    <a:ext uri="{9D8B030D-6E8A-4147-A177-3AD203B41FA5}">
                      <a16:colId xmlns:a16="http://schemas.microsoft.com/office/drawing/2014/main" val="20004"/>
                    </a:ext>
                  </a:extLst>
                </a:gridCol>
                <a:gridCol w="239867">
                  <a:extLst>
                    <a:ext uri="{9D8B030D-6E8A-4147-A177-3AD203B41FA5}">
                      <a16:colId xmlns:a16="http://schemas.microsoft.com/office/drawing/2014/main" val="20005"/>
                    </a:ext>
                  </a:extLst>
                </a:gridCol>
                <a:gridCol w="1109214">
                  <a:extLst>
                    <a:ext uri="{9D8B030D-6E8A-4147-A177-3AD203B41FA5}">
                      <a16:colId xmlns:a16="http://schemas.microsoft.com/office/drawing/2014/main" val="20006"/>
                    </a:ext>
                  </a:extLst>
                </a:gridCol>
                <a:gridCol w="214499">
                  <a:extLst>
                    <a:ext uri="{9D8B030D-6E8A-4147-A177-3AD203B41FA5}">
                      <a16:colId xmlns:a16="http://schemas.microsoft.com/office/drawing/2014/main" val="20007"/>
                    </a:ext>
                  </a:extLst>
                </a:gridCol>
                <a:gridCol w="1207370">
                  <a:extLst>
                    <a:ext uri="{9D8B030D-6E8A-4147-A177-3AD203B41FA5}">
                      <a16:colId xmlns:a16="http://schemas.microsoft.com/office/drawing/2014/main" val="20008"/>
                    </a:ext>
                  </a:extLst>
                </a:gridCol>
                <a:gridCol w="214499">
                  <a:extLst>
                    <a:ext uri="{9D8B030D-6E8A-4147-A177-3AD203B41FA5}">
                      <a16:colId xmlns:a16="http://schemas.microsoft.com/office/drawing/2014/main" val="691772519"/>
                    </a:ext>
                  </a:extLst>
                </a:gridCol>
              </a:tblGrid>
              <a:tr h="321561">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200" kern="1200" dirty="0">
                          <a:solidFill>
                            <a:schemeClr val="bg1"/>
                          </a:solidFill>
                          <a:latin typeface="+mn-lt"/>
                          <a:ea typeface="+mn-ea"/>
                          <a:cs typeface="+mn-cs"/>
                        </a:rPr>
                        <a:t>($ in millions)</a:t>
                      </a:r>
                      <a:endParaRPr lang="en-US" sz="1200" dirty="0">
                        <a:solidFill>
                          <a:schemeClr val="bg1"/>
                        </a:solidFill>
                      </a:endParaRPr>
                    </a:p>
                  </a:txBody>
                  <a:tcPr horzOverflow="overflow">
                    <a:lnL cap="flat">
                      <a:noFill/>
                    </a:lnL>
                    <a:lnR>
                      <a:noFill/>
                    </a:lnR>
                    <a:lnT>
                      <a:noFill/>
                    </a:lnT>
                    <a:lnB>
                      <a:noFill/>
                    </a:lnB>
                    <a:lnTlToBr>
                      <a:noFill/>
                    </a:lnTlToBr>
                    <a:lnBlToTr>
                      <a:noFill/>
                    </a:lnBlToTr>
                    <a:solidFill>
                      <a:schemeClr val="accent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solidFill>
                      <a:schemeClr val="accent1">
                        <a:lumMod val="75000"/>
                      </a:schemeClr>
                    </a:solid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rPr>
                        <a:t>YTD 2021</a:t>
                      </a:r>
                      <a:endParaRPr kumimoji="0" lang="en-US" sz="900" b="0" i="0" u="none" strike="noStrike"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anchor="b" horzOverflow="overflow">
                    <a:lnL>
                      <a:noFill/>
                    </a:lnL>
                    <a:lnR>
                      <a:noFill/>
                    </a:lnR>
                    <a:lnT>
                      <a:noFill/>
                    </a:lnT>
                    <a:lnB w="19050" cap="flat" cmpd="sng" algn="ctr">
                      <a:solidFill>
                        <a:schemeClr val="bg1"/>
                      </a:solidFill>
                      <a:prstDash val="solid"/>
                      <a:round/>
                      <a:headEnd type="none" w="med" len="med"/>
                      <a:tailEnd type="none" w="med" len="med"/>
                    </a:lnB>
                    <a:lnTlToBr>
                      <a:noFill/>
                    </a:lnTlToBr>
                    <a:lnBlToTr>
                      <a:noFill/>
                    </a:lnBlToTr>
                    <a:solidFill>
                      <a:schemeClr val="accent1">
                        <a:lumMod val="75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anchor="b" horzOverflow="overflow">
                    <a:lnL>
                      <a:noFill/>
                    </a:lnL>
                    <a:lnR>
                      <a:noFill/>
                    </a:lnR>
                    <a:lnT>
                      <a:noFill/>
                    </a:lnT>
                    <a:lnB>
                      <a:noFill/>
                    </a:lnB>
                    <a:lnTlToBr>
                      <a:noFill/>
                    </a:lnTlToBr>
                    <a:lnBlToTr>
                      <a:noFill/>
                    </a:lnBlToTr>
                    <a:solidFill>
                      <a:schemeClr val="accent6">
                        <a:lumMod val="75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1" u="none" strike="noStrike"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anchor="b" horzOverflow="overflow">
                    <a:lnL>
                      <a:noFill/>
                    </a:lnL>
                    <a:lnR>
                      <a:noFill/>
                    </a:lnR>
                    <a:lnT>
                      <a:noFill/>
                    </a:lnT>
                    <a:lnB w="12700" cap="flat" cmpd="sng" algn="ctr">
                      <a:noFill/>
                      <a:prstDash val="solid"/>
                      <a:round/>
                      <a:headEnd type="none" w="med" len="med"/>
                      <a:tailEnd type="none" w="med" len="med"/>
                    </a:lnB>
                    <a:lnTlToBr>
                      <a:noFill/>
                    </a:lnTlToBr>
                    <a:lnBlToTr>
                      <a:noFill/>
                    </a:lnBlToTr>
                    <a:solidFill>
                      <a:schemeClr val="accent6">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anchor="b" horzOverflow="overflow">
                    <a:lnL>
                      <a:noFill/>
                    </a:lnL>
                    <a:lnR>
                      <a:noFill/>
                    </a:lnR>
                    <a:lnT>
                      <a:noFill/>
                    </a:lnT>
                    <a:lnB>
                      <a:noFill/>
                    </a:lnB>
                    <a:lnTlToBr>
                      <a:noFill/>
                    </a:lnTlToBr>
                    <a:lnBlToTr>
                      <a:noFill/>
                    </a:lnBlToTr>
                    <a:solidFill>
                      <a:schemeClr val="accent1">
                        <a:lumMod val="75000"/>
                      </a:schemeClr>
                    </a:solid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rPr>
                        <a:t>YTD 2020</a:t>
                      </a:r>
                      <a:endParaRPr kumimoji="0" lang="en-US" sz="900" b="0" i="0" u="none" strike="noStrike"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anchor="b" horzOverflow="overflow">
                    <a:lnL>
                      <a:noFill/>
                    </a:lnL>
                    <a:lnR>
                      <a:noFill/>
                    </a:lnR>
                    <a:lnT>
                      <a:noFill/>
                    </a:lnT>
                    <a:lnB w="19050" cap="flat" cmpd="sng" algn="ctr">
                      <a:solidFill>
                        <a:schemeClr val="bg1"/>
                      </a:solidFill>
                      <a:prstDash val="solid"/>
                      <a:round/>
                      <a:headEnd type="none" w="med" len="med"/>
                      <a:tailEnd type="none" w="med" len="med"/>
                    </a:lnB>
                    <a:lnTlToBr>
                      <a:noFill/>
                    </a:lnTlToBr>
                    <a:lnBlToTr>
                      <a:noFill/>
                    </a:lnBlToTr>
                    <a:solidFill>
                      <a:schemeClr val="accent1">
                        <a:lumMod val="75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kern="1200"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solidFill>
                      <a:schemeClr val="accent6">
                        <a:lumMod val="75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400" b="1" i="1" u="none" strike="noStrike" kern="1200"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anchor="b" horzOverflow="overflow">
                    <a:lnL>
                      <a:noFill/>
                    </a:lnL>
                    <a:lnR>
                      <a:noFill/>
                    </a:lnR>
                    <a:lnT>
                      <a:noFill/>
                    </a:lnT>
                    <a:lnB w="12700" cap="flat" cmpd="sng" algn="ctr">
                      <a:noFill/>
                      <a:prstDash val="solid"/>
                      <a:round/>
                      <a:headEnd type="none" w="med" len="med"/>
                      <a:tailEnd type="none" w="med" len="med"/>
                    </a:lnB>
                    <a:lnTlToBr>
                      <a:noFill/>
                    </a:lnTlToBr>
                    <a:lnBlToTr>
                      <a:noFill/>
                    </a:lnBlToTr>
                    <a:solidFill>
                      <a:schemeClr val="accent6">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anchor="b" horzOverflow="overflow">
                    <a:lnL>
                      <a:noFill/>
                    </a:lnL>
                    <a:lnR>
                      <a:noFill/>
                    </a:lnR>
                    <a:lnT>
                      <a:noFill/>
                    </a:lnT>
                    <a:lnB w="19050" cap="flat" cmpd="sng" algn="ctr">
                      <a:no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2223924398"/>
                  </a:ext>
                </a:extLst>
              </a:tr>
              <a:tr h="49809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cap="flat">
                      <a:noFill/>
                    </a:lnL>
                    <a:lnR>
                      <a:noFill/>
                    </a:lnR>
                    <a:lnT>
                      <a:noFill/>
                    </a:lnT>
                    <a:lnB>
                      <a:noFill/>
                    </a:lnB>
                    <a:lnTlToBr>
                      <a:noFill/>
                    </a:lnTlToBr>
                    <a:lnBlToTr>
                      <a:noFill/>
                    </a:lnBlToTr>
                    <a:solidFill>
                      <a:schemeClr val="accent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solidFill>
                      <a:schemeClr val="accent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rPr>
                        <a:t>Dollars</a:t>
                      </a:r>
                    </a:p>
                  </a:txBody>
                  <a:tcPr anchor="b" horzOverflow="overflow">
                    <a:lnL>
                      <a:noFill/>
                    </a:lnL>
                    <a:lnR>
                      <a:noFill/>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anchor="b" horzOverflow="overflow">
                    <a:lnL>
                      <a:noFill/>
                    </a:lnL>
                    <a:lnR>
                      <a:noFill/>
                    </a:lnR>
                    <a:lnT w="19050" cap="flat" cmpd="sng" algn="ctr">
                      <a:solidFill>
                        <a:schemeClr val="bg1"/>
                      </a:solidFill>
                      <a:prstDash val="solid"/>
                      <a:round/>
                      <a:headEnd type="none" w="med" len="med"/>
                      <a:tailEnd type="none" w="med" len="med"/>
                    </a:lnT>
                    <a:lnB>
                      <a:noFill/>
                    </a:lnB>
                    <a:lnTlToBr>
                      <a:noFill/>
                    </a:lnTlToBr>
                    <a:lnBlToTr>
                      <a:noFill/>
                    </a:lnBlToTr>
                    <a:solidFill>
                      <a:schemeClr val="accent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1" u="none" strike="noStrike"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rPr>
                        <a:t>% of Net Sales</a:t>
                      </a:r>
                    </a:p>
                  </a:txBody>
                  <a:tcPr anchor="b" horzOverflow="overflow">
                    <a:lnL>
                      <a:noFill/>
                    </a:lnL>
                    <a:lnR>
                      <a:noFill/>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anchor="b" horzOverflow="overflow">
                    <a:lnL>
                      <a:noFill/>
                    </a:lnL>
                    <a:lnR>
                      <a:noFill/>
                    </a:lnR>
                    <a:lnT>
                      <a:noFill/>
                    </a:lnT>
                    <a:lnB>
                      <a:noFill/>
                    </a:lnB>
                    <a:lnTlToBr>
                      <a:noFill/>
                    </a:lnTlToBr>
                    <a:lnBlToTr>
                      <a:noFill/>
                    </a:lnBlToTr>
                    <a:solidFill>
                      <a:schemeClr val="accent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rPr>
                        <a:t>Dollars</a:t>
                      </a:r>
                    </a:p>
                  </a:txBody>
                  <a:tcPr anchor="b" horzOverflow="overflow">
                    <a:lnL>
                      <a:noFill/>
                    </a:lnL>
                    <a:lnR>
                      <a:noFill/>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kern="1200"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9050" cap="flat" cmpd="sng" algn="ctr">
                      <a:solidFill>
                        <a:schemeClr val="bg1"/>
                      </a:solidFill>
                      <a:prstDash val="solid"/>
                      <a:round/>
                      <a:headEnd type="none" w="med" len="med"/>
                      <a:tailEnd type="none" w="med" len="med"/>
                    </a:lnT>
                    <a:lnB>
                      <a:noFill/>
                    </a:lnB>
                    <a:lnTlToBr>
                      <a:noFill/>
                    </a:lnTlToBr>
                    <a:lnBlToTr>
                      <a:noFill/>
                    </a:lnBlToTr>
                    <a:solidFill>
                      <a:schemeClr val="accent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1" u="none" strike="noStrike" kern="1200"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rPr>
                        <a:t>% of Net Sales</a:t>
                      </a:r>
                    </a:p>
                  </a:txBody>
                  <a:tcPr anchor="b" horzOverflow="overflow">
                    <a:lnL>
                      <a:noFill/>
                    </a:lnL>
                    <a:lnR>
                      <a:noFill/>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400" b="1" i="1" u="none" strike="noStrike" kern="1200"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anchor="b" horzOverflow="overflow">
                    <a:lnL>
                      <a:noFill/>
                    </a:lnL>
                    <a:lnR>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1"/>
                  </a:ext>
                </a:extLst>
              </a:tr>
              <a:tr h="2197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900" b="0" i="1"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1"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1"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1"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2700" cap="flat" cmpd="sng" algn="ctr">
                      <a:no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2"/>
                  </a:ext>
                </a:extLst>
              </a:tr>
              <a:tr h="351598">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1400" b="1"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Net Sales</a:t>
                      </a:r>
                    </a:p>
                  </a:txBody>
                  <a:tcPr horzOverflow="overflow">
                    <a:lnL cap="flat">
                      <a:noFill/>
                    </a:lnL>
                    <a:lnR>
                      <a:noFill/>
                    </a:lnR>
                    <a:lnT>
                      <a:noFill/>
                    </a:lnT>
                    <a:lnB>
                      <a:noFill/>
                    </a:lnB>
                    <a:lnTlToBr>
                      <a:noFill/>
                    </a:lnTlToBr>
                    <a:lnBlToTr>
                      <a:noFill/>
                    </a:lnBlToTr>
                    <a:solidFill>
                      <a:srgbClr val="E5EAEF"/>
                    </a:solid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1400" b="0"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solidFill>
                      <a:srgbClr val="E5EAEF"/>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$378.3</a:t>
                      </a:r>
                    </a:p>
                  </a:txBody>
                  <a:tcPr horzOverflow="overflow">
                    <a:lnL>
                      <a:noFill/>
                    </a:lnL>
                    <a:lnR>
                      <a:noFill/>
                    </a:lnR>
                    <a:lnT>
                      <a:noFill/>
                    </a:lnT>
                    <a:lnB>
                      <a:noFill/>
                    </a:lnB>
                    <a:lnTlToBr>
                      <a:noFill/>
                    </a:lnTlToBr>
                    <a:lnBlToTr>
                      <a:noFill/>
                    </a:lnBlToTr>
                    <a:solidFill>
                      <a:srgbClr val="E5EAEF"/>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solidFill>
                      <a:srgbClr val="E5EAEF"/>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solidFill>
                      <a:srgbClr val="E5EAEF"/>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solidFill>
                      <a:srgbClr val="E5EAEF"/>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$349.0</a:t>
                      </a:r>
                    </a:p>
                  </a:txBody>
                  <a:tcPr horzOverflow="overflow">
                    <a:lnL>
                      <a:noFill/>
                    </a:lnL>
                    <a:lnR>
                      <a:noFill/>
                    </a:lnR>
                    <a:lnT>
                      <a:noFill/>
                    </a:lnT>
                    <a:lnB>
                      <a:noFill/>
                    </a:lnB>
                    <a:lnTlToBr>
                      <a:noFill/>
                    </a:lnTlToBr>
                    <a:lnBlToTr>
                      <a:noFill/>
                    </a:lnBlToTr>
                    <a:solidFill>
                      <a:srgbClr val="E5EAEF"/>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solidFill>
                      <a:srgbClr val="E5EAEF"/>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solidFill>
                      <a:srgbClr val="E5EAEF"/>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400" b="0" i="1"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solidFill>
                      <a:srgbClr val="E5EAEF"/>
                    </a:solidFill>
                  </a:tcPr>
                </a:tc>
                <a:extLst>
                  <a:ext uri="{0D108BD9-81ED-4DB2-BD59-A6C34878D82A}">
                    <a16:rowId xmlns:a16="http://schemas.microsoft.com/office/drawing/2014/main" val="10003"/>
                  </a:ext>
                </a:extLst>
              </a:tr>
              <a:tr h="351598">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1400" b="1"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Gross Profit</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1400" b="0"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95.9</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25.3%</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89.6</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25.7%</a:t>
                      </a:r>
                    </a:p>
                  </a:txBody>
                  <a:tcPr horzOverflow="overflow">
                    <a:lnL>
                      <a:noFill/>
                    </a:lnL>
                    <a:lnR>
                      <a:noFill/>
                    </a:lnR>
                    <a:lnT>
                      <a:noFill/>
                    </a:lnT>
                    <a:lnB>
                      <a:noFill/>
                    </a:lnB>
                    <a:lnTlToBr>
                      <a:noFill/>
                    </a:lnTlToBr>
                    <a:lnBlToTr>
                      <a:noFill/>
                    </a:lnBlToTr>
                    <a:noFill/>
                  </a:tcPr>
                </a:tc>
                <a:tc>
                  <a:txBody>
                    <a:bodyPr/>
                    <a:lstStyle/>
                    <a:p>
                      <a:pPr algn="ctr"/>
                      <a:endParaRPr lang="en-US" sz="1400" b="0" i="1" dirty="0">
                        <a:solidFill>
                          <a:schemeClr val="tx1"/>
                        </a:solidFill>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351598">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SG&amp;A</a:t>
                      </a:r>
                    </a:p>
                  </a:txBody>
                  <a:tcPr horzOverflow="overflow">
                    <a:lnL cap="flat">
                      <a:noFill/>
                    </a:lnL>
                    <a:lnR>
                      <a:noFill/>
                    </a:lnR>
                    <a:lnT>
                      <a:noFill/>
                    </a:lnT>
                    <a:lnB>
                      <a:noFill/>
                    </a:lnB>
                    <a:lnTlToBr>
                      <a:noFill/>
                    </a:lnTlToBr>
                    <a:lnBlToTr>
                      <a:noFill/>
                    </a:lnBlToTr>
                    <a:solidFill>
                      <a:srgbClr val="E5EAEF"/>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solidFill>
                      <a:srgbClr val="E5EAEF"/>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56.5</a:t>
                      </a:r>
                    </a:p>
                  </a:txBody>
                  <a:tcPr horzOverflow="overflow">
                    <a:lnL>
                      <a:noFill/>
                    </a:lnL>
                    <a:lnR>
                      <a:noFill/>
                    </a:lnR>
                    <a:lnT>
                      <a:noFill/>
                    </a:lnT>
                    <a:lnB>
                      <a:noFill/>
                    </a:lnB>
                    <a:lnTlToBr>
                      <a:noFill/>
                    </a:lnTlToBr>
                    <a:lnBlToTr>
                      <a:noFill/>
                    </a:lnBlToTr>
                    <a:solidFill>
                      <a:srgbClr val="E5EAEF"/>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solidFill>
                      <a:srgbClr val="E5EAEF"/>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14.9%</a:t>
                      </a:r>
                    </a:p>
                  </a:txBody>
                  <a:tcPr horzOverflow="overflow">
                    <a:lnL>
                      <a:noFill/>
                    </a:lnL>
                    <a:lnR>
                      <a:noFill/>
                    </a:lnR>
                    <a:lnT>
                      <a:noFill/>
                    </a:lnT>
                    <a:lnB>
                      <a:noFill/>
                    </a:lnB>
                    <a:lnTlToBr>
                      <a:noFill/>
                    </a:lnTlToBr>
                    <a:lnBlToTr>
                      <a:noFill/>
                    </a:lnBlToTr>
                    <a:solidFill>
                      <a:srgbClr val="E5EAEF"/>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solidFill>
                      <a:srgbClr val="E5EAEF"/>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53.8</a:t>
                      </a:r>
                    </a:p>
                  </a:txBody>
                  <a:tcPr horzOverflow="overflow">
                    <a:lnL>
                      <a:noFill/>
                    </a:lnL>
                    <a:lnR>
                      <a:noFill/>
                    </a:lnR>
                    <a:lnT>
                      <a:noFill/>
                    </a:lnT>
                    <a:lnB>
                      <a:noFill/>
                    </a:lnB>
                    <a:lnTlToBr>
                      <a:noFill/>
                    </a:lnTlToBr>
                    <a:lnBlToTr>
                      <a:noFill/>
                    </a:lnBlToTr>
                    <a:solidFill>
                      <a:srgbClr val="E5EAEF"/>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solidFill>
                      <a:srgbClr val="E5EAEF"/>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15.4%</a:t>
                      </a:r>
                    </a:p>
                  </a:txBody>
                  <a:tcPr horzOverflow="overflow">
                    <a:lnL>
                      <a:noFill/>
                    </a:lnL>
                    <a:lnR>
                      <a:noFill/>
                    </a:lnR>
                    <a:lnT>
                      <a:noFill/>
                    </a:lnT>
                    <a:lnB>
                      <a:noFill/>
                    </a:lnB>
                    <a:lnTlToBr>
                      <a:noFill/>
                    </a:lnTlToBr>
                    <a:lnBlToTr>
                      <a:noFill/>
                    </a:lnBlToTr>
                    <a:solidFill>
                      <a:srgbClr val="E5EAEF"/>
                    </a:solidFill>
                  </a:tcPr>
                </a:tc>
                <a:tc>
                  <a:txBody>
                    <a:bodyPr/>
                    <a:lstStyle/>
                    <a:p>
                      <a:pPr algn="ctr"/>
                      <a:endParaRPr lang="en-US" sz="1400" b="0" i="1" dirty="0">
                        <a:solidFill>
                          <a:schemeClr val="tx1"/>
                        </a:solidFill>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solidFill>
                      <a:srgbClr val="E5EAEF"/>
                    </a:solidFill>
                  </a:tcPr>
                </a:tc>
                <a:extLst>
                  <a:ext uri="{0D108BD9-81ED-4DB2-BD59-A6C34878D82A}">
                    <a16:rowId xmlns:a16="http://schemas.microsoft.com/office/drawing/2014/main" val="10006"/>
                  </a:ext>
                </a:extLst>
              </a:tr>
              <a:tr h="351598">
                <a:tc>
                  <a:txBody>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400" b="1"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Operating Income </a:t>
                      </a:r>
                      <a:endParaRPr kumimoji="0" lang="en-US" sz="1000" b="1"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1400" b="0"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39.4</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10.4%</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35.8</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10.2%</a:t>
                      </a:r>
                    </a:p>
                  </a:txBody>
                  <a:tcPr horzOverflow="overflow">
                    <a:lnL>
                      <a:noFill/>
                    </a:lnL>
                    <a:lnR>
                      <a:noFill/>
                    </a:lnR>
                    <a:lnT>
                      <a:noFill/>
                    </a:lnT>
                    <a:lnB>
                      <a:noFill/>
                    </a:lnB>
                    <a:lnTlToBr>
                      <a:noFill/>
                    </a:lnTlToBr>
                    <a:lnBlToTr>
                      <a:noFill/>
                    </a:lnBlToTr>
                    <a:noFill/>
                  </a:tcPr>
                </a:tc>
                <a:tc>
                  <a:txBody>
                    <a:bodyPr/>
                    <a:lstStyle/>
                    <a:p>
                      <a:pPr algn="ctr"/>
                      <a:endParaRPr lang="en-US" sz="1400" b="0" i="1" dirty="0">
                        <a:solidFill>
                          <a:schemeClr val="tx1"/>
                        </a:solidFill>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8"/>
                  </a:ext>
                </a:extLst>
              </a:tr>
              <a:tr h="351598">
                <a:tc>
                  <a:txBody>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400" b="1"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Adjusted Net Income </a:t>
                      </a:r>
                      <a:r>
                        <a:rPr kumimoji="0" lang="en-US" sz="1400" b="1" i="0" u="none" strike="noStrike" cap="none" normalizeH="0" baseline="3000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(1)</a:t>
                      </a:r>
                    </a:p>
                  </a:txBody>
                  <a:tcPr horzOverflow="overflow">
                    <a:lnL cap="flat">
                      <a:noFill/>
                    </a:lnL>
                    <a:lnR>
                      <a:noFill/>
                    </a:lnR>
                    <a:lnT>
                      <a:noFill/>
                    </a:lnT>
                    <a:lnB>
                      <a:noFill/>
                    </a:lnB>
                    <a:lnTlToBr>
                      <a:noFill/>
                    </a:lnTlToBr>
                    <a:lnBlToTr>
                      <a:noFill/>
                    </a:lnBlToTr>
                    <a:solidFill>
                      <a:srgbClr val="E5EAEF"/>
                    </a:solid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1400" b="0"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a:noFill/>
                    </a:lnB>
                    <a:lnTlToBr>
                      <a:noFill/>
                    </a:lnTlToBr>
                    <a:lnBlToTr>
                      <a:noFill/>
                    </a:lnBlToTr>
                    <a:solidFill>
                      <a:srgbClr val="E5EAEF"/>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31.7</a:t>
                      </a:r>
                    </a:p>
                  </a:txBody>
                  <a:tcPr horzOverflow="overflow">
                    <a:lnL>
                      <a:noFill/>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E5EAEF"/>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E5EAEF"/>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8.4%</a:t>
                      </a:r>
                    </a:p>
                  </a:txBody>
                  <a:tcPr horzOverflow="overflow">
                    <a:lnL>
                      <a:noFill/>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E5EAEF"/>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w="19050" cap="flat" cmpd="sng" algn="ctr">
                      <a:noFill/>
                      <a:prstDash val="solid"/>
                      <a:round/>
                      <a:headEnd type="none" w="med" len="med"/>
                      <a:tailEnd type="none" w="med" len="med"/>
                    </a:lnB>
                    <a:lnTlToBr>
                      <a:noFill/>
                    </a:lnTlToBr>
                    <a:lnBlToTr>
                      <a:noFill/>
                    </a:lnBlToTr>
                    <a:solidFill>
                      <a:srgbClr val="E5EAEF"/>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28.9</a:t>
                      </a:r>
                    </a:p>
                  </a:txBody>
                  <a:tcPr horzOverflow="overflow">
                    <a:lnL>
                      <a:noFill/>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E5EAEF"/>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E5EAEF"/>
                    </a:solid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8.3%</a:t>
                      </a:r>
                    </a:p>
                  </a:txBody>
                  <a:tcPr horzOverflow="overflow">
                    <a:lnL>
                      <a:noFill/>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E5EAEF"/>
                    </a:solidFill>
                  </a:tcPr>
                </a:tc>
                <a:tc>
                  <a:txBody>
                    <a:bodyPr/>
                    <a:lstStyle/>
                    <a:p>
                      <a:pPr algn="ctr"/>
                      <a:endParaRPr lang="en-US" sz="1400" b="0" i="1" dirty="0">
                        <a:solidFill>
                          <a:schemeClr val="tx1"/>
                        </a:solidFill>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E5EAEF"/>
                    </a:solidFill>
                  </a:tcPr>
                </a:tc>
                <a:extLst>
                  <a:ext uri="{0D108BD9-81ED-4DB2-BD59-A6C34878D82A}">
                    <a16:rowId xmlns:a16="http://schemas.microsoft.com/office/drawing/2014/main" val="10010"/>
                  </a:ext>
                </a:extLst>
              </a:tr>
              <a:tr h="351598">
                <a:tc>
                  <a:txBody>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400" b="1"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Adjusted EPS </a:t>
                      </a:r>
                      <a:r>
                        <a:rPr kumimoji="0" lang="en-US" sz="1400" b="1" i="0" u="none" strike="noStrike" cap="none" normalizeH="0" baseline="3000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(1)</a:t>
                      </a:r>
                    </a:p>
                  </a:txBody>
                  <a:tcP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1400" b="0" i="0" u="none" strike="noStrike"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$1.21</a:t>
                      </a:r>
                    </a:p>
                  </a:txBody>
                  <a:tcPr horzOverflow="overflow">
                    <a:lnL>
                      <a:noFill/>
                    </a:lnL>
                    <a:lnR>
                      <a:noFill/>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$1.11</a:t>
                      </a:r>
                    </a:p>
                  </a:txBody>
                  <a:tcPr horzOverflow="overflow">
                    <a:lnL>
                      <a:noFill/>
                    </a:lnL>
                    <a:lnR>
                      <a:noFill/>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ct val="0"/>
                        </a:spcAft>
                        <a:buClrTx/>
                        <a:buSzTx/>
                        <a:buFontTx/>
                        <a:buNone/>
                        <a:tabLst/>
                      </a:pPr>
                      <a:endParaRPr kumimoji="0" lang="en-US" sz="14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r"/>
                      <a:endParaRPr lang="en-US" sz="1400" b="0" i="1" dirty="0">
                        <a:solidFill>
                          <a:schemeClr val="tx1"/>
                        </a:solidFill>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489958">
                <a:tc gridSpan="9">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900" b="0" i="1"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(1) 2021 excludes non-cash pension settlement charges of $1.8 million, net of income taxes ($0.07 per share).  </a:t>
                      </a:r>
                    </a:p>
                    <a:p>
                      <a:pPr marL="0" marR="0" lvl="0" indent="0" algn="l" defTabSz="914400" rtl="0" eaLnBrk="1" fontAlgn="base" latinLnBrk="0" hangingPunct="1">
                        <a:lnSpc>
                          <a:spcPct val="100000"/>
                        </a:lnSpc>
                        <a:spcBef>
                          <a:spcPts val="0"/>
                        </a:spcBef>
                        <a:spcAft>
                          <a:spcPct val="0"/>
                        </a:spcAft>
                        <a:buClrTx/>
                        <a:buSzTx/>
                        <a:buFontTx/>
                        <a:buNone/>
                        <a:tabLst/>
                      </a:pPr>
                      <a:r>
                        <a:rPr kumimoji="0" lang="en-US" sz="900" b="0" i="1"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2020 excludes non-cash pension settlement charges of $3.7 million, net of income taxes ($0.14 per share).  See appendix for non-GAAP reconciliations.</a:t>
                      </a:r>
                    </a:p>
                  </a:txBody>
                  <a:tcPr horzOverflow="overflow">
                    <a:lnL cap="flat">
                      <a:noFill/>
                    </a:lnL>
                    <a:lnR>
                      <a:noFill/>
                    </a:lnR>
                    <a:lnT>
                      <a:noFill/>
                    </a:lnT>
                    <a:lnB cap="flat">
                      <a:noFill/>
                    </a:lnB>
                    <a:lnTlToBr>
                      <a:noFill/>
                    </a:lnTlToBr>
                    <a:lnBlToTr>
                      <a:noFill/>
                    </a:lnBlToTr>
                    <a:noFill/>
                  </a:tcPr>
                </a:tc>
                <a:tc hMerge="1">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2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a:noFill/>
                    </a:lnT>
                    <a:lnB cap="flat">
                      <a:noFill/>
                    </a:lnB>
                    <a:lnTlToBr>
                      <a:noFill/>
                    </a:lnTlToBr>
                    <a:lnBlToTr>
                      <a:noFill/>
                    </a:lnBlToTr>
                    <a:noFill/>
                  </a:tcPr>
                </a:tc>
                <a:tc hMerge="1">
                  <a:txBody>
                    <a:bodyPr/>
                    <a:lstStyle/>
                    <a:p>
                      <a:pPr algn="r"/>
                      <a:endParaRPr lang="en-US" sz="1200" b="0" dirty="0">
                        <a:solidFill>
                          <a:schemeClr val="tx1"/>
                        </a:solidFill>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en-US" sz="1200" b="0" dirty="0">
                        <a:solidFill>
                          <a:schemeClr val="tx1"/>
                        </a:solidFill>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algn="r"/>
                      <a:endParaRPr lang="en-US" sz="1200" b="0" i="1" dirty="0">
                        <a:solidFill>
                          <a:schemeClr val="tx1"/>
                        </a:solidFill>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2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algn="r"/>
                      <a:endParaRPr lang="en-US" sz="1200" b="0" dirty="0">
                        <a:solidFill>
                          <a:schemeClr val="tx1"/>
                        </a:solidFill>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2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200" b="0" i="1"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1000" b="0"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endParaRPr>
                    </a:p>
                  </a:txBody>
                  <a:tcPr horzOverflow="overflow">
                    <a:lnL cap="flat">
                      <a:noFill/>
                    </a:lnL>
                    <a:lnR>
                      <a:noFill/>
                    </a:lnR>
                    <a:lnT>
                      <a:noFill/>
                    </a:lnT>
                    <a:lnB cap="flat">
                      <a:noFill/>
                    </a:lnB>
                    <a:lnTlToBr>
                      <a:noFill/>
                    </a:lnTlToBr>
                    <a:lnBlToTr>
                      <a:noFill/>
                    </a:lnBlToTr>
                    <a:noFill/>
                  </a:tcPr>
                </a:tc>
                <a:extLst>
                  <a:ext uri="{0D108BD9-81ED-4DB2-BD59-A6C34878D82A}">
                    <a16:rowId xmlns:a16="http://schemas.microsoft.com/office/drawing/2014/main" val="10013"/>
                  </a:ext>
                </a:extLst>
              </a:tr>
            </a:tbl>
          </a:graphicData>
        </a:graphic>
      </p:graphicFrame>
      <p:sp>
        <p:nvSpPr>
          <p:cNvPr id="6" name="TextBox 5"/>
          <p:cNvSpPr txBox="1"/>
          <p:nvPr/>
        </p:nvSpPr>
        <p:spPr>
          <a:xfrm>
            <a:off x="219107" y="652547"/>
            <a:ext cx="7529848" cy="984885"/>
          </a:xfrm>
          <a:prstGeom prst="rect">
            <a:avLst/>
          </a:prstGeom>
          <a:noFill/>
        </p:spPr>
        <p:txBody>
          <a:bodyPr wrap="square" rtlCol="0">
            <a:spAutoFit/>
          </a:bodyPr>
          <a:lstStyle/>
          <a:p>
            <a:pPr marL="285750" indent="-285750">
              <a:buSzPct val="90000"/>
              <a:buFont typeface="Wingdings" panose="05000000000000000000" pitchFamily="2" charset="2"/>
              <a:buChar char=""/>
            </a:pPr>
            <a:r>
              <a:rPr lang="en-US" sz="1600" dirty="0">
                <a:solidFill>
                  <a:schemeClr val="accent6">
                    <a:lumMod val="50000"/>
                  </a:schemeClr>
                </a:solidFill>
              </a:rPr>
              <a:t>YTD 2021 Adjusted EPS of $1.21 compared to $1.11 for 2020</a:t>
            </a:r>
          </a:p>
          <a:p>
            <a:pPr lvl="1" indent="-285750">
              <a:buSzPct val="90000"/>
              <a:buFont typeface="Wingdings" panose="05000000000000000000" pitchFamily="2" charset="2"/>
              <a:buChar char=""/>
            </a:pPr>
            <a:r>
              <a:rPr lang="en-US" sz="1400" dirty="0">
                <a:solidFill>
                  <a:schemeClr val="accent6">
                    <a:lumMod val="50000"/>
                  </a:schemeClr>
                </a:solidFill>
              </a:rPr>
              <a:t>Results included unfavorable LIFO impacts of $0.20 and $0.03 in 2021 and 2020, respectively</a:t>
            </a:r>
          </a:p>
          <a:p>
            <a:pPr lvl="1" indent="-285750">
              <a:buSzPct val="90000"/>
              <a:buFont typeface="Wingdings" panose="05000000000000000000" pitchFamily="2" charset="2"/>
              <a:buChar char=""/>
            </a:pPr>
            <a:r>
              <a:rPr lang="en-US" sz="1400" dirty="0">
                <a:solidFill>
                  <a:schemeClr val="accent6">
                    <a:lumMod val="50000"/>
                  </a:schemeClr>
                </a:solidFill>
              </a:rPr>
              <a:t>Results included non-cash pension settlement charges of $0.07 and $0.14 per share in 2021 and 2020, respectively</a:t>
            </a:r>
          </a:p>
        </p:txBody>
      </p:sp>
      <p:sp>
        <p:nvSpPr>
          <p:cNvPr id="7" name="TextBox 6"/>
          <p:cNvSpPr txBox="1"/>
          <p:nvPr/>
        </p:nvSpPr>
        <p:spPr>
          <a:xfrm>
            <a:off x="219107" y="1544546"/>
            <a:ext cx="8612285" cy="1508105"/>
          </a:xfrm>
          <a:prstGeom prst="rect">
            <a:avLst/>
          </a:prstGeom>
          <a:noFill/>
        </p:spPr>
        <p:txBody>
          <a:bodyPr wrap="square" rtlCol="0">
            <a:spAutoFit/>
          </a:bodyPr>
          <a:lstStyle/>
          <a:p>
            <a:pPr marL="285750" indent="-285750">
              <a:buSzPct val="90000"/>
              <a:buFont typeface="Wingdings" panose="05000000000000000000" pitchFamily="2" charset="2"/>
              <a:buChar char=""/>
            </a:pPr>
            <a:r>
              <a:rPr lang="en-US" sz="1600" dirty="0">
                <a:solidFill>
                  <a:schemeClr val="accent6">
                    <a:lumMod val="50000"/>
                  </a:schemeClr>
                </a:solidFill>
              </a:rPr>
              <a:t>YTD 2021 sales increased 8.4% or $29.3 million</a:t>
            </a:r>
          </a:p>
          <a:p>
            <a:pPr lvl="1" indent="-285750">
              <a:buSzPct val="90000"/>
              <a:buFont typeface="Wingdings" panose="05000000000000000000" pitchFamily="2" charset="2"/>
              <a:buChar char=""/>
            </a:pPr>
            <a:r>
              <a:rPr lang="en-US" sz="1400" dirty="0">
                <a:solidFill>
                  <a:schemeClr val="accent6">
                    <a:lumMod val="50000"/>
                  </a:schemeClr>
                </a:solidFill>
              </a:rPr>
              <a:t>Incoming orders YTD increased 26.9% compared to the same period last year</a:t>
            </a:r>
          </a:p>
          <a:p>
            <a:pPr lvl="1" indent="-285750">
              <a:buSzPct val="90000"/>
              <a:buFont typeface="Wingdings" panose="05000000000000000000" pitchFamily="2" charset="2"/>
              <a:buChar char=""/>
            </a:pPr>
            <a:r>
              <a:rPr lang="en-US" sz="1400" dirty="0">
                <a:solidFill>
                  <a:schemeClr val="accent6">
                    <a:lumMod val="50000"/>
                  </a:schemeClr>
                </a:solidFill>
              </a:rPr>
              <a:t>Backlog improved to $186.0 million at December 31, 2021 compared to $113.1 million at December 31, 2020</a:t>
            </a:r>
          </a:p>
          <a:p>
            <a:pPr marL="285750" indent="-285750">
              <a:buSzPct val="90000"/>
              <a:buFont typeface="Wingdings" panose="05000000000000000000" pitchFamily="2" charset="2"/>
              <a:buChar char=""/>
            </a:pPr>
            <a:r>
              <a:rPr lang="en-US" sz="1600" dirty="0">
                <a:solidFill>
                  <a:schemeClr val="accent6">
                    <a:lumMod val="50000"/>
                  </a:schemeClr>
                </a:solidFill>
              </a:rPr>
              <a:t>Gross margin decreased 40 bps primarily due to increased cost of material from an unfavorable LIFO adjustment of 180 bps, partially offset by improved labor and overhead from increased sales volume</a:t>
            </a:r>
          </a:p>
        </p:txBody>
      </p:sp>
    </p:spTree>
    <p:extLst>
      <p:ext uri="{BB962C8B-B14F-4D97-AF65-F5344CB8AC3E}">
        <p14:creationId xmlns:p14="http://schemas.microsoft.com/office/powerpoint/2010/main" val="25675169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BALANCE SHEET</a:t>
            </a:r>
            <a:endParaRPr lang="en-US" sz="1600" dirty="0"/>
          </a:p>
        </p:txBody>
      </p:sp>
      <p:sp>
        <p:nvSpPr>
          <p:cNvPr id="3" name="Slide Number Placeholder 2"/>
          <p:cNvSpPr>
            <a:spLocks noGrp="1"/>
          </p:cNvSpPr>
          <p:nvPr>
            <p:ph type="sldNum" sz="quarter" idx="4"/>
          </p:nvPr>
        </p:nvSpPr>
        <p:spPr/>
        <p:txBody>
          <a:bodyPr/>
          <a:lstStyle/>
          <a:p>
            <a:fld id="{31565880-C22B-4283-895A-C9E13DE199B6}" type="slidenum">
              <a:rPr lang="en-US" smtClean="0"/>
              <a:pPr/>
              <a:t>34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152602994"/>
              </p:ext>
            </p:extLst>
          </p:nvPr>
        </p:nvGraphicFramePr>
        <p:xfrm>
          <a:off x="194913" y="2087885"/>
          <a:ext cx="4326569" cy="4160246"/>
        </p:xfrm>
        <a:graphic>
          <a:graphicData uri="http://schemas.openxmlformats.org/drawingml/2006/table">
            <a:tbl>
              <a:tblPr firstRow="1" bandRow="1">
                <a:tableStyleId>{10A1B5D5-9B99-4C35-A422-299274C87663}</a:tableStyleId>
              </a:tblPr>
              <a:tblGrid>
                <a:gridCol w="2132973">
                  <a:extLst>
                    <a:ext uri="{9D8B030D-6E8A-4147-A177-3AD203B41FA5}">
                      <a16:colId xmlns:a16="http://schemas.microsoft.com/office/drawing/2014/main" val="729941428"/>
                    </a:ext>
                  </a:extLst>
                </a:gridCol>
                <a:gridCol w="208280">
                  <a:extLst>
                    <a:ext uri="{9D8B030D-6E8A-4147-A177-3AD203B41FA5}">
                      <a16:colId xmlns:a16="http://schemas.microsoft.com/office/drawing/2014/main" val="1251905374"/>
                    </a:ext>
                  </a:extLst>
                </a:gridCol>
                <a:gridCol w="678995">
                  <a:extLst>
                    <a:ext uri="{9D8B030D-6E8A-4147-A177-3AD203B41FA5}">
                      <a16:colId xmlns:a16="http://schemas.microsoft.com/office/drawing/2014/main" val="3076382856"/>
                    </a:ext>
                  </a:extLst>
                </a:gridCol>
                <a:gridCol w="208280">
                  <a:extLst>
                    <a:ext uri="{9D8B030D-6E8A-4147-A177-3AD203B41FA5}">
                      <a16:colId xmlns:a16="http://schemas.microsoft.com/office/drawing/2014/main" val="685970589"/>
                    </a:ext>
                  </a:extLst>
                </a:gridCol>
                <a:gridCol w="208280">
                  <a:extLst>
                    <a:ext uri="{9D8B030D-6E8A-4147-A177-3AD203B41FA5}">
                      <a16:colId xmlns:a16="http://schemas.microsoft.com/office/drawing/2014/main" val="2064412432"/>
                    </a:ext>
                  </a:extLst>
                </a:gridCol>
                <a:gridCol w="681481">
                  <a:extLst>
                    <a:ext uri="{9D8B030D-6E8A-4147-A177-3AD203B41FA5}">
                      <a16:colId xmlns:a16="http://schemas.microsoft.com/office/drawing/2014/main" val="988903404"/>
                    </a:ext>
                  </a:extLst>
                </a:gridCol>
                <a:gridCol w="208280">
                  <a:extLst>
                    <a:ext uri="{9D8B030D-6E8A-4147-A177-3AD203B41FA5}">
                      <a16:colId xmlns:a16="http://schemas.microsoft.com/office/drawing/2014/main" val="813559897"/>
                    </a:ext>
                  </a:extLst>
                </a:gridCol>
              </a:tblGrid>
              <a:tr h="4898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bg1"/>
                          </a:solidFill>
                          <a:latin typeface="+mn-lt"/>
                          <a:ea typeface="+mn-ea"/>
                          <a:cs typeface="+mn-cs"/>
                        </a:rPr>
                        <a:t>($ in millions)</a:t>
                      </a:r>
                      <a:endParaRPr lang="en-US" sz="1200" dirty="0">
                        <a:solidFill>
                          <a:schemeClr val="bg1"/>
                        </a:solidFill>
                      </a:endParaRPr>
                    </a:p>
                    <a:p>
                      <a:endParaRPr lang="en-US" sz="1200" dirty="0"/>
                    </a:p>
                  </a:txBody>
                  <a:tcPr>
                    <a:lnB w="12700" cmpd="sng">
                      <a:noFill/>
                    </a:lnB>
                    <a:solidFill>
                      <a:schemeClr val="accent1">
                        <a:lumMod val="75000"/>
                      </a:schemeClr>
                    </a:solidFill>
                  </a:tcPr>
                </a:tc>
                <a:tc gridSpan="3">
                  <a:txBody>
                    <a:bodyPr/>
                    <a:lstStyle/>
                    <a:p>
                      <a:pPr algn="ctr"/>
                      <a:r>
                        <a:rPr lang="en-US" sz="1000" b="1" baseline="0" dirty="0"/>
                        <a:t>March 31,</a:t>
                      </a:r>
                    </a:p>
                    <a:p>
                      <a:pPr algn="ctr"/>
                      <a:r>
                        <a:rPr lang="en-US" sz="1000" b="1" baseline="0" dirty="0"/>
                        <a:t>2022</a:t>
                      </a:r>
                      <a:endParaRPr lang="en-US" sz="1000" b="1" dirty="0"/>
                    </a:p>
                  </a:txBody>
                  <a:tcPr>
                    <a:lnB w="12700" cmpd="sng">
                      <a:noFill/>
                    </a:lnB>
                    <a:solidFill>
                      <a:schemeClr val="accent1">
                        <a:lumMod val="75000"/>
                      </a:schemeClr>
                    </a:solidFill>
                  </a:tcPr>
                </a:tc>
                <a:tc hMerge="1">
                  <a:txBody>
                    <a:bodyPr/>
                    <a:lstStyle/>
                    <a:p>
                      <a:endParaRPr lang="en-US" sz="1000" dirty="0"/>
                    </a:p>
                  </a:txBody>
                  <a:tcPr/>
                </a:tc>
                <a:tc hMerge="1">
                  <a:txBody>
                    <a:bodyPr/>
                    <a:lstStyle/>
                    <a:p>
                      <a:endParaRPr lang="en-US" sz="1000" dirty="0"/>
                    </a:p>
                  </a:txBody>
                  <a:tcPr/>
                </a:tc>
                <a:tc gridSpan="3">
                  <a:txBody>
                    <a:bodyPr/>
                    <a:lstStyle/>
                    <a:p>
                      <a:pPr algn="ctr"/>
                      <a:r>
                        <a:rPr lang="en-US" sz="1000" b="1" dirty="0"/>
                        <a:t>December 31, </a:t>
                      </a:r>
                    </a:p>
                    <a:p>
                      <a:pPr algn="ctr"/>
                      <a:r>
                        <a:rPr lang="en-US" sz="1000" b="1" dirty="0"/>
                        <a:t>2021</a:t>
                      </a:r>
                    </a:p>
                  </a:txBody>
                  <a:tcPr>
                    <a:lnB w="12700" cmpd="sng">
                      <a:noFill/>
                    </a:lnB>
                    <a:solidFill>
                      <a:schemeClr val="accent1">
                        <a:lumMod val="75000"/>
                      </a:schemeClr>
                    </a:solidFill>
                  </a:tcPr>
                </a:tc>
                <a:tc hMerge="1">
                  <a:txBody>
                    <a:bodyPr/>
                    <a:lstStyle/>
                    <a:p>
                      <a:endParaRPr lang="en-US" sz="1000" b="1" dirty="0"/>
                    </a:p>
                  </a:txBody>
                  <a:tcPr/>
                </a:tc>
                <a:tc hMerge="1">
                  <a:txBody>
                    <a:bodyPr/>
                    <a:lstStyle/>
                    <a:p>
                      <a:endParaRPr lang="en-US" sz="1000" b="1" dirty="0"/>
                    </a:p>
                  </a:txBody>
                  <a:tcPr/>
                </a:tc>
                <a:extLst>
                  <a:ext uri="{0D108BD9-81ED-4DB2-BD59-A6C34878D82A}">
                    <a16:rowId xmlns:a16="http://schemas.microsoft.com/office/drawing/2014/main" val="3655802413"/>
                  </a:ext>
                </a:extLst>
              </a:tr>
              <a:tr h="347351">
                <a:tc>
                  <a:txBody>
                    <a:bodyPr/>
                    <a:lstStyle/>
                    <a:p>
                      <a:r>
                        <a:rPr lang="en-US" sz="1200" b="1" u="none" dirty="0"/>
                        <a:t>ASSETS</a:t>
                      </a: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endParaRPr lang="en-US" sz="1200" dirty="0"/>
                    </a:p>
                  </a:txBody>
                  <a:tcPr anchor="ctr">
                    <a:lnL>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pPr algn="r"/>
                      <a:endParaRPr lang="en-US" sz="1200" dirty="0"/>
                    </a:p>
                  </a:txBody>
                  <a:tcPr anchor="ctr">
                    <a:lnL>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endParaRPr lang="en-US" sz="1200" dirty="0"/>
                    </a:p>
                  </a:txBody>
                  <a:tcPr anchor="ctr">
                    <a:lnL>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endParaRPr lang="en-US" sz="1200" dirty="0"/>
                    </a:p>
                  </a:txBody>
                  <a:tcPr anchor="ctr">
                    <a:lnL>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endParaRPr lang="en-US" sz="1200" dirty="0"/>
                    </a:p>
                  </a:txBody>
                  <a:tcPr anchor="ctr">
                    <a:lnL>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endParaRPr lang="en-US" sz="1200" dirty="0"/>
                    </a:p>
                  </a:txBody>
                  <a:tcPr anchor="ctr">
                    <a:lnL>
                      <a:noFill/>
                    </a:lnL>
                    <a:lnR w="12700" cmpd="sng">
                      <a:noFill/>
                    </a:lnR>
                    <a:lnT w="12700" cmpd="sng">
                      <a:noFill/>
                    </a:lnT>
                    <a:lnB w="12700" cmpd="sng">
                      <a:noFill/>
                    </a:lnB>
                    <a:lnTlToBr w="12700" cmpd="sng">
                      <a:noFill/>
                      <a:prstDash val="solid"/>
                    </a:lnTlToBr>
                    <a:lnBlToTr w="12700" cmpd="sng">
                      <a:noFill/>
                      <a:prstDash val="solid"/>
                    </a:lnBlToTr>
                    <a:solidFill>
                      <a:srgbClr val="E5EAEF"/>
                    </a:solidFill>
                  </a:tcPr>
                </a:tc>
                <a:extLst>
                  <a:ext uri="{0D108BD9-81ED-4DB2-BD59-A6C34878D82A}">
                    <a16:rowId xmlns:a16="http://schemas.microsoft.com/office/drawing/2014/main" val="2662186225"/>
                  </a:ext>
                </a:extLst>
              </a:tr>
              <a:tr h="489892">
                <a:tc>
                  <a:txBody>
                    <a:bodyPr/>
                    <a:lstStyle/>
                    <a:p>
                      <a:r>
                        <a:rPr lang="en-US" sz="1200" b="0" dirty="0"/>
                        <a:t>Cash and cash equivalents</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en-US" sz="1200" b="0" dirty="0"/>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latinLnBrk="0" hangingPunct="1"/>
                      <a:r>
                        <a:rPr lang="en-US" sz="1200" b="0" kern="1200" dirty="0">
                          <a:solidFill>
                            <a:schemeClr val="dk1"/>
                          </a:solidFill>
                          <a:latin typeface="+mn-lt"/>
                          <a:ea typeface="+mn-ea"/>
                          <a:cs typeface="+mn-cs"/>
                        </a:rPr>
                        <a:t>$122.7</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en-US" sz="1200" b="0" dirty="0"/>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en-US" sz="1200" b="0" dirty="0"/>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200" b="0" dirty="0"/>
                        <a:t>$125.2</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en-US" sz="1200" dirty="0"/>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49775572"/>
                  </a:ext>
                </a:extLst>
              </a:tr>
              <a:tr h="365128">
                <a:tc>
                  <a:txBody>
                    <a:bodyPr/>
                    <a:lstStyle/>
                    <a:p>
                      <a:r>
                        <a:rPr lang="en-US" sz="1200" b="0" dirty="0"/>
                        <a:t>Accounts receivable, net</a:t>
                      </a: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endParaRPr lang="en-US" sz="1200" b="0" dirty="0"/>
                    </a:p>
                  </a:txBody>
                  <a:tcPr anchor="ctr">
                    <a:lnL>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pPr marL="0" algn="r" defTabSz="914400" rtl="0" eaLnBrk="1" latinLnBrk="0" hangingPunct="1"/>
                      <a:r>
                        <a:rPr lang="en-US" sz="1200" b="0" kern="1200" dirty="0">
                          <a:solidFill>
                            <a:schemeClr val="dk1"/>
                          </a:solidFill>
                          <a:latin typeface="+mn-lt"/>
                          <a:ea typeface="+mn-ea"/>
                          <a:cs typeface="+mn-cs"/>
                        </a:rPr>
                        <a:t>67.7</a:t>
                      </a:r>
                    </a:p>
                  </a:txBody>
                  <a:tcPr anchor="ctr">
                    <a:lnL>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endParaRPr lang="en-US" sz="1200" b="0" dirty="0"/>
                    </a:p>
                  </a:txBody>
                  <a:tcPr anchor="ctr">
                    <a:lnL>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endParaRPr lang="en-US" sz="1200" b="0" dirty="0"/>
                    </a:p>
                  </a:txBody>
                  <a:tcPr anchor="ctr">
                    <a:lnL>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pPr algn="r"/>
                      <a:r>
                        <a:rPr lang="en-US" sz="1200" b="0" dirty="0"/>
                        <a:t>58.5</a:t>
                      </a:r>
                    </a:p>
                  </a:txBody>
                  <a:tcPr anchor="ctr">
                    <a:lnL>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endParaRPr lang="en-US" sz="1200" dirty="0"/>
                    </a:p>
                  </a:txBody>
                  <a:tcPr anchor="ctr">
                    <a:lnL>
                      <a:noFill/>
                    </a:lnL>
                    <a:lnR w="12700" cmpd="sng">
                      <a:noFill/>
                    </a:lnR>
                    <a:lnT w="12700" cmpd="sng">
                      <a:noFill/>
                    </a:lnT>
                    <a:lnB w="12700" cmpd="sng">
                      <a:noFill/>
                    </a:lnB>
                    <a:lnTlToBr w="12700" cmpd="sng">
                      <a:noFill/>
                      <a:prstDash val="solid"/>
                    </a:lnTlToBr>
                    <a:lnBlToTr w="12700" cmpd="sng">
                      <a:noFill/>
                      <a:prstDash val="solid"/>
                    </a:lnBlToTr>
                    <a:solidFill>
                      <a:srgbClr val="E5EAEF"/>
                    </a:solidFill>
                  </a:tcPr>
                </a:tc>
                <a:extLst>
                  <a:ext uri="{0D108BD9-81ED-4DB2-BD59-A6C34878D82A}">
                    <a16:rowId xmlns:a16="http://schemas.microsoft.com/office/drawing/2014/main" val="219581824"/>
                  </a:ext>
                </a:extLst>
              </a:tr>
              <a:tr h="369931">
                <a:tc>
                  <a:txBody>
                    <a:bodyPr/>
                    <a:lstStyle/>
                    <a:p>
                      <a:r>
                        <a:rPr lang="en-US" sz="1200" b="0" dirty="0"/>
                        <a:t>Inventories, net</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en-US" sz="1200" b="0" dirty="0"/>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latinLnBrk="0" hangingPunct="1"/>
                      <a:r>
                        <a:rPr lang="en-US" sz="1200" b="0" kern="1200" dirty="0">
                          <a:solidFill>
                            <a:schemeClr val="dk1"/>
                          </a:solidFill>
                          <a:latin typeface="+mn-lt"/>
                          <a:ea typeface="+mn-ea"/>
                          <a:cs typeface="+mn-cs"/>
                        </a:rPr>
                        <a:t>90.0</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en-US" sz="1200" b="0" dirty="0"/>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en-US" sz="1200" b="0" dirty="0"/>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200" b="0" dirty="0"/>
                        <a:t>85.6</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en-US" sz="1200" dirty="0"/>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55395466"/>
                  </a:ext>
                </a:extLst>
              </a:tr>
              <a:tr h="353683">
                <a:tc>
                  <a:txBody>
                    <a:bodyPr/>
                    <a:lstStyle/>
                    <a:p>
                      <a:r>
                        <a:rPr lang="en-US" sz="1200" b="0" dirty="0"/>
                        <a:t>Prepaid</a:t>
                      </a:r>
                      <a:r>
                        <a:rPr lang="en-US" sz="1200" b="0" baseline="0" dirty="0"/>
                        <a:t> and other</a:t>
                      </a:r>
                      <a:endParaRPr lang="en-US" sz="1200" b="0" dirty="0"/>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endParaRPr lang="en-US" sz="1200" b="0" dirty="0"/>
                    </a:p>
                  </a:txBody>
                  <a:tcPr anchor="ctr">
                    <a:lnL>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pPr marL="0" algn="r" defTabSz="914400" rtl="0" eaLnBrk="1" latinLnBrk="0" hangingPunct="1"/>
                      <a:r>
                        <a:rPr lang="en-US" sz="1200" b="0" kern="1200" dirty="0">
                          <a:solidFill>
                            <a:schemeClr val="dk1"/>
                          </a:solidFill>
                          <a:latin typeface="+mn-lt"/>
                          <a:ea typeface="+mn-ea"/>
                          <a:cs typeface="+mn-cs"/>
                        </a:rPr>
                        <a:t>8.3</a:t>
                      </a:r>
                    </a:p>
                  </a:txBody>
                  <a:tcPr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AEF"/>
                    </a:solidFill>
                  </a:tcPr>
                </a:tc>
                <a:tc>
                  <a:txBody>
                    <a:bodyPr/>
                    <a:lstStyle/>
                    <a:p>
                      <a:endParaRPr lang="en-US" sz="1200" b="0" dirty="0"/>
                    </a:p>
                  </a:txBody>
                  <a:tcPr anchor="ctr">
                    <a:lnL>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endParaRPr lang="en-US" sz="1200" b="0" dirty="0"/>
                    </a:p>
                  </a:txBody>
                  <a:tcPr anchor="ctr">
                    <a:lnL>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pPr algn="r"/>
                      <a:r>
                        <a:rPr lang="en-US" sz="1200" b="0" dirty="0"/>
                        <a:t>7.9</a:t>
                      </a:r>
                    </a:p>
                  </a:txBody>
                  <a:tcPr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AEF"/>
                    </a:solidFill>
                  </a:tcPr>
                </a:tc>
                <a:tc>
                  <a:txBody>
                    <a:bodyPr/>
                    <a:lstStyle/>
                    <a:p>
                      <a:endParaRPr lang="en-US" sz="1200" dirty="0"/>
                    </a:p>
                  </a:txBody>
                  <a:tcPr anchor="ctr">
                    <a:lnL>
                      <a:noFill/>
                    </a:lnL>
                    <a:lnR w="12700" cmpd="sng">
                      <a:noFill/>
                    </a:lnR>
                    <a:lnT w="12700" cmpd="sng">
                      <a:noFill/>
                    </a:lnT>
                    <a:lnB w="12700" cmpd="sng">
                      <a:noFill/>
                    </a:lnB>
                    <a:lnTlToBr w="12700" cmpd="sng">
                      <a:noFill/>
                      <a:prstDash val="solid"/>
                    </a:lnTlToBr>
                    <a:lnBlToTr w="12700" cmpd="sng">
                      <a:noFill/>
                      <a:prstDash val="solid"/>
                    </a:lnBlToTr>
                    <a:solidFill>
                      <a:srgbClr val="E5EAEF"/>
                    </a:solidFill>
                  </a:tcPr>
                </a:tc>
                <a:extLst>
                  <a:ext uri="{0D108BD9-81ED-4DB2-BD59-A6C34878D82A}">
                    <a16:rowId xmlns:a16="http://schemas.microsoft.com/office/drawing/2014/main" val="3484428980"/>
                  </a:ext>
                </a:extLst>
              </a:tr>
              <a:tr h="370936">
                <a:tc>
                  <a:txBody>
                    <a:bodyPr/>
                    <a:lstStyle/>
                    <a:p>
                      <a:r>
                        <a:rPr lang="en-US" sz="1200" b="1" dirty="0"/>
                        <a:t>Total current</a:t>
                      </a:r>
                      <a:r>
                        <a:rPr lang="en-US" sz="1200" b="1" baseline="0" dirty="0"/>
                        <a:t> assets</a:t>
                      </a:r>
                      <a:endParaRPr lang="en-US" sz="1200" b="1" dirty="0"/>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en-US" sz="1200" b="1" dirty="0"/>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latinLnBrk="0" hangingPunct="1"/>
                      <a:r>
                        <a:rPr lang="en-US" sz="1200" b="1" kern="1200" dirty="0">
                          <a:solidFill>
                            <a:schemeClr val="dk1"/>
                          </a:solidFill>
                          <a:latin typeface="+mn-lt"/>
                          <a:ea typeface="+mn-ea"/>
                          <a:cs typeface="+mn-cs"/>
                        </a:rPr>
                        <a:t>$288.7</a:t>
                      </a:r>
                    </a:p>
                  </a:txBody>
                  <a:tcPr anchor="ct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200" b="1" dirty="0"/>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en-US" sz="1200" b="1" dirty="0"/>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200" b="1" dirty="0"/>
                        <a:t>$277.2</a:t>
                      </a:r>
                    </a:p>
                  </a:txBody>
                  <a:tcPr anchor="ct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200" dirty="0"/>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2246074"/>
                  </a:ext>
                </a:extLst>
              </a:tr>
              <a:tr h="489892">
                <a:tc>
                  <a:txBody>
                    <a:bodyPr/>
                    <a:lstStyle/>
                    <a:p>
                      <a:r>
                        <a:rPr lang="en-US" sz="1200" b="0" dirty="0"/>
                        <a:t>Property,</a:t>
                      </a:r>
                      <a:r>
                        <a:rPr lang="en-US" sz="1200" b="0" baseline="0" dirty="0"/>
                        <a:t> plant and equipment, net</a:t>
                      </a:r>
                      <a:endParaRPr lang="en-US" sz="1200" b="0" dirty="0"/>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endParaRPr lang="en-US" sz="1200" b="0" dirty="0"/>
                    </a:p>
                  </a:txBody>
                  <a:tcPr anchor="ctr">
                    <a:lnL>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pPr marL="0" algn="r" defTabSz="914400" rtl="0" eaLnBrk="1" latinLnBrk="0" hangingPunct="1"/>
                      <a:r>
                        <a:rPr lang="en-US" sz="1200" b="0" kern="1200" dirty="0">
                          <a:solidFill>
                            <a:schemeClr val="dk1"/>
                          </a:solidFill>
                          <a:latin typeface="+mn-lt"/>
                          <a:ea typeface="+mn-ea"/>
                          <a:cs typeface="+mn-cs"/>
                        </a:rPr>
                        <a:t>104.2</a:t>
                      </a:r>
                    </a:p>
                  </a:txBody>
                  <a:tcPr anchor="ctr">
                    <a:lnL>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endParaRPr lang="en-US" sz="1200" b="0" dirty="0"/>
                    </a:p>
                  </a:txBody>
                  <a:tcPr anchor="ctr">
                    <a:lnL>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endParaRPr lang="en-US" sz="1200" b="0" dirty="0"/>
                    </a:p>
                  </a:txBody>
                  <a:tcPr anchor="ctr">
                    <a:lnL>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pPr algn="r"/>
                      <a:r>
                        <a:rPr lang="en-US" sz="1200" b="0" dirty="0"/>
                        <a:t>104.3</a:t>
                      </a:r>
                    </a:p>
                  </a:txBody>
                  <a:tcPr anchor="ctr">
                    <a:lnL>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endParaRPr lang="en-US" sz="1200" dirty="0"/>
                    </a:p>
                  </a:txBody>
                  <a:tcPr anchor="ctr">
                    <a:lnL>
                      <a:noFill/>
                    </a:lnL>
                    <a:lnR w="12700" cmpd="sng">
                      <a:noFill/>
                    </a:lnR>
                    <a:lnT w="12700" cmpd="sng">
                      <a:noFill/>
                    </a:lnT>
                    <a:lnB w="12700" cmpd="sng">
                      <a:noFill/>
                    </a:lnB>
                    <a:lnTlToBr w="12700" cmpd="sng">
                      <a:noFill/>
                      <a:prstDash val="solid"/>
                    </a:lnTlToBr>
                    <a:lnBlToTr w="12700" cmpd="sng">
                      <a:noFill/>
                      <a:prstDash val="solid"/>
                    </a:lnBlToTr>
                    <a:solidFill>
                      <a:srgbClr val="E5EAEF"/>
                    </a:solidFill>
                  </a:tcPr>
                </a:tc>
                <a:extLst>
                  <a:ext uri="{0D108BD9-81ED-4DB2-BD59-A6C34878D82A}">
                    <a16:rowId xmlns:a16="http://schemas.microsoft.com/office/drawing/2014/main" val="1421596691"/>
                  </a:ext>
                </a:extLst>
              </a:tr>
              <a:tr h="390002">
                <a:tc>
                  <a:txBody>
                    <a:bodyPr/>
                    <a:lstStyle/>
                    <a:p>
                      <a:r>
                        <a:rPr lang="en-US" sz="1200" b="0" dirty="0"/>
                        <a:t>Other assets</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en-US" sz="1200" b="0" dirty="0"/>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latinLnBrk="0" hangingPunct="1"/>
                      <a:r>
                        <a:rPr lang="en-US" sz="1200" b="0" kern="1200" dirty="0">
                          <a:solidFill>
                            <a:schemeClr val="dk1"/>
                          </a:solidFill>
                          <a:latin typeface="+mn-lt"/>
                          <a:ea typeface="+mn-ea"/>
                          <a:cs typeface="+mn-cs"/>
                        </a:rPr>
                        <a:t>38.4</a:t>
                      </a:r>
                    </a:p>
                  </a:txBody>
                  <a:tcPr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b="0" dirty="0"/>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en-US" sz="1200" b="0" dirty="0"/>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200" b="0" dirty="0"/>
                        <a:t>39.3</a:t>
                      </a:r>
                    </a:p>
                  </a:txBody>
                  <a:tcPr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78204984"/>
                  </a:ext>
                </a:extLst>
              </a:tr>
              <a:tr h="468139">
                <a:tc>
                  <a:txBody>
                    <a:bodyPr/>
                    <a:lstStyle/>
                    <a:p>
                      <a:r>
                        <a:rPr lang="en-US" sz="1200" b="1" dirty="0"/>
                        <a:t>Total assets</a:t>
                      </a: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endParaRPr lang="en-US" sz="1200" b="1" dirty="0"/>
                    </a:p>
                  </a:txBody>
                  <a:tcPr anchor="ctr">
                    <a:lnL>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pPr marL="0" algn="r" defTabSz="914400" rtl="0" eaLnBrk="1" latinLnBrk="0" hangingPunct="1"/>
                      <a:r>
                        <a:rPr lang="en-US" sz="1200" b="1" kern="1200" dirty="0">
                          <a:solidFill>
                            <a:schemeClr val="dk1"/>
                          </a:solidFill>
                          <a:latin typeface="+mn-lt"/>
                          <a:ea typeface="+mn-ea"/>
                          <a:cs typeface="+mn-cs"/>
                        </a:rPr>
                        <a:t>$431.3</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AEF"/>
                    </a:solidFill>
                  </a:tcPr>
                </a:tc>
                <a:tc>
                  <a:txBody>
                    <a:bodyPr/>
                    <a:lstStyle/>
                    <a:p>
                      <a:endParaRPr lang="en-US" sz="1200" b="1" dirty="0"/>
                    </a:p>
                  </a:txBody>
                  <a:tcPr anchor="ctr">
                    <a:lnL>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endParaRPr lang="en-US" sz="1200" b="1" dirty="0"/>
                    </a:p>
                  </a:txBody>
                  <a:tcPr anchor="ctr">
                    <a:lnL>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pPr algn="r"/>
                      <a:r>
                        <a:rPr lang="en-US" sz="1200" b="1" dirty="0"/>
                        <a:t>$420.8</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AEF"/>
                    </a:solidFill>
                  </a:tcPr>
                </a:tc>
                <a:tc>
                  <a:txBody>
                    <a:bodyPr/>
                    <a:lstStyle/>
                    <a:p>
                      <a:endParaRPr lang="en-US" sz="1200" dirty="0"/>
                    </a:p>
                  </a:txBody>
                  <a:tcPr anchor="ctr">
                    <a:lnL>
                      <a:noFill/>
                    </a:lnL>
                    <a:lnR w="12700" cmpd="sng">
                      <a:noFill/>
                    </a:lnR>
                    <a:lnT w="12700" cmpd="sng">
                      <a:noFill/>
                    </a:lnT>
                    <a:lnB w="12700" cmpd="sng">
                      <a:noFill/>
                    </a:lnB>
                    <a:lnTlToBr w="12700" cmpd="sng">
                      <a:noFill/>
                      <a:prstDash val="solid"/>
                    </a:lnTlToBr>
                    <a:lnBlToTr w="12700" cmpd="sng">
                      <a:noFill/>
                      <a:prstDash val="solid"/>
                    </a:lnBlToTr>
                    <a:solidFill>
                      <a:srgbClr val="E5EAEF"/>
                    </a:solidFill>
                  </a:tcPr>
                </a:tc>
                <a:extLst>
                  <a:ext uri="{0D108BD9-81ED-4DB2-BD59-A6C34878D82A}">
                    <a16:rowId xmlns:a16="http://schemas.microsoft.com/office/drawing/2014/main" val="684422629"/>
                  </a:ext>
                </a:extLst>
              </a:tr>
              <a:tr h="0">
                <a:tc>
                  <a:txBody>
                    <a:bodyPr/>
                    <a:lstStyle/>
                    <a:p>
                      <a:endParaRPr lang="en-US" sz="100" b="1" dirty="0"/>
                    </a:p>
                  </a:txBody>
                  <a:tcPr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en-US" sz="100" b="1" dirty="0"/>
                    </a:p>
                  </a:txBody>
                  <a:tcPr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r"/>
                      <a:endParaRPr lang="en-US" sz="100" b="1" dirty="0"/>
                    </a:p>
                  </a:txBody>
                  <a:tcPr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b="1" dirty="0"/>
                    </a:p>
                  </a:txBody>
                  <a:tcPr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en-US" sz="100" b="1" dirty="0"/>
                    </a:p>
                  </a:txBody>
                  <a:tcPr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r"/>
                      <a:endParaRPr lang="en-US" sz="100" b="1" dirty="0"/>
                    </a:p>
                  </a:txBody>
                  <a:tcPr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24888358"/>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236551712"/>
              </p:ext>
            </p:extLst>
          </p:nvPr>
        </p:nvGraphicFramePr>
        <p:xfrm>
          <a:off x="4582876" y="2087885"/>
          <a:ext cx="4405338" cy="4165148"/>
        </p:xfrm>
        <a:graphic>
          <a:graphicData uri="http://schemas.openxmlformats.org/drawingml/2006/table">
            <a:tbl>
              <a:tblPr firstRow="1" bandRow="1">
                <a:tableStyleId>{10A1B5D5-9B99-4C35-A422-299274C87663}</a:tableStyleId>
              </a:tblPr>
              <a:tblGrid>
                <a:gridCol w="2222119">
                  <a:extLst>
                    <a:ext uri="{9D8B030D-6E8A-4147-A177-3AD203B41FA5}">
                      <a16:colId xmlns:a16="http://schemas.microsoft.com/office/drawing/2014/main" val="729941428"/>
                    </a:ext>
                  </a:extLst>
                </a:gridCol>
                <a:gridCol w="208280">
                  <a:extLst>
                    <a:ext uri="{9D8B030D-6E8A-4147-A177-3AD203B41FA5}">
                      <a16:colId xmlns:a16="http://schemas.microsoft.com/office/drawing/2014/main" val="2388899767"/>
                    </a:ext>
                  </a:extLst>
                </a:gridCol>
                <a:gridCol w="681487">
                  <a:extLst>
                    <a:ext uri="{9D8B030D-6E8A-4147-A177-3AD203B41FA5}">
                      <a16:colId xmlns:a16="http://schemas.microsoft.com/office/drawing/2014/main" val="3076382856"/>
                    </a:ext>
                  </a:extLst>
                </a:gridCol>
                <a:gridCol w="116840">
                  <a:extLst>
                    <a:ext uri="{9D8B030D-6E8A-4147-A177-3AD203B41FA5}">
                      <a16:colId xmlns:a16="http://schemas.microsoft.com/office/drawing/2014/main" val="1355821635"/>
                    </a:ext>
                  </a:extLst>
                </a:gridCol>
                <a:gridCol w="116840">
                  <a:extLst>
                    <a:ext uri="{9D8B030D-6E8A-4147-A177-3AD203B41FA5}">
                      <a16:colId xmlns:a16="http://schemas.microsoft.com/office/drawing/2014/main" val="2064412432"/>
                    </a:ext>
                  </a:extLst>
                </a:gridCol>
                <a:gridCol w="208280">
                  <a:extLst>
                    <a:ext uri="{9D8B030D-6E8A-4147-A177-3AD203B41FA5}">
                      <a16:colId xmlns:a16="http://schemas.microsoft.com/office/drawing/2014/main" val="1512109426"/>
                    </a:ext>
                  </a:extLst>
                </a:gridCol>
                <a:gridCol w="643212">
                  <a:extLst>
                    <a:ext uri="{9D8B030D-6E8A-4147-A177-3AD203B41FA5}">
                      <a16:colId xmlns:a16="http://schemas.microsoft.com/office/drawing/2014/main" val="988903404"/>
                    </a:ext>
                  </a:extLst>
                </a:gridCol>
                <a:gridCol w="208280">
                  <a:extLst>
                    <a:ext uri="{9D8B030D-6E8A-4147-A177-3AD203B41FA5}">
                      <a16:colId xmlns:a16="http://schemas.microsoft.com/office/drawing/2014/main" val="813559897"/>
                    </a:ext>
                  </a:extLst>
                </a:gridCol>
              </a:tblGrid>
              <a:tr h="489892">
                <a:tc>
                  <a:txBody>
                    <a:bodyPr/>
                    <a:lstStyle/>
                    <a:p>
                      <a:endParaRPr lang="en-US" sz="1200" dirty="0"/>
                    </a:p>
                  </a:txBody>
                  <a:tcPr>
                    <a:lnB w="12700" cmpd="sng">
                      <a:noFill/>
                    </a:lnB>
                    <a:solidFill>
                      <a:schemeClr val="accent1">
                        <a:lumMod val="75000"/>
                      </a:schemeClr>
                    </a:solidFill>
                  </a:tcPr>
                </a:tc>
                <a:tc gridSpan="3">
                  <a:txBody>
                    <a:bodyPr/>
                    <a:lstStyle/>
                    <a:p>
                      <a:pPr algn="ctr"/>
                      <a:r>
                        <a:rPr lang="en-US" sz="1000" b="1" baseline="0" dirty="0"/>
                        <a:t>March 31</a:t>
                      </a:r>
                      <a:r>
                        <a:rPr lang="en-US" sz="1000" b="1" dirty="0"/>
                        <a:t>,</a:t>
                      </a:r>
                    </a:p>
                    <a:p>
                      <a:pPr algn="ctr"/>
                      <a:r>
                        <a:rPr lang="en-US" sz="1000" b="1" dirty="0"/>
                        <a:t>2022</a:t>
                      </a:r>
                    </a:p>
                  </a:txBody>
                  <a:tcPr>
                    <a:lnB w="12700" cmpd="sng">
                      <a:noFill/>
                    </a:lnB>
                    <a:solidFill>
                      <a:schemeClr val="accent1">
                        <a:lumMod val="75000"/>
                      </a:schemeClr>
                    </a:solidFill>
                  </a:tcPr>
                </a:tc>
                <a:tc hMerge="1">
                  <a:txBody>
                    <a:bodyPr/>
                    <a:lstStyle/>
                    <a:p>
                      <a:endParaRPr lang="en-US" sz="1000" dirty="0"/>
                    </a:p>
                  </a:txBody>
                  <a:tcPr/>
                </a:tc>
                <a:tc hMerge="1">
                  <a:txBody>
                    <a:bodyPr/>
                    <a:lstStyle/>
                    <a:p>
                      <a:endParaRPr lang="en-US"/>
                    </a:p>
                  </a:txBody>
                  <a:tcPr/>
                </a:tc>
                <a:tc gridSpan="4">
                  <a:txBody>
                    <a:bodyPr/>
                    <a:lstStyle/>
                    <a:p>
                      <a:pPr algn="ctr"/>
                      <a:r>
                        <a:rPr lang="en-US" sz="1000" b="1" dirty="0"/>
                        <a:t>December 31,</a:t>
                      </a:r>
                    </a:p>
                    <a:p>
                      <a:pPr algn="ctr"/>
                      <a:r>
                        <a:rPr lang="en-US" sz="1000" b="1" dirty="0"/>
                        <a:t>2021</a:t>
                      </a:r>
                    </a:p>
                  </a:txBody>
                  <a:tcPr>
                    <a:lnB w="12700" cmpd="sng">
                      <a:noFill/>
                    </a:lnB>
                    <a:solidFill>
                      <a:schemeClr val="accent1">
                        <a:lumMod val="75000"/>
                      </a:schemeClr>
                    </a:solidFill>
                  </a:tcPr>
                </a:tc>
                <a:tc hMerge="1">
                  <a:txBody>
                    <a:bodyPr/>
                    <a:lstStyle/>
                    <a:p>
                      <a:endParaRPr lang="en-US"/>
                    </a:p>
                  </a:txBody>
                  <a:tcPr/>
                </a:tc>
                <a:tc hMerge="1">
                  <a:txBody>
                    <a:bodyPr/>
                    <a:lstStyle/>
                    <a:p>
                      <a:endParaRPr lang="en-US" sz="1000" b="1" dirty="0"/>
                    </a:p>
                  </a:txBody>
                  <a:tcPr/>
                </a:tc>
                <a:tc hMerge="1">
                  <a:txBody>
                    <a:bodyPr/>
                    <a:lstStyle/>
                    <a:p>
                      <a:endParaRPr lang="en-US" sz="1000" b="1" dirty="0"/>
                    </a:p>
                  </a:txBody>
                  <a:tcPr/>
                </a:tc>
                <a:extLst>
                  <a:ext uri="{0D108BD9-81ED-4DB2-BD59-A6C34878D82A}">
                    <a16:rowId xmlns:a16="http://schemas.microsoft.com/office/drawing/2014/main" val="3655802413"/>
                  </a:ext>
                </a:extLst>
              </a:tr>
              <a:tr h="341420">
                <a:tc gridSpan="8">
                  <a:txBody>
                    <a:bodyPr/>
                    <a:lstStyle/>
                    <a:p>
                      <a:r>
                        <a:rPr lang="en-US" sz="1200" b="1" u="none" dirty="0"/>
                        <a:t>LIABILITIES</a:t>
                      </a:r>
                      <a:r>
                        <a:rPr lang="en-US" sz="1200" b="1" u="none" baseline="0" dirty="0"/>
                        <a:t> &amp; SHAREHOLDERS’ EQUITY</a:t>
                      </a:r>
                      <a:endParaRPr lang="en-US" sz="1200" b="1" u="none" dirty="0"/>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rgbClr val="E5EAEF"/>
                    </a:solidFill>
                  </a:tcPr>
                </a:tc>
                <a:tc hMerge="1">
                  <a:txBody>
                    <a:bodyPr/>
                    <a:lstStyle/>
                    <a:p>
                      <a:endParaRPr lang="en-US"/>
                    </a:p>
                  </a:txBody>
                  <a:tcPr/>
                </a:tc>
                <a:tc hMerge="1">
                  <a:txBody>
                    <a:bodyPr/>
                    <a:lstStyle/>
                    <a:p>
                      <a:pPr algn="r"/>
                      <a:endParaRPr lang="en-US" sz="1200" dirty="0"/>
                    </a:p>
                  </a:txBody>
                  <a:tcPr anchor="ctr">
                    <a:lnL>
                      <a:noFill/>
                    </a:lnL>
                    <a:lnR>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sz="1200" dirty="0"/>
                    </a:p>
                  </a:txBody>
                  <a:tcPr anchor="ctr">
                    <a:lnL>
                      <a:noFill/>
                    </a:lnL>
                    <a:lnR>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sz="1200" dirty="0"/>
                    </a:p>
                  </a:txBody>
                  <a:tcPr anchor="ctr">
                    <a:lnL>
                      <a:noFill/>
                    </a:lnL>
                    <a:lnR>
                      <a:noFill/>
                    </a:lnR>
                    <a:lnT w="12700" cmpd="sng">
                      <a:noFill/>
                    </a:lnT>
                    <a:lnB w="12700" cmpd="sng">
                      <a:noFill/>
                    </a:lnB>
                    <a:lnTlToBr w="12700" cmpd="sng">
                      <a:noFill/>
                      <a:prstDash val="solid"/>
                    </a:lnTlToBr>
                    <a:lnBlToTr w="12700" cmpd="sng">
                      <a:noFill/>
                      <a:prstDash val="solid"/>
                    </a:lnBlToTr>
                  </a:tcPr>
                </a:tc>
                <a:tc hMerge="1">
                  <a:txBody>
                    <a:bodyPr/>
                    <a:lstStyle/>
                    <a:p>
                      <a:endParaRPr lang="en-US" sz="1200" dirty="0"/>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62186225"/>
                  </a:ext>
                </a:extLst>
              </a:tr>
              <a:tr h="526211">
                <a:tc>
                  <a:txBody>
                    <a:bodyPr/>
                    <a:lstStyle/>
                    <a:p>
                      <a:r>
                        <a:rPr lang="en-US" sz="1200" b="0" dirty="0"/>
                        <a:t>Total current liabilities</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latinLnBrk="0" hangingPunct="1"/>
                      <a:r>
                        <a:rPr lang="en-US" sz="1200" b="0" kern="1200" dirty="0">
                          <a:solidFill>
                            <a:schemeClr val="dk1"/>
                          </a:solidFill>
                          <a:latin typeface="+mn-lt"/>
                          <a:ea typeface="+mn-ea"/>
                          <a:cs typeface="+mn-cs"/>
                        </a:rPr>
                        <a:t>$59.5</a:t>
                      </a:r>
                    </a:p>
                  </a:txBody>
                  <a:tcPr anchor="ctr">
                    <a:lnL>
                      <a:noFill/>
                    </a:lnL>
                    <a:lnR>
                      <a:noFill/>
                    </a:lnR>
                    <a:lnT w="12700" cmpd="sng">
                      <a:noFill/>
                    </a:lnT>
                    <a:lnB w="12700" cmpd="sng">
                      <a:noFill/>
                    </a:lnB>
                    <a:lnTlToBr w="12700" cmpd="sng">
                      <a:noFill/>
                      <a:prstDash val="solid"/>
                    </a:lnTlToBr>
                    <a:lnBlToTr w="12700" cmpd="sng">
                      <a:noFill/>
                      <a:prstDash val="solid"/>
                    </a:lnBlToTr>
                  </a:tcPr>
                </a:tc>
                <a:tc gridSpan="2">
                  <a:txBody>
                    <a:bodyPr/>
                    <a:lstStyle/>
                    <a:p>
                      <a:endParaRPr lang="en-US" dirty="0"/>
                    </a:p>
                  </a:txBody>
                  <a:tcPr anchor="ctr">
                    <a:lnL>
                      <a:noFill/>
                    </a:lnL>
                    <a:lnR>
                      <a:noFill/>
                    </a:lnR>
                    <a:lnT w="12700" cmpd="sng">
                      <a:noFill/>
                    </a:lnT>
                    <a:lnB w="12700" cmpd="sng">
                      <a:noFill/>
                    </a:lnB>
                    <a:lnTlToBr w="12700" cmpd="sng">
                      <a:noFill/>
                      <a:prstDash val="solid"/>
                    </a:lnTlToBr>
                    <a:lnBlToTr w="12700" cmpd="sng">
                      <a:noFill/>
                      <a:prstDash val="solid"/>
                    </a:lnBlToTr>
                  </a:tcPr>
                </a:tc>
                <a:tc hMerge="1">
                  <a:txBody>
                    <a:bodyPr/>
                    <a:lstStyle/>
                    <a:p>
                      <a:endParaRPr lang="en-US" sz="1200" b="0" dirty="0"/>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200" b="0" dirty="0"/>
                        <a:t>$52.4</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en-US" sz="1200" b="0" dirty="0"/>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49775572"/>
                  </a:ext>
                </a:extLst>
              </a:tr>
              <a:tr h="500332">
                <a:tc>
                  <a:txBody>
                    <a:bodyPr/>
                    <a:lstStyle/>
                    <a:p>
                      <a:r>
                        <a:rPr lang="en-US" sz="1200" b="0" dirty="0"/>
                        <a:t>Pension and postretirement benefits</a:t>
                      </a: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endParaRPr lang="en-US" dirty="0"/>
                    </a:p>
                  </a:txBody>
                  <a:tcPr anchor="ctr">
                    <a:lnL>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pPr marL="0" algn="r" defTabSz="914400" rtl="0" eaLnBrk="1" latinLnBrk="0" hangingPunct="1"/>
                      <a:r>
                        <a:rPr lang="en-US" sz="1200" b="0" kern="1200" dirty="0">
                          <a:solidFill>
                            <a:schemeClr val="dk1"/>
                          </a:solidFill>
                          <a:latin typeface="+mn-lt"/>
                          <a:ea typeface="+mn-ea"/>
                          <a:cs typeface="+mn-cs"/>
                        </a:rPr>
                        <a:t>36.9</a:t>
                      </a:r>
                    </a:p>
                  </a:txBody>
                  <a:tcPr anchor="ctr">
                    <a:lnL>
                      <a:noFill/>
                    </a:lnL>
                    <a:lnR>
                      <a:noFill/>
                    </a:lnR>
                    <a:lnT w="12700" cmpd="sng">
                      <a:noFill/>
                    </a:lnT>
                    <a:lnB w="12700" cmpd="sng">
                      <a:noFill/>
                    </a:lnB>
                    <a:lnTlToBr w="12700" cmpd="sng">
                      <a:noFill/>
                      <a:prstDash val="solid"/>
                    </a:lnTlToBr>
                    <a:lnBlToTr w="12700" cmpd="sng">
                      <a:noFill/>
                      <a:prstDash val="solid"/>
                    </a:lnBlToTr>
                    <a:solidFill>
                      <a:srgbClr val="E5EAEF"/>
                    </a:solidFill>
                  </a:tcPr>
                </a:tc>
                <a:tc gridSpan="2">
                  <a:txBody>
                    <a:bodyPr/>
                    <a:lstStyle/>
                    <a:p>
                      <a:endParaRPr lang="en-US" dirty="0"/>
                    </a:p>
                  </a:txBody>
                  <a:tcPr anchor="ctr">
                    <a:lnL>
                      <a:noFill/>
                    </a:lnL>
                    <a:lnR>
                      <a:noFill/>
                    </a:lnR>
                    <a:lnT w="12700" cmpd="sng">
                      <a:noFill/>
                    </a:lnT>
                    <a:lnB w="12700" cmpd="sng">
                      <a:noFill/>
                    </a:lnB>
                    <a:lnTlToBr w="12700" cmpd="sng">
                      <a:noFill/>
                      <a:prstDash val="solid"/>
                    </a:lnTlToBr>
                    <a:lnBlToTr w="12700" cmpd="sng">
                      <a:noFill/>
                      <a:prstDash val="solid"/>
                    </a:lnBlToTr>
                    <a:solidFill>
                      <a:srgbClr val="E5EAEF"/>
                    </a:solidFill>
                  </a:tcPr>
                </a:tc>
                <a:tc hMerge="1">
                  <a:txBody>
                    <a:bodyPr/>
                    <a:lstStyle/>
                    <a:p>
                      <a:endParaRPr lang="en-US" sz="1200" b="0" dirty="0"/>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nchor="ctr">
                    <a:lnL>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pPr algn="r"/>
                      <a:r>
                        <a:rPr lang="en-US" sz="1200" b="0" dirty="0"/>
                        <a:t>36.7</a:t>
                      </a:r>
                    </a:p>
                  </a:txBody>
                  <a:tcPr anchor="ctr">
                    <a:lnL>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endParaRPr lang="en-US" sz="1200" b="0" dirty="0"/>
                    </a:p>
                  </a:txBody>
                  <a:tcPr anchor="ctr">
                    <a:lnL>
                      <a:noFill/>
                    </a:lnL>
                    <a:lnR w="12700" cmpd="sng">
                      <a:noFill/>
                    </a:lnR>
                    <a:lnT w="12700" cmpd="sng">
                      <a:noFill/>
                    </a:lnT>
                    <a:lnB w="12700" cmpd="sng">
                      <a:noFill/>
                    </a:lnB>
                    <a:lnTlToBr w="12700" cmpd="sng">
                      <a:noFill/>
                      <a:prstDash val="solid"/>
                    </a:lnTlToBr>
                    <a:lnBlToTr w="12700" cmpd="sng">
                      <a:noFill/>
                      <a:prstDash val="solid"/>
                    </a:lnBlToTr>
                    <a:solidFill>
                      <a:srgbClr val="E5EAEF"/>
                    </a:solidFill>
                  </a:tcPr>
                </a:tc>
                <a:extLst>
                  <a:ext uri="{0D108BD9-81ED-4DB2-BD59-A6C34878D82A}">
                    <a16:rowId xmlns:a16="http://schemas.microsoft.com/office/drawing/2014/main" val="219581824"/>
                  </a:ext>
                </a:extLst>
              </a:tr>
              <a:tr h="431321">
                <a:tc>
                  <a:txBody>
                    <a:bodyPr/>
                    <a:lstStyle/>
                    <a:p>
                      <a:r>
                        <a:rPr lang="en-US" sz="1200" b="0" dirty="0"/>
                        <a:t>Other long-term liabilities</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latinLnBrk="0" hangingPunct="1"/>
                      <a:r>
                        <a:rPr lang="en-US" sz="1200" b="0" kern="1200" dirty="0">
                          <a:solidFill>
                            <a:schemeClr val="dk1"/>
                          </a:solidFill>
                          <a:latin typeface="+mn-lt"/>
                          <a:ea typeface="+mn-ea"/>
                          <a:cs typeface="+mn-cs"/>
                        </a:rPr>
                        <a:t>1.7</a:t>
                      </a:r>
                    </a:p>
                  </a:txBody>
                  <a:tcPr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endParaRPr lang="en-US" dirty="0"/>
                    </a:p>
                  </a:txBody>
                  <a:tcPr anchor="ctr">
                    <a:lnL>
                      <a:noFill/>
                    </a:lnL>
                    <a:lnR>
                      <a:noFill/>
                    </a:lnR>
                    <a:lnT w="12700" cmpd="sng">
                      <a:noFill/>
                    </a:lnT>
                    <a:lnB w="12700" cmpd="sng">
                      <a:noFill/>
                    </a:lnB>
                    <a:lnTlToBr w="12700" cmpd="sng">
                      <a:noFill/>
                      <a:prstDash val="solid"/>
                    </a:lnTlToBr>
                    <a:lnBlToTr w="12700" cmpd="sng">
                      <a:noFill/>
                      <a:prstDash val="solid"/>
                    </a:lnBlToTr>
                  </a:tcPr>
                </a:tc>
                <a:tc hMerge="1">
                  <a:txBody>
                    <a:bodyPr/>
                    <a:lstStyle/>
                    <a:p>
                      <a:endParaRPr lang="en-US" sz="1200" b="0" dirty="0"/>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200" b="0" dirty="0"/>
                        <a:t>1.7</a:t>
                      </a:r>
                    </a:p>
                  </a:txBody>
                  <a:tcPr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b="0" dirty="0"/>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84428980"/>
                  </a:ext>
                </a:extLst>
              </a:tr>
              <a:tr h="465826">
                <a:tc>
                  <a:txBody>
                    <a:bodyPr/>
                    <a:lstStyle/>
                    <a:p>
                      <a:r>
                        <a:rPr lang="en-US" sz="1200" b="1" dirty="0"/>
                        <a:t>Total liabilities</a:t>
                      </a: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endParaRPr lang="en-US" dirty="0"/>
                    </a:p>
                  </a:txBody>
                  <a:tcPr anchor="ctr">
                    <a:lnL>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pPr marL="0" algn="r" defTabSz="914400" rtl="0" eaLnBrk="1" latinLnBrk="0" hangingPunct="1"/>
                      <a:r>
                        <a:rPr lang="en-US" sz="1200" b="1" kern="1200" dirty="0">
                          <a:solidFill>
                            <a:schemeClr val="dk1"/>
                          </a:solidFill>
                          <a:latin typeface="+mn-lt"/>
                          <a:ea typeface="+mn-ea"/>
                          <a:cs typeface="+mn-cs"/>
                        </a:rPr>
                        <a:t>$98.1</a:t>
                      </a:r>
                    </a:p>
                  </a:txBody>
                  <a:tcPr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5EAEF"/>
                    </a:solidFill>
                  </a:tcPr>
                </a:tc>
                <a:tc gridSpan="2">
                  <a:txBody>
                    <a:bodyPr/>
                    <a:lstStyle/>
                    <a:p>
                      <a:endParaRPr lang="en-US" dirty="0"/>
                    </a:p>
                  </a:txBody>
                  <a:tcPr anchor="ctr">
                    <a:lnL>
                      <a:noFill/>
                    </a:lnL>
                    <a:lnR>
                      <a:noFill/>
                    </a:lnR>
                    <a:lnT w="12700" cmpd="sng">
                      <a:noFill/>
                    </a:lnT>
                    <a:lnB w="12700" cmpd="sng">
                      <a:noFill/>
                    </a:lnB>
                    <a:lnTlToBr w="12700" cmpd="sng">
                      <a:noFill/>
                      <a:prstDash val="solid"/>
                    </a:lnTlToBr>
                    <a:lnBlToTr w="12700" cmpd="sng">
                      <a:noFill/>
                      <a:prstDash val="solid"/>
                    </a:lnBlToTr>
                    <a:solidFill>
                      <a:srgbClr val="E5EAEF"/>
                    </a:solidFill>
                  </a:tcPr>
                </a:tc>
                <a:tc hMerge="1">
                  <a:txBody>
                    <a:bodyPr/>
                    <a:lstStyle/>
                    <a:p>
                      <a:endParaRPr lang="en-US" sz="1200" b="1" dirty="0"/>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nchor="ctr">
                    <a:lnL>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pPr algn="r"/>
                      <a:r>
                        <a:rPr lang="en-US" sz="1200" b="1" dirty="0"/>
                        <a:t>$90.8</a:t>
                      </a:r>
                    </a:p>
                  </a:txBody>
                  <a:tcPr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5EAEF"/>
                    </a:solidFill>
                  </a:tcPr>
                </a:tc>
                <a:tc>
                  <a:txBody>
                    <a:bodyPr/>
                    <a:lstStyle/>
                    <a:p>
                      <a:endParaRPr lang="en-US" sz="1200" b="0" dirty="0"/>
                    </a:p>
                  </a:txBody>
                  <a:tcPr anchor="ctr">
                    <a:lnL>
                      <a:noFill/>
                    </a:lnL>
                    <a:lnR w="12700" cmpd="sng">
                      <a:noFill/>
                    </a:lnR>
                    <a:lnT w="12700" cmpd="sng">
                      <a:noFill/>
                    </a:lnT>
                    <a:lnB w="12700" cmpd="sng">
                      <a:noFill/>
                    </a:lnB>
                    <a:lnTlToBr w="12700" cmpd="sng">
                      <a:noFill/>
                      <a:prstDash val="solid"/>
                    </a:lnTlToBr>
                    <a:lnBlToTr w="12700" cmpd="sng">
                      <a:noFill/>
                      <a:prstDash val="solid"/>
                    </a:lnBlToTr>
                    <a:solidFill>
                      <a:srgbClr val="E5EAEF"/>
                    </a:solidFill>
                  </a:tcPr>
                </a:tc>
                <a:extLst>
                  <a:ext uri="{0D108BD9-81ED-4DB2-BD59-A6C34878D82A}">
                    <a16:rowId xmlns:a16="http://schemas.microsoft.com/office/drawing/2014/main" val="182246074"/>
                  </a:ext>
                </a:extLst>
              </a:tr>
              <a:tr h="465827">
                <a:tc>
                  <a:txBody>
                    <a:bodyPr/>
                    <a:lstStyle/>
                    <a:p>
                      <a:r>
                        <a:rPr lang="en-US" sz="1200" b="0" dirty="0"/>
                        <a:t>Total shareholders’ equity</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latinLnBrk="0" hangingPunct="1"/>
                      <a:r>
                        <a:rPr lang="en-US" sz="1200" b="0" kern="1200" dirty="0">
                          <a:solidFill>
                            <a:schemeClr val="dk1"/>
                          </a:solidFill>
                          <a:latin typeface="+mn-lt"/>
                          <a:ea typeface="+mn-ea"/>
                          <a:cs typeface="+mn-cs"/>
                        </a:rPr>
                        <a:t>333.2</a:t>
                      </a:r>
                    </a:p>
                  </a:txBody>
                  <a:tcPr anchor="ct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gridSpan="2">
                  <a:txBody>
                    <a:bodyPr/>
                    <a:lstStyle/>
                    <a:p>
                      <a:endParaRPr lang="en-US" b="0" dirty="0"/>
                    </a:p>
                  </a:txBody>
                  <a:tcPr anchor="ctr">
                    <a:lnL>
                      <a:noFill/>
                    </a:lnL>
                    <a:lnR>
                      <a:noFill/>
                    </a:lnR>
                    <a:lnT w="12700" cmpd="sng">
                      <a:noFill/>
                    </a:lnT>
                    <a:lnB w="12700" cmpd="sng">
                      <a:noFill/>
                    </a:lnB>
                    <a:lnTlToBr w="12700" cmpd="sng">
                      <a:noFill/>
                      <a:prstDash val="solid"/>
                    </a:lnTlToBr>
                    <a:lnBlToTr w="12700" cmpd="sng">
                      <a:noFill/>
                      <a:prstDash val="solid"/>
                    </a:lnBlToTr>
                  </a:tcPr>
                </a:tc>
                <a:tc hMerge="1">
                  <a:txBody>
                    <a:bodyPr/>
                    <a:lstStyle/>
                    <a:p>
                      <a:endParaRPr lang="en-US" sz="1200" b="0" dirty="0"/>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200" b="0" dirty="0"/>
                        <a:t>330.0</a:t>
                      </a:r>
                    </a:p>
                  </a:txBody>
                  <a:tcPr anchor="ct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200" b="0" dirty="0"/>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21596691"/>
                  </a:ext>
                </a:extLst>
              </a:tr>
              <a:tr h="439947">
                <a:tc>
                  <a:txBody>
                    <a:bodyPr/>
                    <a:lstStyle/>
                    <a:p>
                      <a:endParaRPr lang="en-US" sz="1200" b="0" dirty="0"/>
                    </a:p>
                  </a:txBody>
                  <a:tcPr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endParaRPr lang="en-US" dirty="0"/>
                    </a:p>
                  </a:txBody>
                  <a:tcPr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latinLnBrk="0" hangingPunct="1"/>
                      <a:endParaRPr lang="en-US" sz="1200" b="1" kern="1200" dirty="0">
                        <a:solidFill>
                          <a:schemeClr val="dk1"/>
                        </a:solidFill>
                        <a:latin typeface="+mn-lt"/>
                        <a:ea typeface="+mn-ea"/>
                        <a:cs typeface="+mn-cs"/>
                      </a:endParaRPr>
                    </a:p>
                  </a:txBody>
                  <a:tcPr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n-US" dirty="0"/>
                    </a:p>
                  </a:txBody>
                  <a:tcPr anchor="ctr">
                    <a:lnL>
                      <a:noFill/>
                    </a:lnL>
                    <a:lnR>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sz="1200" b="0" dirty="0"/>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en-US" sz="1200" b="0" dirty="0"/>
                    </a:p>
                  </a:txBody>
                  <a:tcPr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0" dirty="0"/>
                    </a:p>
                  </a:txBody>
                  <a:tcPr anchor="ctr">
                    <a:lnL>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78204984"/>
                  </a:ext>
                </a:extLst>
              </a:tr>
              <a:tr h="478972">
                <a:tc>
                  <a:txBody>
                    <a:bodyPr/>
                    <a:lstStyle/>
                    <a:p>
                      <a:r>
                        <a:rPr lang="en-US" sz="1200" b="1" dirty="0"/>
                        <a:t>Total liabilities &amp; shareholders’ equity</a:t>
                      </a: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endParaRPr lang="en-US" dirty="0"/>
                    </a:p>
                  </a:txBody>
                  <a:tcPr anchor="ctr">
                    <a:lnL>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pPr marL="0" algn="r" defTabSz="914400" rtl="0" eaLnBrk="1" latinLnBrk="0" hangingPunct="1"/>
                      <a:r>
                        <a:rPr lang="en-US" sz="1200" b="1" kern="1200" dirty="0">
                          <a:solidFill>
                            <a:schemeClr val="dk1"/>
                          </a:solidFill>
                          <a:latin typeface="+mn-lt"/>
                          <a:ea typeface="+mn-ea"/>
                          <a:cs typeface="+mn-cs"/>
                        </a:rPr>
                        <a:t>$431.3</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AEF"/>
                    </a:solidFill>
                  </a:tcPr>
                </a:tc>
                <a:tc gridSpan="2">
                  <a:txBody>
                    <a:bodyPr/>
                    <a:lstStyle/>
                    <a:p>
                      <a:endParaRPr lang="en-US" dirty="0"/>
                    </a:p>
                  </a:txBody>
                  <a:tcPr anchor="ctr">
                    <a:lnL>
                      <a:noFill/>
                    </a:lnL>
                    <a:lnR>
                      <a:noFill/>
                    </a:lnR>
                    <a:lnT w="12700" cmpd="sng">
                      <a:noFill/>
                    </a:lnT>
                    <a:lnB w="12700" cmpd="sng">
                      <a:noFill/>
                    </a:lnB>
                    <a:lnTlToBr w="12700" cmpd="sng">
                      <a:noFill/>
                      <a:prstDash val="solid"/>
                    </a:lnTlToBr>
                    <a:lnBlToTr w="12700" cmpd="sng">
                      <a:noFill/>
                      <a:prstDash val="solid"/>
                    </a:lnBlToTr>
                    <a:solidFill>
                      <a:srgbClr val="E5EAEF"/>
                    </a:solidFill>
                  </a:tcPr>
                </a:tc>
                <a:tc hMerge="1">
                  <a:txBody>
                    <a:bodyPr/>
                    <a:lstStyle/>
                    <a:p>
                      <a:endParaRPr lang="en-US" sz="1200" b="1" dirty="0"/>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nchor="ctr">
                    <a:lnL>
                      <a:noFill/>
                    </a:lnL>
                    <a:lnR>
                      <a:noFill/>
                    </a:lnR>
                    <a:lnT w="12700" cmpd="sng">
                      <a:noFill/>
                    </a:lnT>
                    <a:lnB w="12700" cmpd="sng">
                      <a:noFill/>
                    </a:lnB>
                    <a:lnTlToBr w="12700" cmpd="sng">
                      <a:noFill/>
                      <a:prstDash val="solid"/>
                    </a:lnTlToBr>
                    <a:lnBlToTr w="12700" cmpd="sng">
                      <a:noFill/>
                      <a:prstDash val="solid"/>
                    </a:lnBlToTr>
                    <a:solidFill>
                      <a:srgbClr val="E5EAEF"/>
                    </a:solidFill>
                  </a:tcPr>
                </a:tc>
                <a:tc>
                  <a:txBody>
                    <a:bodyPr/>
                    <a:lstStyle/>
                    <a:p>
                      <a:pPr algn="r"/>
                      <a:r>
                        <a:rPr lang="en-US" sz="1200" b="1" dirty="0"/>
                        <a:t>$420.8</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AEF"/>
                    </a:solidFill>
                  </a:tcPr>
                </a:tc>
                <a:tc>
                  <a:txBody>
                    <a:bodyPr/>
                    <a:lstStyle/>
                    <a:p>
                      <a:endParaRPr lang="en-US" sz="1200" b="0" dirty="0"/>
                    </a:p>
                  </a:txBody>
                  <a:tcPr anchor="ctr">
                    <a:lnL>
                      <a:noFill/>
                    </a:lnL>
                    <a:lnR w="12700" cmpd="sng">
                      <a:noFill/>
                    </a:lnR>
                    <a:lnT w="12700" cmpd="sng">
                      <a:noFill/>
                    </a:lnT>
                    <a:lnB w="12700" cmpd="sng">
                      <a:noFill/>
                    </a:lnB>
                    <a:lnTlToBr w="12700" cmpd="sng">
                      <a:noFill/>
                      <a:prstDash val="solid"/>
                    </a:lnTlToBr>
                    <a:lnBlToTr w="12700" cmpd="sng">
                      <a:noFill/>
                      <a:prstDash val="solid"/>
                    </a:lnBlToTr>
                    <a:solidFill>
                      <a:srgbClr val="E5EAEF"/>
                    </a:solidFill>
                  </a:tcPr>
                </a:tc>
                <a:extLst>
                  <a:ext uri="{0D108BD9-81ED-4DB2-BD59-A6C34878D82A}">
                    <a16:rowId xmlns:a16="http://schemas.microsoft.com/office/drawing/2014/main" val="684422629"/>
                  </a:ext>
                </a:extLst>
              </a:tr>
              <a:tr h="0">
                <a:tc>
                  <a:txBody>
                    <a:bodyPr/>
                    <a:lstStyle/>
                    <a:p>
                      <a:endParaRPr lang="en-US" sz="100" b="1" dirty="0"/>
                    </a:p>
                  </a:txBody>
                  <a:tcPr marT="0"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endParaRPr lang="en-US" sz="100" dirty="0"/>
                    </a:p>
                  </a:txBody>
                  <a:tcPr marT="0" marB="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en-US" sz="100" b="1" dirty="0"/>
                    </a:p>
                  </a:txBody>
                  <a:tcPr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n-US" sz="100" dirty="0"/>
                    </a:p>
                  </a:txBody>
                  <a:tcPr marT="0" marB="0" anchor="ctr">
                    <a:lnL>
                      <a:noFill/>
                    </a:lnL>
                    <a:lnR>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dirty="0"/>
                    </a:p>
                  </a:txBody>
                  <a:tcPr/>
                </a:tc>
                <a:tc>
                  <a:txBody>
                    <a:bodyPr/>
                    <a:lstStyle/>
                    <a:p>
                      <a:endParaRPr lang="en-US" sz="100" dirty="0"/>
                    </a:p>
                  </a:txBody>
                  <a:tcPr marT="0" marB="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en-US" sz="100" b="1" dirty="0"/>
                    </a:p>
                  </a:txBody>
                  <a:tcPr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b="0" dirty="0"/>
                    </a:p>
                  </a:txBody>
                  <a:tcPr marT="0" marB="0" anchor="ctr">
                    <a:lnL>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2326041"/>
                  </a:ext>
                </a:extLst>
              </a:tr>
            </a:tbl>
          </a:graphicData>
        </a:graphic>
      </p:graphicFrame>
      <p:sp>
        <p:nvSpPr>
          <p:cNvPr id="7" name="TextBox 6"/>
          <p:cNvSpPr txBox="1"/>
          <p:nvPr/>
        </p:nvSpPr>
        <p:spPr>
          <a:xfrm>
            <a:off x="113540" y="702210"/>
            <a:ext cx="7318891" cy="661720"/>
          </a:xfrm>
          <a:prstGeom prst="rect">
            <a:avLst/>
          </a:prstGeom>
          <a:noFill/>
        </p:spPr>
        <p:txBody>
          <a:bodyPr wrap="square" rtlCol="0">
            <a:spAutoFit/>
          </a:bodyPr>
          <a:lstStyle/>
          <a:p>
            <a:pPr marL="285750" indent="-285750">
              <a:spcAft>
                <a:spcPts val="600"/>
              </a:spcAft>
              <a:buSzPct val="90000"/>
              <a:buFont typeface="Wingdings" panose="05000000000000000000" pitchFamily="2" charset="2"/>
              <a:buChar char=""/>
            </a:pPr>
            <a:r>
              <a:rPr lang="en-US" sz="1600" dirty="0">
                <a:solidFill>
                  <a:schemeClr val="accent6">
                    <a:lumMod val="50000"/>
                  </a:schemeClr>
                </a:solidFill>
              </a:rPr>
              <a:t>Accounts receivable build on higher sales</a:t>
            </a:r>
          </a:p>
          <a:p>
            <a:pPr marL="285750" indent="-285750">
              <a:spcAft>
                <a:spcPts val="600"/>
              </a:spcAft>
              <a:buSzPct val="90000"/>
              <a:buFont typeface="Wingdings" panose="05000000000000000000" pitchFamily="2" charset="2"/>
              <a:buChar char=""/>
            </a:pPr>
            <a:r>
              <a:rPr lang="en-US" sz="1600" dirty="0">
                <a:solidFill>
                  <a:schemeClr val="accent6">
                    <a:lumMod val="50000"/>
                  </a:schemeClr>
                </a:solidFill>
              </a:rPr>
              <a:t>Inventory and current liabilities up with higher material cost and increased backlog</a:t>
            </a:r>
          </a:p>
        </p:txBody>
      </p:sp>
    </p:spTree>
    <p:extLst>
      <p:ext uri="{BB962C8B-B14F-4D97-AF65-F5344CB8AC3E}">
        <p14:creationId xmlns:p14="http://schemas.microsoft.com/office/powerpoint/2010/main" val="532546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514600"/>
            <a:ext cx="9144000" cy="1309255"/>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mj-lt"/>
                <a:ea typeface="Tahoma" panose="020B0604030504040204" pitchFamily="34" charset="0"/>
                <a:cs typeface="Tahoma" panose="020B0604030504040204" pitchFamily="34" charset="0"/>
              </a:rPr>
              <a:t>PILLARS FOR GROWTH</a:t>
            </a:r>
          </a:p>
        </p:txBody>
      </p:sp>
      <p:sp>
        <p:nvSpPr>
          <p:cNvPr id="4" name="Slide Number Placeholder 2">
            <a:extLst>
              <a:ext uri="{FF2B5EF4-FFF2-40B4-BE49-F238E27FC236}">
                <a16:creationId xmlns:a16="http://schemas.microsoft.com/office/drawing/2014/main" id="{6A2C717D-B708-461A-BAA2-2F9130C8BE6A}"/>
              </a:ext>
            </a:extLst>
          </p:cNvPr>
          <p:cNvSpPr>
            <a:spLocks noGrp="1"/>
          </p:cNvSpPr>
          <p:nvPr>
            <p:ph type="sldNum" sz="quarter" idx="4"/>
          </p:nvPr>
        </p:nvSpPr>
        <p:spPr>
          <a:xfrm>
            <a:off x="6987012" y="6561057"/>
            <a:ext cx="1844379" cy="213236"/>
          </a:xfrm>
        </p:spPr>
        <p:txBody>
          <a:bodyPr/>
          <a:lstStyle/>
          <a:p>
            <a:fld id="{31565880-C22B-4283-895A-C9E13DE199B6}" type="slidenum">
              <a:rPr lang="en-US" smtClean="0"/>
              <a:pPr/>
              <a:t>35</a:t>
            </a:fld>
            <a:endParaRPr lang="en-US" dirty="0"/>
          </a:p>
        </p:txBody>
      </p:sp>
    </p:spTree>
    <p:extLst>
      <p:ext uri="{BB962C8B-B14F-4D97-AF65-F5344CB8AC3E}">
        <p14:creationId xmlns:p14="http://schemas.microsoft.com/office/powerpoint/2010/main" val="3740925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PILLARS FOR GROWTH</a:t>
            </a:r>
          </a:p>
        </p:txBody>
      </p:sp>
      <p:sp>
        <p:nvSpPr>
          <p:cNvPr id="3" name="Slide Number Placeholder 2"/>
          <p:cNvSpPr>
            <a:spLocks noGrp="1"/>
          </p:cNvSpPr>
          <p:nvPr>
            <p:ph type="sldNum" sz="quarter" idx="4"/>
          </p:nvPr>
        </p:nvSpPr>
        <p:spPr/>
        <p:txBody>
          <a:bodyPr/>
          <a:lstStyle/>
          <a:p>
            <a:fld id="{31565880-C22B-4283-895A-C9E13DE199B6}" type="slidenum">
              <a:rPr lang="en-US" smtClean="0"/>
              <a:pPr/>
              <a:t>36</a:t>
            </a:fld>
            <a:endParaRPr lang="en-US" dirty="0"/>
          </a:p>
        </p:txBody>
      </p:sp>
      <p:graphicFrame>
        <p:nvGraphicFramePr>
          <p:cNvPr id="5" name="Object 41"/>
          <p:cNvGraphicFramePr>
            <a:graphicFrameLocks noChangeAspect="1"/>
          </p:cNvGraphicFramePr>
          <p:nvPr>
            <p:extLst>
              <p:ext uri="{D42A27DB-BD31-4B8C-83A1-F6EECF244321}">
                <p14:modId xmlns:p14="http://schemas.microsoft.com/office/powerpoint/2010/main" val="1687102400"/>
              </p:ext>
            </p:extLst>
          </p:nvPr>
        </p:nvGraphicFramePr>
        <p:xfrm>
          <a:off x="3784600" y="3059485"/>
          <a:ext cx="1493838" cy="3125787"/>
        </p:xfrm>
        <a:graphic>
          <a:graphicData uri="http://schemas.openxmlformats.org/presentationml/2006/ole">
            <mc:AlternateContent xmlns:mc="http://schemas.openxmlformats.org/markup-compatibility/2006">
              <mc:Choice xmlns:v="urn:schemas-microsoft-com:vml" Requires="v">
                <p:oleObj name="Photo Editor Photo" r:id="rId2" imgW="3285714" imgH="9240540" progId="">
                  <p:embed/>
                </p:oleObj>
              </mc:Choice>
              <mc:Fallback>
                <p:oleObj name="Photo Editor Photo" r:id="rId2" imgW="3285714" imgH="9240540" progId="">
                  <p:embed/>
                  <p:pic>
                    <p:nvPicPr>
                      <p:cNvPr id="5" name="Object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4600" y="3059485"/>
                        <a:ext cx="1493838" cy="312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43"/>
          <p:cNvGraphicFramePr>
            <a:graphicFrameLocks noChangeAspect="1"/>
          </p:cNvGraphicFramePr>
          <p:nvPr>
            <p:extLst>
              <p:ext uri="{D42A27DB-BD31-4B8C-83A1-F6EECF244321}">
                <p14:modId xmlns:p14="http://schemas.microsoft.com/office/powerpoint/2010/main" val="2612634236"/>
              </p:ext>
            </p:extLst>
          </p:nvPr>
        </p:nvGraphicFramePr>
        <p:xfrm>
          <a:off x="6153150" y="3002335"/>
          <a:ext cx="1482725" cy="3197225"/>
        </p:xfrm>
        <a:graphic>
          <a:graphicData uri="http://schemas.openxmlformats.org/presentationml/2006/ole">
            <mc:AlternateContent xmlns:mc="http://schemas.openxmlformats.org/markup-compatibility/2006">
              <mc:Choice xmlns:v="urn:schemas-microsoft-com:vml" Requires="v">
                <p:oleObj name="Photo Editor Photo" r:id="rId4" imgW="3285714" imgH="9240540" progId="">
                  <p:embed/>
                </p:oleObj>
              </mc:Choice>
              <mc:Fallback>
                <p:oleObj name="Photo Editor Photo" r:id="rId4" imgW="3285714" imgH="9240540" progId="">
                  <p:embed/>
                  <p:pic>
                    <p:nvPicPr>
                      <p:cNvPr id="6" name="Object 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3150" y="3002335"/>
                        <a:ext cx="1482725" cy="319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ct 45"/>
          <p:cNvGraphicFramePr>
            <a:graphicFrameLocks noChangeAspect="1"/>
          </p:cNvGraphicFramePr>
          <p:nvPr>
            <p:extLst>
              <p:ext uri="{D42A27DB-BD31-4B8C-83A1-F6EECF244321}">
                <p14:modId xmlns:p14="http://schemas.microsoft.com/office/powerpoint/2010/main" val="3896823385"/>
              </p:ext>
            </p:extLst>
          </p:nvPr>
        </p:nvGraphicFramePr>
        <p:xfrm>
          <a:off x="1384300" y="3026147"/>
          <a:ext cx="1524000" cy="3182938"/>
        </p:xfrm>
        <a:graphic>
          <a:graphicData uri="http://schemas.openxmlformats.org/presentationml/2006/ole">
            <mc:AlternateContent xmlns:mc="http://schemas.openxmlformats.org/markup-compatibility/2006">
              <mc:Choice xmlns:v="urn:schemas-microsoft-com:vml" Requires="v">
                <p:oleObj name="Photo Editor Photo" r:id="rId5" imgW="3285714" imgH="9240540" progId="">
                  <p:embed/>
                </p:oleObj>
              </mc:Choice>
              <mc:Fallback>
                <p:oleObj name="Photo Editor Photo" r:id="rId5" imgW="3285714" imgH="9240540" progId="">
                  <p:embed/>
                  <p:pic>
                    <p:nvPicPr>
                      <p:cNvPr id="7" name="Object 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3026147"/>
                        <a:ext cx="1524000" cy="318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65"/>
          <p:cNvSpPr>
            <a:spLocks noChangeArrowheads="1"/>
          </p:cNvSpPr>
          <p:nvPr/>
        </p:nvSpPr>
        <p:spPr bwMode="auto">
          <a:xfrm>
            <a:off x="1516063" y="2743572"/>
            <a:ext cx="1255712" cy="381000"/>
          </a:xfrm>
          <a:prstGeom prst="rect">
            <a:avLst/>
          </a:prstGeom>
          <a:solidFill>
            <a:srgbClr val="D3D3D3"/>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ts val="600"/>
              </a:spcBef>
              <a:buClr>
                <a:schemeClr val="tx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tx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chemeClr val="tx1"/>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7F7F7F"/>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7F7F7F"/>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7F7F7F"/>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7F7F7F"/>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7F7F7F"/>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7F7F7F"/>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en-US" altLang="en-US" sz="1800" dirty="0">
              <a:latin typeface="Arial" panose="020B0604020202020204" pitchFamily="34" charset="0"/>
            </a:endParaRPr>
          </a:p>
        </p:txBody>
      </p:sp>
      <p:sp>
        <p:nvSpPr>
          <p:cNvPr id="9" name="Text Box 55"/>
          <p:cNvSpPr txBox="1">
            <a:spLocks noChangeArrowheads="1"/>
          </p:cNvSpPr>
          <p:nvPr/>
        </p:nvSpPr>
        <p:spPr bwMode="auto">
          <a:xfrm>
            <a:off x="1701800" y="2786435"/>
            <a:ext cx="928688" cy="276999"/>
          </a:xfrm>
          <a:prstGeom prst="rect">
            <a:avLst/>
          </a:prstGeom>
          <a:noFill/>
          <a:ln w="9525" algn="ctr">
            <a:noFill/>
            <a:miter lim="800000"/>
            <a:headEnd/>
            <a:tailEnd/>
          </a:ln>
          <a:effectLst/>
        </p:spPr>
        <p:txBody>
          <a:bodyPr>
            <a:spAutoFit/>
          </a:bodyPr>
          <a:lstStyle/>
          <a:p>
            <a:pPr algn="ctr" eaLnBrk="1" hangingPunct="1">
              <a:spcBef>
                <a:spcPct val="50000"/>
              </a:spcBef>
              <a:defRPr/>
            </a:pPr>
            <a:r>
              <a:rPr lang="en-US" sz="1200" b="1" dirty="0">
                <a:effectLst>
                  <a:outerShdw blurRad="38100" dist="38100" dir="2700000" algn="tl">
                    <a:srgbClr val="FFFFFF"/>
                  </a:outerShdw>
                </a:effectLst>
                <a:latin typeface="Tahoma" panose="020B0604030504040204" pitchFamily="34" charset="0"/>
                <a:ea typeface="Tahoma" panose="020B0604030504040204" pitchFamily="34" charset="0"/>
                <a:cs typeface="Tahoma" panose="020B0604030504040204" pitchFamily="34" charset="0"/>
              </a:rPr>
              <a:t>Organic</a:t>
            </a:r>
          </a:p>
        </p:txBody>
      </p:sp>
      <p:sp>
        <p:nvSpPr>
          <p:cNvPr id="10" name="AutoShape 67"/>
          <p:cNvSpPr>
            <a:spLocks noChangeArrowheads="1"/>
          </p:cNvSpPr>
          <p:nvPr/>
        </p:nvSpPr>
        <p:spPr bwMode="auto">
          <a:xfrm flipV="1">
            <a:off x="927100" y="1797422"/>
            <a:ext cx="7173913" cy="96202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2665 w 21600"/>
              <a:gd name="T13" fmla="*/ 2665 h 21600"/>
              <a:gd name="T14" fmla="*/ 18935 w 21600"/>
              <a:gd name="T15" fmla="*/ 18935 h 21600"/>
            </a:gdLst>
            <a:ahLst/>
            <a:cxnLst>
              <a:cxn ang="T8">
                <a:pos x="T0" y="T1"/>
              </a:cxn>
              <a:cxn ang="T9">
                <a:pos x="T2" y="T3"/>
              </a:cxn>
              <a:cxn ang="T10">
                <a:pos x="T4" y="T5"/>
              </a:cxn>
              <a:cxn ang="T11">
                <a:pos x="T6" y="T7"/>
              </a:cxn>
            </a:cxnLst>
            <a:rect l="T12" t="T13" r="T14" b="T15"/>
            <a:pathLst>
              <a:path w="21600" h="21600">
                <a:moveTo>
                  <a:pt x="0" y="0"/>
                </a:moveTo>
                <a:lnTo>
                  <a:pt x="1730" y="21600"/>
                </a:lnTo>
                <a:lnTo>
                  <a:pt x="19870" y="21600"/>
                </a:lnTo>
                <a:lnTo>
                  <a:pt x="21600" y="0"/>
                </a:lnTo>
                <a:lnTo>
                  <a:pt x="0" y="0"/>
                </a:lnTo>
                <a:close/>
              </a:path>
            </a:pathLst>
          </a:custGeom>
          <a:gradFill rotWithShape="1">
            <a:gsLst>
              <a:gs pos="0">
                <a:srgbClr val="D3D3D3"/>
              </a:gs>
              <a:gs pos="100000">
                <a:schemeClr val="tx1"/>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dirty="0"/>
          </a:p>
        </p:txBody>
      </p:sp>
      <p:sp>
        <p:nvSpPr>
          <p:cNvPr id="11" name="Rectangle 64"/>
          <p:cNvSpPr>
            <a:spLocks noChangeArrowheads="1"/>
          </p:cNvSpPr>
          <p:nvPr/>
        </p:nvSpPr>
        <p:spPr bwMode="auto">
          <a:xfrm>
            <a:off x="6248400" y="2743572"/>
            <a:ext cx="1255713" cy="311150"/>
          </a:xfrm>
          <a:prstGeom prst="rect">
            <a:avLst/>
          </a:prstGeom>
          <a:solidFill>
            <a:srgbClr val="D3D3D3"/>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ts val="600"/>
              </a:spcBef>
              <a:buClr>
                <a:schemeClr val="tx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tx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chemeClr val="tx1"/>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7F7F7F"/>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7F7F7F"/>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7F7F7F"/>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7F7F7F"/>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7F7F7F"/>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7F7F7F"/>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en-US" altLang="en-US" sz="1800" dirty="0">
              <a:latin typeface="Arial" panose="020B0604020202020204" pitchFamily="34" charset="0"/>
            </a:endParaRPr>
          </a:p>
        </p:txBody>
      </p:sp>
      <p:pic>
        <p:nvPicPr>
          <p:cNvPr id="12" name="Picture 86" descr="GRC-Wh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8450" y="1970460"/>
            <a:ext cx="814388"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57"/>
          <p:cNvSpPr txBox="1">
            <a:spLocks noChangeArrowheads="1"/>
          </p:cNvSpPr>
          <p:nvPr/>
        </p:nvSpPr>
        <p:spPr bwMode="auto">
          <a:xfrm>
            <a:off x="6172200" y="2789610"/>
            <a:ext cx="1385888" cy="276999"/>
          </a:xfrm>
          <a:prstGeom prst="rect">
            <a:avLst/>
          </a:prstGeom>
          <a:noFill/>
          <a:ln w="9525" algn="ctr">
            <a:noFill/>
            <a:miter lim="800000"/>
            <a:headEnd/>
            <a:tailEnd/>
          </a:ln>
          <a:effectLst/>
        </p:spPr>
        <p:txBody>
          <a:bodyPr>
            <a:spAutoFit/>
          </a:bodyPr>
          <a:lstStyle/>
          <a:p>
            <a:pPr algn="ctr" eaLnBrk="1" hangingPunct="1">
              <a:spcBef>
                <a:spcPct val="50000"/>
              </a:spcBef>
              <a:defRPr/>
            </a:pPr>
            <a:r>
              <a:rPr lang="en-US" sz="1200" b="1" dirty="0">
                <a:effectLst>
                  <a:outerShdw blurRad="38100" dist="38100" dir="2700000" algn="tl">
                    <a:srgbClr val="FFFFFF"/>
                  </a:outerShdw>
                </a:effectLst>
                <a:latin typeface="Tahoma" panose="020B0604030504040204" pitchFamily="34" charset="0"/>
                <a:ea typeface="Tahoma" panose="020B0604030504040204" pitchFamily="34" charset="0"/>
                <a:cs typeface="Tahoma" panose="020B0604030504040204" pitchFamily="34" charset="0"/>
              </a:rPr>
              <a:t>Acquisitions</a:t>
            </a:r>
          </a:p>
        </p:txBody>
      </p:sp>
      <p:sp>
        <p:nvSpPr>
          <p:cNvPr id="14" name="Rectangle 64"/>
          <p:cNvSpPr>
            <a:spLocks noChangeArrowheads="1"/>
          </p:cNvSpPr>
          <p:nvPr/>
        </p:nvSpPr>
        <p:spPr bwMode="auto">
          <a:xfrm>
            <a:off x="3886200" y="2743572"/>
            <a:ext cx="1255713" cy="381000"/>
          </a:xfrm>
          <a:prstGeom prst="rect">
            <a:avLst/>
          </a:prstGeom>
          <a:solidFill>
            <a:srgbClr val="D3D3D3"/>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ts val="600"/>
              </a:spcBef>
              <a:buClr>
                <a:schemeClr val="tx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tx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chemeClr val="tx1"/>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7F7F7F"/>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7F7F7F"/>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7F7F7F"/>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7F7F7F"/>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7F7F7F"/>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7F7F7F"/>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en-US" altLang="en-US" sz="1800" dirty="0">
              <a:latin typeface="Arial" panose="020B0604020202020204" pitchFamily="34" charset="0"/>
            </a:endParaRPr>
          </a:p>
        </p:txBody>
      </p:sp>
      <p:sp>
        <p:nvSpPr>
          <p:cNvPr id="15" name="Text Box 66"/>
          <p:cNvSpPr txBox="1">
            <a:spLocks noChangeArrowheads="1"/>
          </p:cNvSpPr>
          <p:nvPr/>
        </p:nvSpPr>
        <p:spPr bwMode="auto">
          <a:xfrm>
            <a:off x="3810000" y="2799135"/>
            <a:ext cx="1447800" cy="276225"/>
          </a:xfrm>
          <a:prstGeom prst="rect">
            <a:avLst/>
          </a:prstGeom>
          <a:noFill/>
          <a:ln w="9525" algn="ctr">
            <a:noFill/>
            <a:miter lim="800000"/>
            <a:headEnd/>
            <a:tailEnd/>
          </a:ln>
          <a:effectLst/>
        </p:spPr>
        <p:txBody>
          <a:bodyPr>
            <a:spAutoFit/>
          </a:bodyPr>
          <a:lstStyle/>
          <a:p>
            <a:pPr algn="ctr" eaLnBrk="1" hangingPunct="1">
              <a:spcBef>
                <a:spcPct val="50000"/>
              </a:spcBef>
              <a:defRPr/>
            </a:pPr>
            <a:r>
              <a:rPr lang="en-US" sz="1200" b="1" dirty="0">
                <a:effectLst>
                  <a:outerShdw blurRad="38100" dist="38100" dir="2700000" algn="tl">
                    <a:srgbClr val="FFFFFF"/>
                  </a:outerShdw>
                </a:effectLst>
                <a:latin typeface="Tahoma" panose="020B0604030504040204" pitchFamily="34" charset="0"/>
                <a:ea typeface="Tahoma" panose="020B0604030504040204" pitchFamily="34" charset="0"/>
                <a:cs typeface="Tahoma" panose="020B0604030504040204" pitchFamily="34" charset="0"/>
              </a:rPr>
              <a:t>International</a:t>
            </a:r>
          </a:p>
        </p:txBody>
      </p:sp>
      <p:sp>
        <p:nvSpPr>
          <p:cNvPr id="16" name="Line 68"/>
          <p:cNvSpPr>
            <a:spLocks noChangeShapeType="1"/>
          </p:cNvSpPr>
          <p:nvPr/>
        </p:nvSpPr>
        <p:spPr bwMode="auto">
          <a:xfrm>
            <a:off x="1500188" y="2757860"/>
            <a:ext cx="1257300"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dirty="0"/>
          </a:p>
        </p:txBody>
      </p:sp>
      <p:sp>
        <p:nvSpPr>
          <p:cNvPr id="17" name="Line 69"/>
          <p:cNvSpPr>
            <a:spLocks noChangeShapeType="1"/>
          </p:cNvSpPr>
          <p:nvPr/>
        </p:nvSpPr>
        <p:spPr bwMode="auto">
          <a:xfrm>
            <a:off x="6267450" y="2767385"/>
            <a:ext cx="1257300"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dirty="0"/>
          </a:p>
        </p:txBody>
      </p:sp>
      <p:sp>
        <p:nvSpPr>
          <p:cNvPr id="18" name="Line 70"/>
          <p:cNvSpPr>
            <a:spLocks noChangeShapeType="1"/>
          </p:cNvSpPr>
          <p:nvPr/>
        </p:nvSpPr>
        <p:spPr bwMode="auto">
          <a:xfrm>
            <a:off x="3910013" y="2767385"/>
            <a:ext cx="1257300"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dirty="0"/>
          </a:p>
        </p:txBody>
      </p:sp>
    </p:spTree>
    <p:extLst>
      <p:ext uri="{BB962C8B-B14F-4D97-AF65-F5344CB8AC3E}">
        <p14:creationId xmlns:p14="http://schemas.microsoft.com/office/powerpoint/2010/main" val="3175604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Well positioned for ORGANIC GROWTH</a:t>
            </a:r>
          </a:p>
        </p:txBody>
      </p:sp>
      <p:sp>
        <p:nvSpPr>
          <p:cNvPr id="4" name="Slide Number Placeholder 3"/>
          <p:cNvSpPr>
            <a:spLocks noGrp="1"/>
          </p:cNvSpPr>
          <p:nvPr>
            <p:ph type="sldNum" sz="quarter" idx="4"/>
          </p:nvPr>
        </p:nvSpPr>
        <p:spPr/>
        <p:txBody>
          <a:bodyPr/>
          <a:lstStyle/>
          <a:p>
            <a:fld id="{31565880-C22B-4283-895A-C9E13DE199B6}" type="slidenum">
              <a:rPr lang="en-US" smtClean="0"/>
              <a:pPr/>
              <a:t>37</a:t>
            </a:fld>
            <a:endParaRPr lang="en-US" dirty="0"/>
          </a:p>
        </p:txBody>
      </p:sp>
      <p:sp>
        <p:nvSpPr>
          <p:cNvPr id="5" name="Content Placeholder 2"/>
          <p:cNvSpPr>
            <a:spLocks noGrp="1"/>
          </p:cNvSpPr>
          <p:nvPr>
            <p:ph idx="4294967295"/>
          </p:nvPr>
        </p:nvSpPr>
        <p:spPr>
          <a:xfrm>
            <a:off x="366713" y="1322991"/>
            <a:ext cx="8777287" cy="5173662"/>
          </a:xfrm>
          <a:prstGeom prst="rect">
            <a:avLst/>
          </a:prstGeom>
        </p:spPr>
        <p:txBody>
          <a:bodyPr>
            <a:noAutofit/>
          </a:bodyPr>
          <a:lstStyle/>
          <a:p>
            <a:pPr marL="3433763" indent="346075" defTabSz="457200">
              <a:lnSpc>
                <a:spcPct val="120000"/>
              </a:lnSpc>
              <a:spcAft>
                <a:spcPts val="600"/>
              </a:spcAft>
              <a:buSzPct val="90000"/>
              <a:buFont typeface="Wingdings" panose="05000000000000000000" pitchFamily="2" charset="2"/>
              <a:buChar char=""/>
            </a:pPr>
            <a:r>
              <a:rPr lang="en-US" sz="1600" dirty="0">
                <a:solidFill>
                  <a:schemeClr val="tx2">
                    <a:lumMod val="75000"/>
                  </a:schemeClr>
                </a:solidFill>
              </a:rPr>
              <a:t>Broad network of global distributors</a:t>
            </a:r>
          </a:p>
          <a:p>
            <a:pPr marL="3433763" indent="346075" defTabSz="457200">
              <a:lnSpc>
                <a:spcPct val="120000"/>
              </a:lnSpc>
              <a:spcAft>
                <a:spcPts val="600"/>
              </a:spcAft>
              <a:buSzPct val="90000"/>
              <a:buFont typeface="Wingdings" panose="05000000000000000000" pitchFamily="2" charset="2"/>
              <a:buChar char=""/>
            </a:pPr>
            <a:r>
              <a:rPr lang="en-US" sz="1600" dirty="0">
                <a:solidFill>
                  <a:schemeClr val="tx2">
                    <a:lumMod val="75000"/>
                  </a:schemeClr>
                </a:solidFill>
              </a:rPr>
              <a:t>Over two million square feet of design, </a:t>
            </a:r>
          </a:p>
          <a:p>
            <a:pPr marL="3433763" indent="346075" defTabSz="457200">
              <a:lnSpc>
                <a:spcPct val="120000"/>
              </a:lnSpc>
              <a:spcBef>
                <a:spcPts val="0"/>
              </a:spcBef>
              <a:spcAft>
                <a:spcPts val="600"/>
              </a:spcAft>
              <a:buSzPct val="90000"/>
              <a:buNone/>
            </a:pPr>
            <a:r>
              <a:rPr lang="en-US" sz="1600" dirty="0">
                <a:solidFill>
                  <a:schemeClr val="tx2">
                    <a:lumMod val="75000"/>
                  </a:schemeClr>
                </a:solidFill>
              </a:rPr>
              <a:t>manufacturing and distribution space worldwide</a:t>
            </a:r>
          </a:p>
          <a:p>
            <a:pPr marL="285750" indent="-285750" defTabSz="457200">
              <a:lnSpc>
                <a:spcPct val="120000"/>
              </a:lnSpc>
              <a:spcAft>
                <a:spcPts val="600"/>
              </a:spcAft>
              <a:buSzPct val="90000"/>
              <a:buFont typeface="Wingdings" panose="05000000000000000000" pitchFamily="2" charset="2"/>
              <a:buChar char=""/>
            </a:pPr>
            <a:r>
              <a:rPr lang="en-US" sz="1600" dirty="0">
                <a:solidFill>
                  <a:schemeClr val="tx2">
                    <a:lumMod val="75000"/>
                  </a:schemeClr>
                </a:solidFill>
              </a:rPr>
              <a:t>ISO Certified 9001, 14001 – GR Pumps USA, Patterson, National Pump and GR Industries</a:t>
            </a:r>
          </a:p>
          <a:p>
            <a:pPr marL="285750" indent="-285750" defTabSz="457200">
              <a:lnSpc>
                <a:spcPct val="120000"/>
              </a:lnSpc>
              <a:spcAft>
                <a:spcPts val="600"/>
              </a:spcAft>
              <a:buSzPct val="90000"/>
              <a:buFont typeface="Wingdings" panose="05000000000000000000" pitchFamily="2" charset="2"/>
              <a:buChar char=""/>
            </a:pPr>
            <a:r>
              <a:rPr lang="en-US" sz="1600" dirty="0">
                <a:solidFill>
                  <a:schemeClr val="tx2">
                    <a:lumMod val="75000"/>
                  </a:schemeClr>
                </a:solidFill>
              </a:rPr>
              <a:t>New product development</a:t>
            </a:r>
          </a:p>
          <a:p>
            <a:pPr marL="285750" indent="-285750" defTabSz="457200">
              <a:lnSpc>
                <a:spcPct val="120000"/>
              </a:lnSpc>
              <a:spcAft>
                <a:spcPts val="600"/>
              </a:spcAft>
              <a:buSzPct val="90000"/>
              <a:buFont typeface="Wingdings" panose="05000000000000000000" pitchFamily="2" charset="2"/>
              <a:buChar char=""/>
            </a:pPr>
            <a:r>
              <a:rPr lang="en-US" sz="1600" dirty="0">
                <a:solidFill>
                  <a:schemeClr val="tx2">
                    <a:lumMod val="75000"/>
                  </a:schemeClr>
                </a:solidFill>
              </a:rPr>
              <a:t>State of the art testing facilities</a:t>
            </a:r>
          </a:p>
          <a:p>
            <a:pPr marL="285750" indent="-285750" defTabSz="457200">
              <a:lnSpc>
                <a:spcPct val="120000"/>
              </a:lnSpc>
              <a:spcAft>
                <a:spcPts val="600"/>
              </a:spcAft>
              <a:buSzPct val="90000"/>
              <a:buFont typeface="Wingdings" panose="05000000000000000000" pitchFamily="2" charset="2"/>
              <a:buChar char=""/>
            </a:pPr>
            <a:r>
              <a:rPr lang="en-US" sz="1600" dirty="0">
                <a:solidFill>
                  <a:schemeClr val="tx2">
                    <a:lumMod val="75000"/>
                  </a:schemeClr>
                </a:solidFill>
              </a:rPr>
              <a:t>Excellent employee relations, all facilities union free</a:t>
            </a:r>
          </a:p>
          <a:p>
            <a:pPr marL="285750" indent="-285750" defTabSz="457200">
              <a:lnSpc>
                <a:spcPct val="120000"/>
              </a:lnSpc>
              <a:spcAft>
                <a:spcPts val="600"/>
              </a:spcAft>
              <a:buSzPct val="90000"/>
              <a:buFont typeface="Wingdings" panose="05000000000000000000" pitchFamily="2" charset="2"/>
              <a:buChar char=""/>
            </a:pPr>
            <a:r>
              <a:rPr lang="en-US" sz="1600" dirty="0">
                <a:solidFill>
                  <a:schemeClr val="tx2">
                    <a:lumMod val="75000"/>
                  </a:schemeClr>
                </a:solidFill>
              </a:rPr>
              <a:t>1,400 employees worldwide with experience of over 10 years on average</a:t>
            </a:r>
          </a:p>
          <a:p>
            <a:pPr marL="285750" indent="-285750" defTabSz="457200">
              <a:lnSpc>
                <a:spcPct val="120000"/>
              </a:lnSpc>
              <a:spcAft>
                <a:spcPts val="600"/>
              </a:spcAft>
              <a:buSzPct val="90000"/>
              <a:buFont typeface="Wingdings" panose="05000000000000000000" pitchFamily="2" charset="2"/>
              <a:buChar char=""/>
            </a:pPr>
            <a:r>
              <a:rPr lang="en-US" sz="1600" dirty="0">
                <a:solidFill>
                  <a:schemeClr val="tx2">
                    <a:lumMod val="75000"/>
                  </a:schemeClr>
                </a:solidFill>
              </a:rPr>
              <a:t>Gorman-Rupp Continuous Improvement program at all </a:t>
            </a:r>
          </a:p>
          <a:p>
            <a:pPr marL="0" indent="0" defTabSz="457200">
              <a:lnSpc>
                <a:spcPct val="120000"/>
              </a:lnSpc>
              <a:spcBef>
                <a:spcPts val="0"/>
              </a:spcBef>
              <a:spcAft>
                <a:spcPts val="600"/>
              </a:spcAft>
              <a:buSzPct val="90000"/>
              <a:buNone/>
            </a:pPr>
            <a:r>
              <a:rPr lang="en-US" sz="1600" dirty="0">
                <a:solidFill>
                  <a:schemeClr val="tx2">
                    <a:lumMod val="75000"/>
                  </a:schemeClr>
                </a:solidFill>
              </a:rPr>
              <a:t>      locations </a:t>
            </a:r>
          </a:p>
          <a:p>
            <a:pPr marL="285750" indent="-285750" defTabSz="457200">
              <a:lnSpc>
                <a:spcPct val="120000"/>
              </a:lnSpc>
              <a:spcAft>
                <a:spcPts val="600"/>
              </a:spcAft>
              <a:buSzPct val="90000"/>
              <a:buFont typeface="Wingdings" panose="05000000000000000000" pitchFamily="2" charset="2"/>
              <a:buChar char=""/>
            </a:pPr>
            <a:r>
              <a:rPr lang="en-US" sz="1600" dirty="0">
                <a:solidFill>
                  <a:schemeClr val="tx2">
                    <a:lumMod val="75000"/>
                  </a:schemeClr>
                </a:solidFill>
              </a:rPr>
              <a:t>Market diversity helps minimize impact of downturns </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t="43430" b="16704"/>
          <a:stretch>
            <a:fillRect/>
          </a:stretch>
        </p:blipFill>
        <p:spPr bwMode="auto">
          <a:xfrm>
            <a:off x="487737" y="1132857"/>
            <a:ext cx="2900922" cy="13853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26" descr="D:\Sherri Assets\Pump One Mill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6706" y="5095134"/>
            <a:ext cx="3032382" cy="133711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9034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a:t>ORGANIC GROWTH drivers</a:t>
            </a:r>
          </a:p>
        </p:txBody>
      </p:sp>
      <p:sp>
        <p:nvSpPr>
          <p:cNvPr id="4" name="Slide Number Placeholder 3"/>
          <p:cNvSpPr>
            <a:spLocks noGrp="1"/>
          </p:cNvSpPr>
          <p:nvPr>
            <p:ph type="sldNum" sz="quarter" idx="4"/>
          </p:nvPr>
        </p:nvSpPr>
        <p:spPr/>
        <p:txBody>
          <a:bodyPr/>
          <a:lstStyle/>
          <a:p>
            <a:fld id="{31565880-C22B-4283-895A-C9E13DE199B6}" type="slidenum">
              <a:rPr lang="en-US" smtClean="0"/>
              <a:pPr/>
              <a:t>38</a:t>
            </a:fld>
            <a:endParaRPr lang="en-US" dirty="0"/>
          </a:p>
        </p:txBody>
      </p:sp>
      <p:sp>
        <p:nvSpPr>
          <p:cNvPr id="5" name="Content Placeholder 2"/>
          <p:cNvSpPr>
            <a:spLocks noGrp="1"/>
          </p:cNvSpPr>
          <p:nvPr>
            <p:ph idx="4294967295"/>
          </p:nvPr>
        </p:nvSpPr>
        <p:spPr>
          <a:xfrm>
            <a:off x="194912" y="1090166"/>
            <a:ext cx="8777287" cy="4934117"/>
          </a:xfrm>
          <a:prstGeom prst="rect">
            <a:avLst/>
          </a:prstGeom>
        </p:spPr>
        <p:txBody>
          <a:bodyPr>
            <a:normAutofit fontScale="92500"/>
          </a:bodyPr>
          <a:lstStyle/>
          <a:p>
            <a:pPr marL="285750" indent="-285750" defTabSz="457200">
              <a:lnSpc>
                <a:spcPct val="110000"/>
              </a:lnSpc>
              <a:spcAft>
                <a:spcPts val="600"/>
              </a:spcAft>
              <a:buSzPct val="90000"/>
              <a:buFont typeface="Wingdings" panose="05000000000000000000" pitchFamily="2" charset="2"/>
              <a:buChar char=""/>
            </a:pPr>
            <a:r>
              <a:rPr lang="en-US" sz="1800" dirty="0">
                <a:solidFill>
                  <a:schemeClr val="tx2">
                    <a:lumMod val="75000"/>
                  </a:schemeClr>
                </a:solidFill>
              </a:rPr>
              <a:t>Aging U.S. infrastructure – </a:t>
            </a:r>
          </a:p>
          <a:p>
            <a:pPr marL="0" indent="0" defTabSz="457200">
              <a:lnSpc>
                <a:spcPct val="110000"/>
              </a:lnSpc>
              <a:buSzPct val="90000"/>
              <a:buNone/>
            </a:pPr>
            <a:endParaRPr lang="en-US" sz="1800" dirty="0">
              <a:solidFill>
                <a:schemeClr val="tx2">
                  <a:lumMod val="75000"/>
                </a:schemeClr>
              </a:solidFill>
            </a:endParaRPr>
          </a:p>
          <a:p>
            <a:pPr marL="0" indent="0" defTabSz="457200">
              <a:lnSpc>
                <a:spcPct val="110000"/>
              </a:lnSpc>
              <a:buSzPct val="90000"/>
              <a:buNone/>
            </a:pPr>
            <a:endParaRPr lang="en-US" sz="1800" dirty="0">
              <a:solidFill>
                <a:schemeClr val="tx2">
                  <a:lumMod val="75000"/>
                </a:schemeClr>
              </a:solidFill>
            </a:endParaRPr>
          </a:p>
          <a:p>
            <a:pPr marL="285750" indent="-285750" defTabSz="457200">
              <a:lnSpc>
                <a:spcPct val="110000"/>
              </a:lnSpc>
              <a:buSzPct val="90000"/>
              <a:buFont typeface="Wingdings" panose="05000000000000000000" pitchFamily="2" charset="2"/>
              <a:buChar char=""/>
            </a:pPr>
            <a:r>
              <a:rPr lang="en-US" sz="1800" dirty="0">
                <a:solidFill>
                  <a:schemeClr val="tx2">
                    <a:lumMod val="75000"/>
                  </a:schemeClr>
                </a:solidFill>
              </a:rPr>
              <a:t>Potential infrastructure bill including investment in water, wastewater and flood control</a:t>
            </a:r>
          </a:p>
          <a:p>
            <a:pPr marL="742950" lvl="1" indent="-285750" defTabSz="457200">
              <a:lnSpc>
                <a:spcPct val="110000"/>
              </a:lnSpc>
              <a:spcAft>
                <a:spcPts val="600"/>
              </a:spcAft>
              <a:buSzPct val="90000"/>
              <a:buFont typeface="Wingdings" panose="05000000000000000000" pitchFamily="2" charset="2"/>
              <a:buChar char=""/>
            </a:pPr>
            <a:r>
              <a:rPr lang="en-US" sz="1400" dirty="0">
                <a:solidFill>
                  <a:schemeClr val="tx2">
                    <a:lumMod val="75000"/>
                  </a:schemeClr>
                </a:solidFill>
              </a:rPr>
              <a:t>Bill needed to address estimated $2.6 trillion gap</a:t>
            </a:r>
            <a:r>
              <a:rPr lang="en-US" sz="1400" baseline="30000" dirty="0">
                <a:solidFill>
                  <a:schemeClr val="tx2">
                    <a:lumMod val="75000"/>
                  </a:schemeClr>
                </a:solidFill>
              </a:rPr>
              <a:t>(1)</a:t>
            </a:r>
            <a:r>
              <a:rPr lang="en-US" sz="1400" dirty="0">
                <a:solidFill>
                  <a:schemeClr val="tx2">
                    <a:lumMod val="75000"/>
                  </a:schemeClr>
                </a:solidFill>
              </a:rPr>
              <a:t> in required infrastructure spending over the next 10 years</a:t>
            </a:r>
          </a:p>
          <a:p>
            <a:pPr marL="285750" indent="-285750" defTabSz="457200">
              <a:lnSpc>
                <a:spcPct val="110000"/>
              </a:lnSpc>
              <a:spcAft>
                <a:spcPts val="600"/>
              </a:spcAft>
              <a:buSzPct val="90000"/>
              <a:buFont typeface="Wingdings" panose="05000000000000000000" pitchFamily="2" charset="2"/>
              <a:buChar char=""/>
            </a:pPr>
            <a:r>
              <a:rPr lang="en-US" sz="1800" dirty="0">
                <a:solidFill>
                  <a:schemeClr val="tx2">
                    <a:lumMod val="75000"/>
                  </a:schemeClr>
                </a:solidFill>
              </a:rPr>
              <a:t>Oil and gas markets recovery</a:t>
            </a:r>
          </a:p>
          <a:p>
            <a:pPr marL="285750" indent="-285750" defTabSz="457200">
              <a:lnSpc>
                <a:spcPct val="110000"/>
              </a:lnSpc>
              <a:spcAft>
                <a:spcPts val="600"/>
              </a:spcAft>
              <a:buSzPct val="90000"/>
              <a:buFont typeface="Wingdings" panose="05000000000000000000" pitchFamily="2" charset="2"/>
              <a:buChar char=""/>
            </a:pPr>
            <a:r>
              <a:rPr lang="en-US" sz="1800" dirty="0">
                <a:solidFill>
                  <a:schemeClr val="tx2">
                    <a:lumMod val="75000"/>
                  </a:schemeClr>
                </a:solidFill>
              </a:rPr>
              <a:t>Well positioned to capitalize on agriculture market</a:t>
            </a:r>
          </a:p>
          <a:p>
            <a:pPr marL="285750" indent="-285750" defTabSz="457200">
              <a:lnSpc>
                <a:spcPct val="110000"/>
              </a:lnSpc>
              <a:spcAft>
                <a:spcPts val="600"/>
              </a:spcAft>
              <a:buSzPct val="90000"/>
              <a:buFont typeface="Wingdings" panose="05000000000000000000" pitchFamily="2" charset="2"/>
              <a:buChar char=""/>
            </a:pPr>
            <a:r>
              <a:rPr lang="en-US" sz="1800" dirty="0">
                <a:solidFill>
                  <a:schemeClr val="tx2">
                    <a:lumMod val="75000"/>
                  </a:schemeClr>
                </a:solidFill>
              </a:rPr>
              <a:t>High value of retained customers – service, repairs and replacements</a:t>
            </a:r>
          </a:p>
          <a:p>
            <a:pPr marL="285750" indent="-285750" defTabSz="457200">
              <a:lnSpc>
                <a:spcPct val="110000"/>
              </a:lnSpc>
              <a:spcAft>
                <a:spcPts val="600"/>
              </a:spcAft>
              <a:buSzPct val="90000"/>
              <a:buFont typeface="Wingdings" panose="05000000000000000000" pitchFamily="2" charset="2"/>
              <a:buChar char=""/>
            </a:pPr>
            <a:r>
              <a:rPr lang="en-US" sz="1800" dirty="0">
                <a:solidFill>
                  <a:schemeClr val="tx2">
                    <a:lumMod val="75000"/>
                  </a:schemeClr>
                </a:solidFill>
              </a:rPr>
              <a:t>Increasing regulatory requirements related to environmental, quality and energy efficiency</a:t>
            </a:r>
          </a:p>
          <a:p>
            <a:pPr marL="285750" indent="-285750" defTabSz="457200">
              <a:lnSpc>
                <a:spcPct val="110000"/>
              </a:lnSpc>
              <a:spcAft>
                <a:spcPts val="600"/>
              </a:spcAft>
              <a:buSzPct val="90000"/>
              <a:buFont typeface="Wingdings" panose="05000000000000000000" pitchFamily="2" charset="2"/>
              <a:buChar char=""/>
            </a:pPr>
            <a:r>
              <a:rPr lang="en-US" sz="1800" dirty="0">
                <a:solidFill>
                  <a:schemeClr val="tx2">
                    <a:lumMod val="75000"/>
                  </a:schemeClr>
                </a:solidFill>
              </a:rPr>
              <a:t>Investment in R&amp;D – history of innovation</a:t>
            </a:r>
          </a:p>
          <a:p>
            <a:pPr marL="285750" indent="-285750" defTabSz="457200">
              <a:lnSpc>
                <a:spcPct val="110000"/>
              </a:lnSpc>
              <a:spcAft>
                <a:spcPts val="600"/>
              </a:spcAft>
              <a:buSzPct val="90000"/>
              <a:buFont typeface="Wingdings" panose="05000000000000000000" pitchFamily="2" charset="2"/>
              <a:buChar char=""/>
            </a:pPr>
            <a:r>
              <a:rPr lang="en-US" sz="1800" dirty="0">
                <a:solidFill>
                  <a:schemeClr val="tx2">
                    <a:lumMod val="75000"/>
                  </a:schemeClr>
                </a:solidFill>
              </a:rPr>
              <a:t>Emphasis on customer training and education</a:t>
            </a:r>
          </a:p>
        </p:txBody>
      </p:sp>
      <p:graphicFrame>
        <p:nvGraphicFramePr>
          <p:cNvPr id="3" name="Table 2">
            <a:extLst>
              <a:ext uri="{FF2B5EF4-FFF2-40B4-BE49-F238E27FC236}">
                <a16:creationId xmlns:a16="http://schemas.microsoft.com/office/drawing/2014/main" id="{4AB8EBB2-7421-4C40-BDF5-AF0EFB1BEB7A}"/>
              </a:ext>
            </a:extLst>
          </p:cNvPr>
          <p:cNvGraphicFramePr>
            <a:graphicFrameLocks noGrp="1"/>
          </p:cNvGraphicFramePr>
          <p:nvPr>
            <p:extLst>
              <p:ext uri="{D42A27DB-BD31-4B8C-83A1-F6EECF244321}">
                <p14:modId xmlns:p14="http://schemas.microsoft.com/office/powerpoint/2010/main" val="1210657022"/>
              </p:ext>
            </p:extLst>
          </p:nvPr>
        </p:nvGraphicFramePr>
        <p:xfrm>
          <a:off x="3217363" y="1175435"/>
          <a:ext cx="2752626" cy="853440"/>
        </p:xfrm>
        <a:graphic>
          <a:graphicData uri="http://schemas.openxmlformats.org/drawingml/2006/table">
            <a:tbl>
              <a:tblPr firstRow="1" bandRow="1">
                <a:tableStyleId>{2D5ABB26-0587-4C30-8999-92F81FD0307C}</a:tableStyleId>
              </a:tblPr>
              <a:tblGrid>
                <a:gridCol w="1607238">
                  <a:extLst>
                    <a:ext uri="{9D8B030D-6E8A-4147-A177-3AD203B41FA5}">
                      <a16:colId xmlns:a16="http://schemas.microsoft.com/office/drawing/2014/main" val="3663560329"/>
                    </a:ext>
                  </a:extLst>
                </a:gridCol>
                <a:gridCol w="1145388">
                  <a:extLst>
                    <a:ext uri="{9D8B030D-6E8A-4147-A177-3AD203B41FA5}">
                      <a16:colId xmlns:a16="http://schemas.microsoft.com/office/drawing/2014/main" val="1509597234"/>
                    </a:ext>
                  </a:extLst>
                </a:gridCol>
              </a:tblGrid>
              <a:tr h="0">
                <a:tc gridSpan="2">
                  <a:txBody>
                    <a:bodyPr/>
                    <a:lstStyle/>
                    <a:p>
                      <a:pPr algn="l"/>
                      <a:r>
                        <a:rPr lang="en-US" sz="1400" b="1" u="sng" dirty="0"/>
                        <a:t>U.S. Infrastructure Report Card</a:t>
                      </a:r>
                      <a:r>
                        <a:rPr lang="en-US" sz="1400" b="1" u="sng" baseline="30000" dirty="0"/>
                        <a:t>(1)</a:t>
                      </a:r>
                    </a:p>
                  </a:txBody>
                  <a:tcPr marT="0" marB="0"/>
                </a:tc>
                <a:tc hMerge="1">
                  <a:txBody>
                    <a:bodyPr/>
                    <a:lstStyle/>
                    <a:p>
                      <a:endParaRPr lang="en-US" sz="1400" dirty="0"/>
                    </a:p>
                  </a:txBody>
                  <a:tcPr/>
                </a:tc>
                <a:extLst>
                  <a:ext uri="{0D108BD9-81ED-4DB2-BD59-A6C34878D82A}">
                    <a16:rowId xmlns:a16="http://schemas.microsoft.com/office/drawing/2014/main" val="1070999219"/>
                  </a:ext>
                </a:extLst>
              </a:tr>
              <a:tr h="0">
                <a:tc>
                  <a:txBody>
                    <a:bodyPr/>
                    <a:lstStyle/>
                    <a:p>
                      <a:r>
                        <a:rPr lang="en-US" sz="1400" dirty="0"/>
                        <a:t>Drinking Water</a:t>
                      </a:r>
                    </a:p>
                  </a:txBody>
                  <a:tcPr marT="0" marB="0"/>
                </a:tc>
                <a:tc>
                  <a:txBody>
                    <a:bodyPr/>
                    <a:lstStyle/>
                    <a:p>
                      <a:r>
                        <a:rPr lang="en-US" sz="1400" dirty="0"/>
                        <a:t>C-</a:t>
                      </a:r>
                    </a:p>
                  </a:txBody>
                  <a:tcPr marT="0" marB="0"/>
                </a:tc>
                <a:extLst>
                  <a:ext uri="{0D108BD9-81ED-4DB2-BD59-A6C34878D82A}">
                    <a16:rowId xmlns:a16="http://schemas.microsoft.com/office/drawing/2014/main" val="589854708"/>
                  </a:ext>
                </a:extLst>
              </a:tr>
              <a:tr h="0">
                <a:tc>
                  <a:txBody>
                    <a:bodyPr/>
                    <a:lstStyle/>
                    <a:p>
                      <a:r>
                        <a:rPr lang="en-US" sz="1400" dirty="0"/>
                        <a:t>Wastewater</a:t>
                      </a:r>
                    </a:p>
                  </a:txBody>
                  <a:tcPr marT="0" marB="0"/>
                </a:tc>
                <a:tc>
                  <a:txBody>
                    <a:bodyPr/>
                    <a:lstStyle/>
                    <a:p>
                      <a:r>
                        <a:rPr lang="en-US" sz="1400" dirty="0"/>
                        <a:t>D+</a:t>
                      </a:r>
                    </a:p>
                  </a:txBody>
                  <a:tcPr marT="0" marB="0"/>
                </a:tc>
                <a:extLst>
                  <a:ext uri="{0D108BD9-81ED-4DB2-BD59-A6C34878D82A}">
                    <a16:rowId xmlns:a16="http://schemas.microsoft.com/office/drawing/2014/main" val="1636415886"/>
                  </a:ext>
                </a:extLst>
              </a:tr>
              <a:tr h="0">
                <a:tc>
                  <a:txBody>
                    <a:bodyPr/>
                    <a:lstStyle/>
                    <a:p>
                      <a:r>
                        <a:rPr lang="en-US" sz="1400" dirty="0"/>
                        <a:t>Storm Water</a:t>
                      </a:r>
                    </a:p>
                  </a:txBody>
                  <a:tcPr marT="0" marB="0"/>
                </a:tc>
                <a:tc>
                  <a:txBody>
                    <a:bodyPr/>
                    <a:lstStyle/>
                    <a:p>
                      <a:r>
                        <a:rPr lang="en-US" sz="1400" dirty="0"/>
                        <a:t>D</a:t>
                      </a:r>
                    </a:p>
                  </a:txBody>
                  <a:tcPr marT="0" marB="0"/>
                </a:tc>
                <a:extLst>
                  <a:ext uri="{0D108BD9-81ED-4DB2-BD59-A6C34878D82A}">
                    <a16:rowId xmlns:a16="http://schemas.microsoft.com/office/drawing/2014/main" val="1988378398"/>
                  </a:ext>
                </a:extLst>
              </a:tr>
            </a:tbl>
          </a:graphicData>
        </a:graphic>
      </p:graphicFrame>
      <p:sp>
        <p:nvSpPr>
          <p:cNvPr id="6" name="Content Placeholder 2">
            <a:extLst>
              <a:ext uri="{FF2B5EF4-FFF2-40B4-BE49-F238E27FC236}">
                <a16:creationId xmlns:a16="http://schemas.microsoft.com/office/drawing/2014/main" id="{9448EB77-1637-4187-B6E9-797BC2F91F1F}"/>
              </a:ext>
            </a:extLst>
          </p:cNvPr>
          <p:cNvSpPr txBox="1">
            <a:spLocks/>
          </p:cNvSpPr>
          <p:nvPr/>
        </p:nvSpPr>
        <p:spPr>
          <a:xfrm>
            <a:off x="285714" y="6163340"/>
            <a:ext cx="5241027" cy="3886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10000"/>
              </a:lnSpc>
              <a:spcAft>
                <a:spcPts val="600"/>
              </a:spcAft>
              <a:buSzPct val="90000"/>
              <a:buFont typeface="Arial" panose="020B0604020202020204" pitchFamily="34" charset="0"/>
              <a:buNone/>
            </a:pPr>
            <a:r>
              <a:rPr lang="en-US" sz="1200" i="1" dirty="0">
                <a:solidFill>
                  <a:schemeClr val="tx2">
                    <a:lumMod val="75000"/>
                  </a:schemeClr>
                </a:solidFill>
              </a:rPr>
              <a:t>(1) American Society of Civil Engineers 2021 Infrastructure Report Card</a:t>
            </a:r>
          </a:p>
          <a:p>
            <a:pPr marL="285750" indent="-285750" defTabSz="457200">
              <a:lnSpc>
                <a:spcPct val="110000"/>
              </a:lnSpc>
              <a:spcAft>
                <a:spcPts val="600"/>
              </a:spcAft>
              <a:buSzPct val="90000"/>
              <a:buFont typeface="Wingdings" panose="05000000000000000000" pitchFamily="2" charset="2"/>
              <a:buChar char=""/>
            </a:pPr>
            <a:endParaRPr lang="en-US" sz="1800" dirty="0">
              <a:solidFill>
                <a:schemeClr val="tx2">
                  <a:lumMod val="75000"/>
                </a:schemeClr>
              </a:solidFill>
            </a:endParaRPr>
          </a:p>
        </p:txBody>
      </p:sp>
    </p:spTree>
    <p:extLst>
      <p:ext uri="{BB962C8B-B14F-4D97-AF65-F5344CB8AC3E}">
        <p14:creationId xmlns:p14="http://schemas.microsoft.com/office/powerpoint/2010/main" val="8272757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INNOVATION</a:t>
            </a:r>
          </a:p>
        </p:txBody>
      </p:sp>
      <p:sp>
        <p:nvSpPr>
          <p:cNvPr id="4" name="Slide Number Placeholder 3"/>
          <p:cNvSpPr>
            <a:spLocks noGrp="1"/>
          </p:cNvSpPr>
          <p:nvPr>
            <p:ph type="sldNum" sz="quarter" idx="4"/>
          </p:nvPr>
        </p:nvSpPr>
        <p:spPr/>
        <p:txBody>
          <a:bodyPr/>
          <a:lstStyle/>
          <a:p>
            <a:fld id="{31565880-C22B-4283-895A-C9E13DE199B6}" type="slidenum">
              <a:rPr lang="en-US" smtClean="0"/>
              <a:pPr/>
              <a:t>39</a:t>
            </a:fld>
            <a:endParaRPr lang="en-US" dirty="0"/>
          </a:p>
        </p:txBody>
      </p:sp>
      <p:sp>
        <p:nvSpPr>
          <p:cNvPr id="19" name="Content Placeholder 2">
            <a:extLst>
              <a:ext uri="{FF2B5EF4-FFF2-40B4-BE49-F238E27FC236}">
                <a16:creationId xmlns:a16="http://schemas.microsoft.com/office/drawing/2014/main" id="{1F62D8B4-7F39-43AB-82A9-33AB8D25F276}"/>
              </a:ext>
            </a:extLst>
          </p:cNvPr>
          <p:cNvSpPr>
            <a:spLocks noGrp="1"/>
          </p:cNvSpPr>
          <p:nvPr>
            <p:ph idx="4294967295"/>
          </p:nvPr>
        </p:nvSpPr>
        <p:spPr>
          <a:xfrm>
            <a:off x="276699" y="1272326"/>
            <a:ext cx="8443913" cy="1666875"/>
          </a:xfrm>
          <a:prstGeom prst="rect">
            <a:avLst/>
          </a:prstGeom>
        </p:spPr>
        <p:txBody>
          <a:bodyPr>
            <a:normAutofit fontScale="32500" lnSpcReduction="20000"/>
          </a:bodyPr>
          <a:lstStyle/>
          <a:p>
            <a:pPr marL="285750" indent="-285750" defTabSz="457200">
              <a:lnSpc>
                <a:spcPct val="110000"/>
              </a:lnSpc>
              <a:spcBef>
                <a:spcPts val="0"/>
              </a:spcBef>
              <a:spcAft>
                <a:spcPts val="600"/>
              </a:spcAft>
              <a:buSzPct val="90000"/>
              <a:buFont typeface="Wingdings" panose="05000000000000000000" pitchFamily="2" charset="2"/>
              <a:buChar char=""/>
            </a:pPr>
            <a:r>
              <a:rPr lang="en-US" sz="4300" dirty="0">
                <a:solidFill>
                  <a:schemeClr val="tx2">
                    <a:lumMod val="75000"/>
                  </a:schemeClr>
                </a:solidFill>
              </a:rPr>
              <a:t>Majority of products continue to be made in the USA</a:t>
            </a:r>
          </a:p>
          <a:p>
            <a:pPr marL="285750" lvl="0" indent="-285750" defTabSz="457200">
              <a:lnSpc>
                <a:spcPct val="110000"/>
              </a:lnSpc>
              <a:spcBef>
                <a:spcPts val="0"/>
              </a:spcBef>
              <a:spcAft>
                <a:spcPts val="600"/>
              </a:spcAft>
              <a:buSzPct val="90000"/>
              <a:buFont typeface="Wingdings" panose="05000000000000000000" pitchFamily="2" charset="2"/>
              <a:buChar char=""/>
            </a:pPr>
            <a:r>
              <a:rPr lang="en-US" sz="4300" dirty="0">
                <a:solidFill>
                  <a:schemeClr val="tx2">
                    <a:lumMod val="75000"/>
                  </a:schemeClr>
                </a:solidFill>
              </a:rPr>
              <a:t>Strong team of experienced engineers providing project-specific engineering expertise and new product development</a:t>
            </a:r>
          </a:p>
          <a:p>
            <a:pPr marL="285750" lvl="0" indent="-285750" defTabSz="457200">
              <a:lnSpc>
                <a:spcPct val="110000"/>
              </a:lnSpc>
              <a:spcBef>
                <a:spcPts val="0"/>
              </a:spcBef>
              <a:spcAft>
                <a:spcPts val="600"/>
              </a:spcAft>
              <a:buSzPct val="90000"/>
              <a:buFont typeface="Wingdings" panose="05000000000000000000" pitchFamily="2" charset="2"/>
              <a:buChar char=""/>
            </a:pPr>
            <a:r>
              <a:rPr lang="en-US" sz="4300" dirty="0">
                <a:solidFill>
                  <a:schemeClr val="tx2">
                    <a:lumMod val="75000"/>
                  </a:schemeClr>
                </a:solidFill>
              </a:rPr>
              <a:t>Continued advancements in challenging applications like clogged sewage systems or abrasive materials</a:t>
            </a:r>
          </a:p>
          <a:p>
            <a:pPr marL="285750" lvl="0" indent="-285750" defTabSz="457200">
              <a:lnSpc>
                <a:spcPct val="110000"/>
              </a:lnSpc>
              <a:spcBef>
                <a:spcPts val="0"/>
              </a:spcBef>
              <a:spcAft>
                <a:spcPts val="600"/>
              </a:spcAft>
              <a:buSzPct val="90000"/>
              <a:buFont typeface="Wingdings" panose="05000000000000000000" pitchFamily="2" charset="2"/>
              <a:buChar char=""/>
            </a:pPr>
            <a:r>
              <a:rPr lang="en-US" sz="4300" dirty="0">
                <a:solidFill>
                  <a:schemeClr val="tx2">
                    <a:lumMod val="75000"/>
                  </a:schemeClr>
                </a:solidFill>
              </a:rPr>
              <a:t>Advanced monitoring and control with IoT will continue to develop</a:t>
            </a:r>
          </a:p>
          <a:p>
            <a:pPr marL="285750" lvl="0" indent="-285750" defTabSz="457200">
              <a:lnSpc>
                <a:spcPct val="110000"/>
              </a:lnSpc>
              <a:spcBef>
                <a:spcPts val="0"/>
              </a:spcBef>
              <a:spcAft>
                <a:spcPts val="600"/>
              </a:spcAft>
              <a:buSzPct val="90000"/>
              <a:buFont typeface="Wingdings" panose="05000000000000000000" pitchFamily="2" charset="2"/>
              <a:buChar char=""/>
            </a:pPr>
            <a:r>
              <a:rPr lang="en-US" sz="4300" dirty="0">
                <a:solidFill>
                  <a:schemeClr val="tx2">
                    <a:lumMod val="75000"/>
                  </a:schemeClr>
                </a:solidFill>
              </a:rPr>
              <a:t>Advancements in pump efficiency, reduced emissions and alternative power sources</a:t>
            </a:r>
            <a:endParaRPr lang="en-US" sz="1800" dirty="0">
              <a:solidFill>
                <a:schemeClr val="tx2">
                  <a:lumMod val="75000"/>
                </a:schemeClr>
              </a:solidFill>
            </a:endParaRPr>
          </a:p>
        </p:txBody>
      </p:sp>
      <p:sp>
        <p:nvSpPr>
          <p:cNvPr id="9" name="TextBox 8">
            <a:extLst>
              <a:ext uri="{FF2B5EF4-FFF2-40B4-BE49-F238E27FC236}">
                <a16:creationId xmlns:a16="http://schemas.microsoft.com/office/drawing/2014/main" id="{C537C35A-7F37-4E8A-A239-7974EEDF13AD}"/>
              </a:ext>
            </a:extLst>
          </p:cNvPr>
          <p:cNvSpPr txBox="1"/>
          <p:nvPr/>
        </p:nvSpPr>
        <p:spPr>
          <a:xfrm>
            <a:off x="2557049" y="4230221"/>
            <a:ext cx="3080084" cy="707886"/>
          </a:xfrm>
          <a:prstGeom prst="rect">
            <a:avLst/>
          </a:prstGeom>
          <a:noFill/>
        </p:spPr>
        <p:txBody>
          <a:bodyPr wrap="square" rtlCol="0">
            <a:spAutoFit/>
          </a:bodyPr>
          <a:lstStyle/>
          <a:p>
            <a:r>
              <a:rPr lang="en-US" sz="1600" b="1" dirty="0">
                <a:solidFill>
                  <a:schemeClr val="accent1"/>
                </a:solidFill>
              </a:rPr>
              <a:t>Flow Smart and Eradicator</a:t>
            </a:r>
          </a:p>
          <a:p>
            <a:r>
              <a:rPr lang="en-US" sz="1200" dirty="0">
                <a:solidFill>
                  <a:schemeClr val="tx2">
                    <a:lumMod val="75000"/>
                  </a:schemeClr>
                </a:solidFill>
              </a:rPr>
              <a:t>Clog sensing and clearing control technology for lift stations </a:t>
            </a:r>
            <a:endParaRPr lang="en-US" sz="1200" dirty="0"/>
          </a:p>
        </p:txBody>
      </p:sp>
      <p:sp>
        <p:nvSpPr>
          <p:cNvPr id="10" name="TextBox 9">
            <a:extLst>
              <a:ext uri="{FF2B5EF4-FFF2-40B4-BE49-F238E27FC236}">
                <a16:creationId xmlns:a16="http://schemas.microsoft.com/office/drawing/2014/main" id="{3C36D52D-66A4-42BA-8C3A-0F5AC60BDD52}"/>
              </a:ext>
            </a:extLst>
          </p:cNvPr>
          <p:cNvSpPr txBox="1"/>
          <p:nvPr/>
        </p:nvSpPr>
        <p:spPr>
          <a:xfrm>
            <a:off x="276699" y="3165083"/>
            <a:ext cx="2890707" cy="1200329"/>
          </a:xfrm>
          <a:prstGeom prst="rect">
            <a:avLst/>
          </a:prstGeom>
          <a:noFill/>
        </p:spPr>
        <p:txBody>
          <a:bodyPr wrap="square" rtlCol="0">
            <a:spAutoFit/>
          </a:bodyPr>
          <a:lstStyle/>
          <a:p>
            <a:r>
              <a:rPr lang="en-US" sz="1600" b="1" dirty="0">
                <a:solidFill>
                  <a:schemeClr val="accent1"/>
                </a:solidFill>
              </a:rPr>
              <a:t>European Stage 5 Hydrogenated </a:t>
            </a:r>
          </a:p>
          <a:p>
            <a:r>
              <a:rPr lang="en-US" sz="1600" b="1" dirty="0">
                <a:solidFill>
                  <a:schemeClr val="accent1"/>
                </a:solidFill>
              </a:rPr>
              <a:t>Vegetable Oil Engine </a:t>
            </a:r>
          </a:p>
          <a:p>
            <a:r>
              <a:rPr lang="en-US" sz="1600" b="1" dirty="0">
                <a:solidFill>
                  <a:schemeClr val="accent1"/>
                </a:solidFill>
              </a:rPr>
              <a:t>Driven Units</a:t>
            </a:r>
          </a:p>
          <a:p>
            <a:r>
              <a:rPr lang="en-US" sz="1200" dirty="0">
                <a:solidFill>
                  <a:schemeClr val="tx2">
                    <a:lumMod val="75000"/>
                  </a:schemeClr>
                </a:solidFill>
              </a:rPr>
              <a:t>Technology reduces CO2 emissions </a:t>
            </a:r>
          </a:p>
          <a:p>
            <a:r>
              <a:rPr lang="en-US" sz="1200" dirty="0">
                <a:solidFill>
                  <a:schemeClr val="tx2">
                    <a:lumMod val="75000"/>
                  </a:schemeClr>
                </a:solidFill>
              </a:rPr>
              <a:t>by 89% vs. fossil fuels</a:t>
            </a:r>
            <a:endParaRPr lang="en-US" sz="1200" dirty="0"/>
          </a:p>
        </p:txBody>
      </p:sp>
      <p:sp>
        <p:nvSpPr>
          <p:cNvPr id="12" name="TextBox 11">
            <a:extLst>
              <a:ext uri="{FF2B5EF4-FFF2-40B4-BE49-F238E27FC236}">
                <a16:creationId xmlns:a16="http://schemas.microsoft.com/office/drawing/2014/main" id="{325E3DF0-137B-46F1-9347-B369F3E5F1D8}"/>
              </a:ext>
            </a:extLst>
          </p:cNvPr>
          <p:cNvSpPr txBox="1"/>
          <p:nvPr/>
        </p:nvSpPr>
        <p:spPr>
          <a:xfrm>
            <a:off x="6023728" y="5565353"/>
            <a:ext cx="2844168" cy="923330"/>
          </a:xfrm>
          <a:prstGeom prst="rect">
            <a:avLst/>
          </a:prstGeom>
          <a:noFill/>
        </p:spPr>
        <p:txBody>
          <a:bodyPr wrap="square" rtlCol="0">
            <a:spAutoFit/>
          </a:bodyPr>
          <a:lstStyle/>
          <a:p>
            <a:pPr algn="r">
              <a:lnSpc>
                <a:spcPct val="110000"/>
              </a:lnSpc>
              <a:spcAft>
                <a:spcPts val="600"/>
              </a:spcAft>
              <a:buSzPct val="90000"/>
            </a:pPr>
            <a:r>
              <a:rPr lang="en-US" sz="1600" b="1" dirty="0">
                <a:solidFill>
                  <a:schemeClr val="accent1"/>
                </a:solidFill>
              </a:rPr>
              <a:t>Integrity Series Smart Pumps</a:t>
            </a:r>
          </a:p>
          <a:p>
            <a:pPr algn="r">
              <a:lnSpc>
                <a:spcPct val="110000"/>
              </a:lnSpc>
              <a:spcAft>
                <a:spcPts val="600"/>
              </a:spcAft>
              <a:buSzPct val="90000"/>
            </a:pPr>
            <a:r>
              <a:rPr lang="en-US" sz="1200" dirty="0">
                <a:solidFill>
                  <a:schemeClr val="tx2">
                    <a:lumMod val="75000"/>
                  </a:schemeClr>
                </a:solidFill>
              </a:rPr>
              <a:t>Brushless DC mag drive centrifugal </a:t>
            </a:r>
          </a:p>
          <a:p>
            <a:pPr algn="r">
              <a:lnSpc>
                <a:spcPct val="110000"/>
              </a:lnSpc>
              <a:spcAft>
                <a:spcPts val="600"/>
              </a:spcAft>
              <a:buSzPct val="90000"/>
            </a:pPr>
            <a:r>
              <a:rPr lang="en-US" sz="1200" dirty="0">
                <a:solidFill>
                  <a:schemeClr val="tx2">
                    <a:lumMod val="75000"/>
                  </a:schemeClr>
                </a:solidFill>
              </a:rPr>
              <a:t>pumps with IoT</a:t>
            </a:r>
          </a:p>
        </p:txBody>
      </p:sp>
      <p:sp>
        <p:nvSpPr>
          <p:cNvPr id="13" name="TextBox 12">
            <a:extLst>
              <a:ext uri="{FF2B5EF4-FFF2-40B4-BE49-F238E27FC236}">
                <a16:creationId xmlns:a16="http://schemas.microsoft.com/office/drawing/2014/main" id="{9B4DC79E-8E26-4688-A9E1-681F20CFBB5A}"/>
              </a:ext>
            </a:extLst>
          </p:cNvPr>
          <p:cNvSpPr txBox="1"/>
          <p:nvPr/>
        </p:nvSpPr>
        <p:spPr>
          <a:xfrm>
            <a:off x="5321202" y="2853672"/>
            <a:ext cx="3331619" cy="523220"/>
          </a:xfrm>
          <a:prstGeom prst="rect">
            <a:avLst/>
          </a:prstGeom>
          <a:noFill/>
        </p:spPr>
        <p:txBody>
          <a:bodyPr wrap="square" rtlCol="0">
            <a:spAutoFit/>
          </a:bodyPr>
          <a:lstStyle/>
          <a:p>
            <a:r>
              <a:rPr lang="en-US" sz="1600" b="1" dirty="0">
                <a:solidFill>
                  <a:schemeClr val="accent1"/>
                </a:solidFill>
              </a:rPr>
              <a:t>NSF61 Drinking Water Certification </a:t>
            </a:r>
          </a:p>
          <a:p>
            <a:r>
              <a:rPr lang="en-US" sz="1200" dirty="0">
                <a:solidFill>
                  <a:schemeClr val="tx2">
                    <a:lumMod val="75000"/>
                  </a:schemeClr>
                </a:solidFill>
              </a:rPr>
              <a:t>Registered full pump including the “can”</a:t>
            </a:r>
          </a:p>
        </p:txBody>
      </p:sp>
      <p:pic>
        <p:nvPicPr>
          <p:cNvPr id="2050" name="Picture 2" descr="image003">
            <a:extLst>
              <a:ext uri="{FF2B5EF4-FFF2-40B4-BE49-F238E27FC236}">
                <a16:creationId xmlns:a16="http://schemas.microsoft.com/office/drawing/2014/main" id="{4006207E-F346-4CA0-9214-10FB150094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1132" y="4822511"/>
            <a:ext cx="1145341" cy="14583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Afbeelding 11">
            <a:extLst>
              <a:ext uri="{FF2B5EF4-FFF2-40B4-BE49-F238E27FC236}">
                <a16:creationId xmlns:a16="http://schemas.microsoft.com/office/drawing/2014/main" id="{06B3A00F-AB8B-4CB0-AB89-29579391486C}"/>
              </a:ext>
            </a:extLst>
          </p:cNvPr>
          <p:cNvPicPr/>
          <p:nvPr/>
        </p:nvPicPr>
        <p:blipFill>
          <a:blip r:embed="rId3"/>
          <a:stretch>
            <a:fillRect/>
          </a:stretch>
        </p:blipFill>
        <p:spPr>
          <a:xfrm>
            <a:off x="673626" y="4432244"/>
            <a:ext cx="1496828" cy="1722755"/>
          </a:xfrm>
          <a:prstGeom prst="rect">
            <a:avLst/>
          </a:prstGeom>
        </p:spPr>
      </p:pic>
      <p:pic>
        <p:nvPicPr>
          <p:cNvPr id="16" name="Picture 15">
            <a:extLst>
              <a:ext uri="{FF2B5EF4-FFF2-40B4-BE49-F238E27FC236}">
                <a16:creationId xmlns:a16="http://schemas.microsoft.com/office/drawing/2014/main" id="{4F46A366-5E06-4938-8666-CE8EE17D20C4}"/>
              </a:ext>
            </a:extLst>
          </p:cNvPr>
          <p:cNvPicPr>
            <a:picLocks noChangeAspect="1"/>
          </p:cNvPicPr>
          <p:nvPr/>
        </p:nvPicPr>
        <p:blipFill rotWithShape="1">
          <a:blip r:embed="rId4">
            <a:extLst>
              <a:ext uri="{28A0092B-C50C-407E-A947-70E740481C1C}">
                <a14:useLocalDpi xmlns:a14="http://schemas.microsoft.com/office/drawing/2010/main" val="0"/>
              </a:ext>
            </a:extLst>
          </a:blip>
          <a:srcRect l="41662" t="2323" r="43739" b="2419"/>
          <a:stretch/>
        </p:blipFill>
        <p:spPr>
          <a:xfrm>
            <a:off x="5492854" y="3526034"/>
            <a:ext cx="408446" cy="1998906"/>
          </a:xfrm>
          <a:prstGeom prst="rect">
            <a:avLst/>
          </a:prstGeom>
        </p:spPr>
      </p:pic>
      <p:pic>
        <p:nvPicPr>
          <p:cNvPr id="14" name="Picture 13">
            <a:extLst>
              <a:ext uri="{FF2B5EF4-FFF2-40B4-BE49-F238E27FC236}">
                <a16:creationId xmlns:a16="http://schemas.microsoft.com/office/drawing/2014/main" id="{D62324BE-041E-4618-B6F0-BCD39ABCAA05}"/>
              </a:ext>
            </a:extLst>
          </p:cNvPr>
          <p:cNvPicPr>
            <a:picLocks noChangeAspect="1"/>
          </p:cNvPicPr>
          <p:nvPr/>
        </p:nvPicPr>
        <p:blipFill>
          <a:blip r:embed="rId5"/>
          <a:stretch>
            <a:fillRect/>
          </a:stretch>
        </p:blipFill>
        <p:spPr>
          <a:xfrm>
            <a:off x="5950453" y="4095362"/>
            <a:ext cx="2083298" cy="573116"/>
          </a:xfrm>
          <a:prstGeom prst="rect">
            <a:avLst/>
          </a:prstGeom>
        </p:spPr>
      </p:pic>
      <p:pic>
        <p:nvPicPr>
          <p:cNvPr id="17" name="Picture 16">
            <a:extLst>
              <a:ext uri="{FF2B5EF4-FFF2-40B4-BE49-F238E27FC236}">
                <a16:creationId xmlns:a16="http://schemas.microsoft.com/office/drawing/2014/main" id="{B454FD13-B4F2-48E8-AC92-42162AE30647}"/>
              </a:ext>
            </a:extLst>
          </p:cNvPr>
          <p:cNvPicPr>
            <a:picLocks noChangeAspect="1"/>
          </p:cNvPicPr>
          <p:nvPr/>
        </p:nvPicPr>
        <p:blipFill>
          <a:blip r:embed="rId6"/>
          <a:stretch>
            <a:fillRect/>
          </a:stretch>
        </p:blipFill>
        <p:spPr>
          <a:xfrm>
            <a:off x="6117737" y="4688684"/>
            <a:ext cx="2750159" cy="836256"/>
          </a:xfrm>
          <a:prstGeom prst="rect">
            <a:avLst/>
          </a:prstGeom>
        </p:spPr>
      </p:pic>
    </p:spTree>
    <p:extLst>
      <p:ext uri="{BB962C8B-B14F-4D97-AF65-F5344CB8AC3E}">
        <p14:creationId xmlns:p14="http://schemas.microsoft.com/office/powerpoint/2010/main" val="1226098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Company History</a:t>
            </a:r>
          </a:p>
        </p:txBody>
      </p:sp>
      <p:sp>
        <p:nvSpPr>
          <p:cNvPr id="6" name="Slide Number Placeholder 5"/>
          <p:cNvSpPr>
            <a:spLocks noGrp="1"/>
          </p:cNvSpPr>
          <p:nvPr>
            <p:ph type="sldNum" sz="quarter" idx="4"/>
          </p:nvPr>
        </p:nvSpPr>
        <p:spPr>
          <a:xfrm>
            <a:off x="6987012" y="6561057"/>
            <a:ext cx="1844379" cy="213236"/>
          </a:xfrm>
        </p:spPr>
        <p:txBody>
          <a:bodyPr/>
          <a:lstStyle/>
          <a:p>
            <a:fld id="{31565880-C22B-4283-895A-C9E13DE199B6}" type="slidenum">
              <a:rPr lang="en-US" smtClean="0"/>
              <a:pPr/>
              <a:t>4</a:t>
            </a:fld>
            <a:endParaRPr lang="en-US" dirty="0"/>
          </a:p>
        </p:txBody>
      </p:sp>
      <p:sp>
        <p:nvSpPr>
          <p:cNvPr id="3" name="Content Placeholder 2"/>
          <p:cNvSpPr>
            <a:spLocks noGrp="1"/>
          </p:cNvSpPr>
          <p:nvPr>
            <p:ph idx="4294967295"/>
          </p:nvPr>
        </p:nvSpPr>
        <p:spPr>
          <a:xfrm>
            <a:off x="194912" y="965082"/>
            <a:ext cx="8398007" cy="5504543"/>
          </a:xfrm>
          <a:prstGeom prst="rect">
            <a:avLst/>
          </a:prstGeom>
        </p:spPr>
        <p:txBody>
          <a:bodyPr>
            <a:normAutofit fontScale="92500" lnSpcReduction="10000"/>
          </a:bodyPr>
          <a:lstStyle/>
          <a:p>
            <a:pPr marL="0" indent="0" defTabSz="457200">
              <a:lnSpc>
                <a:spcPct val="110000"/>
              </a:lnSpc>
              <a:buSzPct val="90000"/>
              <a:buNone/>
            </a:pPr>
            <a:r>
              <a:rPr lang="en-US" sz="1600" dirty="0">
                <a:solidFill>
                  <a:schemeClr val="tx2">
                    <a:lumMod val="75000"/>
                  </a:schemeClr>
                </a:solidFill>
              </a:rPr>
              <a:t>				</a:t>
            </a:r>
            <a:r>
              <a:rPr lang="en-US" sz="1600" dirty="0">
                <a:solidFill>
                  <a:schemeClr val="tx2">
                    <a:lumMod val="75000"/>
                  </a:schemeClr>
                </a:solidFill>
                <a:effectLst>
                  <a:outerShdw blurRad="38100" dist="38100" dir="2700000" algn="tl">
                    <a:srgbClr val="000000">
                      <a:alpha val="43137"/>
                    </a:srgbClr>
                  </a:outerShdw>
                </a:effectLst>
              </a:rPr>
              <a:t>1933</a:t>
            </a:r>
            <a:r>
              <a:rPr lang="en-US" sz="1600" dirty="0">
                <a:solidFill>
                  <a:schemeClr val="tx2">
                    <a:lumMod val="75000"/>
                  </a:schemeClr>
                </a:solidFill>
              </a:rPr>
              <a:t> - Company founded with $1,500 initial – and only – capital </a:t>
            </a:r>
          </a:p>
          <a:p>
            <a:pPr marL="0" indent="0" defTabSz="457200">
              <a:lnSpc>
                <a:spcPct val="110000"/>
              </a:lnSpc>
              <a:spcBef>
                <a:spcPts val="0"/>
              </a:spcBef>
              <a:buSzPct val="90000"/>
              <a:buNone/>
            </a:pPr>
            <a:r>
              <a:rPr lang="en-US" sz="1600" dirty="0">
                <a:solidFill>
                  <a:schemeClr val="tx2">
                    <a:lumMod val="75000"/>
                  </a:schemeClr>
                </a:solidFill>
              </a:rPr>
              <a:t>				investment</a:t>
            </a:r>
          </a:p>
          <a:p>
            <a:pPr marL="0" indent="0" defTabSz="457200">
              <a:lnSpc>
                <a:spcPct val="110000"/>
              </a:lnSpc>
              <a:buSzPct val="90000"/>
              <a:buNone/>
            </a:pPr>
            <a:r>
              <a:rPr lang="en-US" sz="1600" dirty="0">
                <a:solidFill>
                  <a:schemeClr val="tx2">
                    <a:lumMod val="75000"/>
                  </a:schemeClr>
                </a:solidFill>
              </a:rPr>
              <a:t>				</a:t>
            </a:r>
            <a:r>
              <a:rPr lang="en-US" sz="1600" dirty="0">
                <a:solidFill>
                  <a:schemeClr val="tx2">
                    <a:lumMod val="75000"/>
                  </a:schemeClr>
                </a:solidFill>
                <a:effectLst>
                  <a:outerShdw blurRad="38100" dist="38100" dir="2700000" algn="tl">
                    <a:srgbClr val="000000">
                      <a:alpha val="43137"/>
                    </a:srgbClr>
                  </a:outerShdw>
                </a:effectLst>
              </a:rPr>
              <a:t>1956</a:t>
            </a:r>
            <a:r>
              <a:rPr lang="en-US" sz="1600" dirty="0">
                <a:solidFill>
                  <a:schemeClr val="tx2">
                    <a:lumMod val="75000"/>
                  </a:schemeClr>
                </a:solidFill>
              </a:rPr>
              <a:t> - First international expansion – established Canadian manufacturing</a:t>
            </a:r>
          </a:p>
          <a:p>
            <a:pPr marL="0" indent="0" defTabSz="457200">
              <a:lnSpc>
                <a:spcPct val="110000"/>
              </a:lnSpc>
              <a:spcBef>
                <a:spcPts val="0"/>
              </a:spcBef>
              <a:spcAft>
                <a:spcPts val="600"/>
              </a:spcAft>
              <a:buSzPct val="90000"/>
              <a:buNone/>
            </a:pPr>
            <a:r>
              <a:rPr lang="en-US" sz="1600" dirty="0">
                <a:solidFill>
                  <a:schemeClr val="tx2">
                    <a:lumMod val="75000"/>
                  </a:schemeClr>
                </a:solidFill>
              </a:rPr>
              <a:t>	   			facility</a:t>
            </a:r>
          </a:p>
          <a:p>
            <a:pPr marL="0" indent="0" defTabSz="457200">
              <a:lnSpc>
                <a:spcPct val="110000"/>
              </a:lnSpc>
              <a:spcAft>
                <a:spcPts val="600"/>
              </a:spcAft>
              <a:buSzPct val="90000"/>
              <a:buNone/>
            </a:pPr>
            <a:r>
              <a:rPr lang="en-US" sz="1600" dirty="0">
                <a:solidFill>
                  <a:schemeClr val="tx2">
                    <a:lumMod val="75000"/>
                  </a:schemeClr>
                </a:solidFill>
              </a:rPr>
              <a:t>				</a:t>
            </a:r>
            <a:r>
              <a:rPr lang="en-US" sz="1600" dirty="0">
                <a:solidFill>
                  <a:schemeClr val="tx2">
                    <a:lumMod val="75000"/>
                  </a:schemeClr>
                </a:solidFill>
                <a:effectLst>
                  <a:outerShdw blurRad="38100" dist="38100" dir="2700000" algn="tl">
                    <a:srgbClr val="000000">
                      <a:alpha val="43137"/>
                    </a:srgbClr>
                  </a:outerShdw>
                </a:effectLst>
              </a:rPr>
              <a:t>1968</a:t>
            </a:r>
            <a:r>
              <a:rPr lang="en-US" sz="1600" dirty="0">
                <a:solidFill>
                  <a:schemeClr val="tx2">
                    <a:lumMod val="75000"/>
                  </a:schemeClr>
                </a:solidFill>
              </a:rPr>
              <a:t> - Publicly listed </a:t>
            </a:r>
            <a:r>
              <a:rPr lang="en-US" sz="1400" dirty="0">
                <a:solidFill>
                  <a:schemeClr val="tx2">
                    <a:lumMod val="75000"/>
                  </a:schemeClr>
                </a:solidFill>
              </a:rPr>
              <a:t>(American Stock Exchange </a:t>
            </a:r>
            <a:r>
              <a:rPr lang="en-US" sz="1200" dirty="0">
                <a:solidFill>
                  <a:schemeClr val="tx2">
                    <a:lumMod val="75000"/>
                  </a:schemeClr>
                </a:solidFill>
                <a:sym typeface="Wingdings" panose="05000000000000000000" pitchFamily="2" charset="2"/>
              </a:rPr>
              <a:t></a:t>
            </a:r>
            <a:r>
              <a:rPr lang="en-US" sz="1400" dirty="0">
                <a:solidFill>
                  <a:schemeClr val="tx2">
                    <a:lumMod val="75000"/>
                  </a:schemeClr>
                </a:solidFill>
              </a:rPr>
              <a:t> NYSE MKT </a:t>
            </a:r>
            <a:r>
              <a:rPr lang="en-US" sz="1200" dirty="0">
                <a:solidFill>
                  <a:schemeClr val="tx2">
                    <a:lumMod val="75000"/>
                  </a:schemeClr>
                </a:solidFill>
                <a:sym typeface="Wingdings" panose="05000000000000000000" pitchFamily="2" charset="2"/>
              </a:rPr>
              <a:t></a:t>
            </a:r>
            <a:r>
              <a:rPr lang="en-US" sz="1400" dirty="0">
                <a:solidFill>
                  <a:schemeClr val="tx2">
                    <a:lumMod val="75000"/>
                  </a:schemeClr>
                </a:solidFill>
              </a:rPr>
              <a:t> NYSE in 2017)</a:t>
            </a:r>
          </a:p>
          <a:p>
            <a:pPr marL="0" indent="0" defTabSz="457200">
              <a:lnSpc>
                <a:spcPct val="110000"/>
              </a:lnSpc>
              <a:spcBef>
                <a:spcPts val="1800"/>
              </a:spcBef>
              <a:spcAft>
                <a:spcPts val="600"/>
              </a:spcAft>
              <a:buSzPct val="90000"/>
              <a:buNone/>
            </a:pPr>
            <a:r>
              <a:rPr lang="en-US" sz="1600" dirty="0">
                <a:solidFill>
                  <a:schemeClr val="tx2">
                    <a:lumMod val="75000"/>
                  </a:schemeClr>
                </a:solidFill>
                <a:effectLst>
                  <a:outerShdw blurRad="38100" dist="38100" dir="2700000" algn="tl">
                    <a:srgbClr val="000000">
                      <a:alpha val="43137"/>
                    </a:srgbClr>
                  </a:outerShdw>
                </a:effectLst>
              </a:rPr>
              <a:t>1988</a:t>
            </a:r>
            <a:r>
              <a:rPr lang="en-US" sz="1600" dirty="0">
                <a:solidFill>
                  <a:schemeClr val="tx2">
                    <a:lumMod val="75000"/>
                  </a:schemeClr>
                </a:solidFill>
              </a:rPr>
              <a:t> - Acquired Patterson Pump Company, manufacturer of large volume pumps for sewage, flood control and fire suppression</a:t>
            </a:r>
          </a:p>
          <a:p>
            <a:pPr marL="0" indent="0" defTabSz="457200">
              <a:lnSpc>
                <a:spcPct val="110000"/>
              </a:lnSpc>
              <a:spcAft>
                <a:spcPts val="600"/>
              </a:spcAft>
              <a:buSzPct val="90000"/>
              <a:buNone/>
            </a:pPr>
            <a:r>
              <a:rPr lang="en-US" sz="1600" dirty="0">
                <a:solidFill>
                  <a:schemeClr val="tx2">
                    <a:lumMod val="75000"/>
                  </a:schemeClr>
                </a:solidFill>
                <a:effectLst>
                  <a:outerShdw blurRad="38100" dist="38100" dir="2700000" algn="tl">
                    <a:srgbClr val="000000">
                      <a:alpha val="43137"/>
                    </a:srgbClr>
                  </a:outerShdw>
                </a:effectLst>
              </a:rPr>
              <a:t>1998</a:t>
            </a:r>
            <a:r>
              <a:rPr lang="en-US" sz="1600" dirty="0">
                <a:solidFill>
                  <a:schemeClr val="tx2">
                    <a:lumMod val="75000"/>
                  </a:schemeClr>
                </a:solidFill>
              </a:rPr>
              <a:t> - Patterson Pump Ireland established for manufacture and sale of fire pumps in Europe</a:t>
            </a:r>
          </a:p>
          <a:p>
            <a:pPr marL="0" indent="0" defTabSz="457200">
              <a:lnSpc>
                <a:spcPct val="110000"/>
              </a:lnSpc>
              <a:spcAft>
                <a:spcPts val="600"/>
              </a:spcAft>
              <a:buSzPct val="90000"/>
              <a:buNone/>
            </a:pPr>
            <a:r>
              <a:rPr lang="en-US" sz="1600" dirty="0">
                <a:solidFill>
                  <a:schemeClr val="tx2">
                    <a:lumMod val="75000"/>
                  </a:schemeClr>
                </a:solidFill>
                <a:effectLst>
                  <a:outerShdw blurRad="38100" dist="38100" dir="2700000" algn="tl">
                    <a:srgbClr val="000000">
                      <a:alpha val="43137"/>
                    </a:srgbClr>
                  </a:outerShdw>
                </a:effectLst>
              </a:rPr>
              <a:t>2010</a:t>
            </a:r>
            <a:r>
              <a:rPr lang="en-US" sz="1600" dirty="0">
                <a:solidFill>
                  <a:schemeClr val="tx2">
                    <a:lumMod val="75000"/>
                  </a:schemeClr>
                </a:solidFill>
              </a:rPr>
              <a:t> - Acquired National Pump Company, submersible vertical turbine manufacturer serving the agricultural irrigation, municipal and petroleum markets </a:t>
            </a:r>
          </a:p>
          <a:p>
            <a:pPr marL="0" indent="0" defTabSz="457200">
              <a:lnSpc>
                <a:spcPct val="110000"/>
              </a:lnSpc>
              <a:buSzPct val="90000"/>
              <a:buNone/>
            </a:pPr>
            <a:r>
              <a:rPr lang="en-US" sz="1600" dirty="0">
                <a:solidFill>
                  <a:schemeClr val="tx2">
                    <a:lumMod val="75000"/>
                  </a:schemeClr>
                </a:solidFill>
                <a:effectLst>
                  <a:outerShdw blurRad="38100" dist="38100" dir="2700000" algn="tl">
                    <a:srgbClr val="000000">
                      <a:alpha val="43137"/>
                    </a:srgbClr>
                  </a:outerShdw>
                </a:effectLst>
              </a:rPr>
              <a:t>2002 - 2016 - </a:t>
            </a:r>
            <a:r>
              <a:rPr lang="en-US" sz="1600" dirty="0">
                <a:solidFill>
                  <a:schemeClr val="tx2">
                    <a:lumMod val="75000"/>
                  </a:schemeClr>
                </a:solidFill>
              </a:rPr>
              <a:t>Multiple smaller international and domestic acquisitions</a:t>
            </a:r>
          </a:p>
          <a:p>
            <a:pPr marL="0" indent="0" defTabSz="457200">
              <a:lnSpc>
                <a:spcPct val="110000"/>
              </a:lnSpc>
              <a:buSzPct val="90000"/>
              <a:buNone/>
            </a:pPr>
            <a:r>
              <a:rPr lang="en-US" sz="1600" dirty="0">
                <a:solidFill>
                  <a:schemeClr val="tx2">
                    <a:lumMod val="75000"/>
                  </a:schemeClr>
                </a:solidFill>
                <a:effectLst>
                  <a:outerShdw blurRad="38100" dist="38100" dir="2700000" algn="tl">
                    <a:srgbClr val="000000">
                      <a:alpha val="43137"/>
                    </a:srgbClr>
                  </a:outerShdw>
                </a:effectLst>
              </a:rPr>
              <a:t>2022</a:t>
            </a:r>
            <a:r>
              <a:rPr lang="en-US" sz="1600" dirty="0"/>
              <a:t> - T</a:t>
            </a:r>
            <a:r>
              <a:rPr lang="en-US" sz="1600" dirty="0">
                <a:solidFill>
                  <a:schemeClr val="tx2">
                    <a:lumMod val="75000"/>
                  </a:schemeClr>
                </a:solidFill>
              </a:rPr>
              <a:t>otal of 73 years of cash dividends and 49 consecutive years of </a:t>
            </a:r>
          </a:p>
          <a:p>
            <a:pPr marL="0" indent="0" defTabSz="457200">
              <a:lnSpc>
                <a:spcPct val="110000"/>
              </a:lnSpc>
              <a:spcBef>
                <a:spcPts val="0"/>
              </a:spcBef>
              <a:buSzPct val="90000"/>
              <a:buNone/>
            </a:pPr>
            <a:r>
              <a:rPr lang="en-US" sz="1600" dirty="0">
                <a:solidFill>
                  <a:schemeClr val="tx2">
                    <a:lumMod val="75000"/>
                  </a:schemeClr>
                </a:solidFill>
              </a:rPr>
              <a:t>increases  </a:t>
            </a:r>
          </a:p>
          <a:p>
            <a:pPr marL="0" indent="0" defTabSz="457200">
              <a:lnSpc>
                <a:spcPct val="110000"/>
              </a:lnSpc>
              <a:buSzPct val="90000"/>
              <a:buNone/>
            </a:pPr>
            <a:r>
              <a:rPr lang="en-US" sz="1600" i="1" dirty="0"/>
              <a:t> </a:t>
            </a:r>
            <a:r>
              <a:rPr lang="en-US" sz="1600" dirty="0">
                <a:solidFill>
                  <a:schemeClr val="tx2">
                    <a:lumMod val="75000"/>
                  </a:schemeClr>
                </a:solidFill>
                <a:effectLst>
                  <a:outerShdw blurRad="38100" dist="38100" dir="2700000" algn="tl">
                    <a:srgbClr val="000000">
                      <a:alpha val="43137"/>
                    </a:srgbClr>
                  </a:outerShdw>
                </a:effectLst>
              </a:rPr>
              <a:t>2022</a:t>
            </a:r>
            <a:r>
              <a:rPr lang="en-US" sz="1600" dirty="0"/>
              <a:t> - </a:t>
            </a:r>
            <a:r>
              <a:rPr lang="en-US" sz="1600" dirty="0">
                <a:solidFill>
                  <a:schemeClr val="tx2">
                    <a:lumMod val="75000"/>
                  </a:schemeClr>
                </a:solidFill>
              </a:rPr>
              <a:t>Acquisition of Fill-Rite, leading provider of fixed and </a:t>
            </a:r>
          </a:p>
          <a:p>
            <a:pPr marL="0" indent="0" defTabSz="457200">
              <a:lnSpc>
                <a:spcPct val="110000"/>
              </a:lnSpc>
              <a:spcBef>
                <a:spcPts val="0"/>
              </a:spcBef>
              <a:buSzPct val="90000"/>
              <a:buNone/>
            </a:pPr>
            <a:r>
              <a:rPr lang="en-US" sz="1600" dirty="0">
                <a:solidFill>
                  <a:schemeClr val="tx2">
                    <a:lumMod val="75000"/>
                  </a:schemeClr>
                </a:solidFill>
              </a:rPr>
              <a:t>portable fuel transfer pumps, chemical transfer pumps, meters, and </a:t>
            </a:r>
          </a:p>
          <a:p>
            <a:pPr marL="0" indent="0" defTabSz="457200">
              <a:lnSpc>
                <a:spcPct val="110000"/>
              </a:lnSpc>
              <a:spcBef>
                <a:spcPts val="0"/>
              </a:spcBef>
              <a:buSzPct val="90000"/>
              <a:buNone/>
            </a:pPr>
            <a:r>
              <a:rPr lang="en-US" sz="1600" dirty="0">
                <a:solidFill>
                  <a:schemeClr val="tx2">
                    <a:lumMod val="75000"/>
                  </a:schemeClr>
                </a:solidFill>
              </a:rPr>
              <a:t>accessories </a:t>
            </a:r>
            <a:endParaRPr lang="en-US" sz="1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115" y="1092902"/>
            <a:ext cx="1612930" cy="1459099"/>
          </a:xfrm>
          <a:prstGeom prst="rect">
            <a:avLst/>
          </a:prstGeom>
          <a:ln>
            <a:noFill/>
          </a:ln>
          <a:effectLst>
            <a:outerShdw blurRad="292100" dist="139700" dir="2700000" algn="tl" rotWithShape="0">
              <a:srgbClr val="333333">
                <a:alpha val="65000"/>
              </a:srgbClr>
            </a:outerShdw>
          </a:effectLst>
        </p:spPr>
      </p:pic>
      <p:pic>
        <p:nvPicPr>
          <p:cNvPr id="5" name="Picture 2" descr="Page 9d.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5267" y="4200263"/>
            <a:ext cx="2317652" cy="1524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327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INNOVATION</a:t>
            </a:r>
          </a:p>
        </p:txBody>
      </p:sp>
      <p:sp>
        <p:nvSpPr>
          <p:cNvPr id="4" name="Slide Number Placeholder 3"/>
          <p:cNvSpPr>
            <a:spLocks noGrp="1"/>
          </p:cNvSpPr>
          <p:nvPr>
            <p:ph type="sldNum" sz="quarter" idx="4"/>
          </p:nvPr>
        </p:nvSpPr>
        <p:spPr/>
        <p:txBody>
          <a:bodyPr/>
          <a:lstStyle/>
          <a:p>
            <a:fld id="{31565880-C22B-4283-895A-C9E13DE199B6}" type="slidenum">
              <a:rPr lang="en-US" smtClean="0"/>
              <a:pPr/>
              <a:t>40</a:t>
            </a:fld>
            <a:endParaRPr lang="en-US" dirty="0"/>
          </a:p>
        </p:txBody>
      </p:sp>
      <p:sp>
        <p:nvSpPr>
          <p:cNvPr id="11" name="Content Placeholder 2">
            <a:extLst>
              <a:ext uri="{FF2B5EF4-FFF2-40B4-BE49-F238E27FC236}">
                <a16:creationId xmlns:a16="http://schemas.microsoft.com/office/drawing/2014/main" id="{6AFF33F3-D06A-4582-B5D9-1AFFEA03D9B8}"/>
              </a:ext>
            </a:extLst>
          </p:cNvPr>
          <p:cNvSpPr>
            <a:spLocks noGrp="1"/>
          </p:cNvSpPr>
          <p:nvPr>
            <p:ph idx="4294967295"/>
          </p:nvPr>
        </p:nvSpPr>
        <p:spPr>
          <a:xfrm>
            <a:off x="143844" y="1494305"/>
            <a:ext cx="8599488" cy="1562100"/>
          </a:xfrm>
          <a:prstGeom prst="rect">
            <a:avLst/>
          </a:prstGeom>
        </p:spPr>
        <p:txBody>
          <a:bodyPr>
            <a:normAutofit/>
          </a:bodyPr>
          <a:lstStyle/>
          <a:p>
            <a:pPr marL="285750" lvl="0" indent="-285750" defTabSz="457200">
              <a:lnSpc>
                <a:spcPct val="110000"/>
              </a:lnSpc>
              <a:spcBef>
                <a:spcPts val="0"/>
              </a:spcBef>
              <a:spcAft>
                <a:spcPts val="600"/>
              </a:spcAft>
              <a:buSzPct val="90000"/>
              <a:buFont typeface="Wingdings" panose="05000000000000000000" pitchFamily="2" charset="2"/>
              <a:buChar char=""/>
            </a:pPr>
            <a:r>
              <a:rPr lang="en-US" sz="1400" dirty="0">
                <a:solidFill>
                  <a:schemeClr val="tx2">
                    <a:lumMod val="75000"/>
                  </a:schemeClr>
                </a:solidFill>
              </a:rPr>
              <a:t>Focus on customer facing technology with ability to research, configure and order   </a:t>
            </a:r>
          </a:p>
          <a:p>
            <a:pPr marL="285750" lvl="0" indent="-285750" defTabSz="457200">
              <a:lnSpc>
                <a:spcPct val="110000"/>
              </a:lnSpc>
              <a:spcBef>
                <a:spcPts val="0"/>
              </a:spcBef>
              <a:spcAft>
                <a:spcPts val="600"/>
              </a:spcAft>
              <a:buSzPct val="90000"/>
              <a:buFont typeface="Wingdings" panose="05000000000000000000" pitchFamily="2" charset="2"/>
              <a:buChar char=""/>
            </a:pPr>
            <a:r>
              <a:rPr lang="en-US" sz="1400" dirty="0">
                <a:solidFill>
                  <a:schemeClr val="tx2">
                    <a:lumMod val="75000"/>
                  </a:schemeClr>
                </a:solidFill>
              </a:rPr>
              <a:t>Easy on-line access to customer specific pump specifications, user manuals and parts ordering</a:t>
            </a:r>
          </a:p>
          <a:p>
            <a:pPr marL="285750" lvl="0" indent="-285750" defTabSz="457200">
              <a:lnSpc>
                <a:spcPct val="110000"/>
              </a:lnSpc>
              <a:spcBef>
                <a:spcPts val="0"/>
              </a:spcBef>
              <a:spcAft>
                <a:spcPts val="600"/>
              </a:spcAft>
              <a:buSzPct val="90000"/>
              <a:buFont typeface="Wingdings" panose="05000000000000000000" pitchFamily="2" charset="2"/>
              <a:buChar char=""/>
            </a:pPr>
            <a:r>
              <a:rPr lang="en-US" sz="1400" dirty="0">
                <a:solidFill>
                  <a:schemeClr val="tx2">
                    <a:lumMod val="75000"/>
                  </a:schemeClr>
                </a:solidFill>
              </a:rPr>
              <a:t>Integration of 3D printing capabilities into new product develop and factory productivity improvements</a:t>
            </a:r>
          </a:p>
          <a:p>
            <a:pPr marL="285750" lvl="0" indent="-285750" defTabSz="457200">
              <a:lnSpc>
                <a:spcPct val="110000"/>
              </a:lnSpc>
              <a:spcBef>
                <a:spcPts val="0"/>
              </a:spcBef>
              <a:spcAft>
                <a:spcPts val="600"/>
              </a:spcAft>
              <a:buSzPct val="90000"/>
              <a:buFont typeface="Wingdings" panose="05000000000000000000" pitchFamily="2" charset="2"/>
              <a:buChar char=""/>
            </a:pPr>
            <a:r>
              <a:rPr lang="en-US" sz="1400" dirty="0">
                <a:solidFill>
                  <a:schemeClr val="tx2">
                    <a:lumMod val="75000"/>
                  </a:schemeClr>
                </a:solidFill>
              </a:rPr>
              <a:t>State of the art test labs allowing difficult field conditions to be duplicated in house</a:t>
            </a:r>
          </a:p>
        </p:txBody>
      </p:sp>
      <p:sp>
        <p:nvSpPr>
          <p:cNvPr id="9" name="TextBox 8">
            <a:extLst>
              <a:ext uri="{FF2B5EF4-FFF2-40B4-BE49-F238E27FC236}">
                <a16:creationId xmlns:a16="http://schemas.microsoft.com/office/drawing/2014/main" id="{C537C35A-7F37-4E8A-A239-7974EEDF13AD}"/>
              </a:ext>
            </a:extLst>
          </p:cNvPr>
          <p:cNvSpPr txBox="1"/>
          <p:nvPr/>
        </p:nvSpPr>
        <p:spPr>
          <a:xfrm>
            <a:off x="400668" y="3708719"/>
            <a:ext cx="2949976" cy="1039387"/>
          </a:xfrm>
          <a:prstGeom prst="rect">
            <a:avLst/>
          </a:prstGeom>
          <a:noFill/>
        </p:spPr>
        <p:txBody>
          <a:bodyPr wrap="square" rtlCol="0">
            <a:spAutoFit/>
          </a:bodyPr>
          <a:lstStyle/>
          <a:p>
            <a:pPr>
              <a:lnSpc>
                <a:spcPct val="110000"/>
              </a:lnSpc>
              <a:spcAft>
                <a:spcPts val="600"/>
              </a:spcAft>
              <a:buSzPct val="90000"/>
            </a:pPr>
            <a:r>
              <a:rPr lang="en-US" sz="1600" b="1" dirty="0">
                <a:solidFill>
                  <a:schemeClr val="accent1"/>
                </a:solidFill>
              </a:rPr>
              <a:t>Revolution (NPC)</a:t>
            </a:r>
          </a:p>
          <a:p>
            <a:pPr>
              <a:lnSpc>
                <a:spcPct val="110000"/>
              </a:lnSpc>
              <a:spcAft>
                <a:spcPts val="600"/>
              </a:spcAft>
              <a:buSzPct val="90000"/>
            </a:pPr>
            <a:r>
              <a:rPr lang="en-US" sz="1200" dirty="0">
                <a:solidFill>
                  <a:schemeClr val="tx2">
                    <a:lumMod val="75000"/>
                  </a:schemeClr>
                </a:solidFill>
              </a:rPr>
              <a:t>Pricing software has allowed rapid quotations/ordering fostering improved margins</a:t>
            </a:r>
          </a:p>
        </p:txBody>
      </p:sp>
      <p:pic>
        <p:nvPicPr>
          <p:cNvPr id="18" name="Picture 17">
            <a:extLst>
              <a:ext uri="{FF2B5EF4-FFF2-40B4-BE49-F238E27FC236}">
                <a16:creationId xmlns:a16="http://schemas.microsoft.com/office/drawing/2014/main" id="{14CABE32-4034-42D9-8ADD-427FBB7A1E62}"/>
              </a:ext>
            </a:extLst>
          </p:cNvPr>
          <p:cNvPicPr/>
          <p:nvPr/>
        </p:nvPicPr>
        <p:blipFill>
          <a:blip r:embed="rId2"/>
          <a:stretch>
            <a:fillRect/>
          </a:stretch>
        </p:blipFill>
        <p:spPr>
          <a:xfrm>
            <a:off x="400668" y="3271677"/>
            <a:ext cx="2949976" cy="437042"/>
          </a:xfrm>
          <a:prstGeom prst="rect">
            <a:avLst/>
          </a:prstGeom>
        </p:spPr>
      </p:pic>
      <p:sp>
        <p:nvSpPr>
          <p:cNvPr id="3" name="TextBox 2">
            <a:extLst>
              <a:ext uri="{FF2B5EF4-FFF2-40B4-BE49-F238E27FC236}">
                <a16:creationId xmlns:a16="http://schemas.microsoft.com/office/drawing/2014/main" id="{3E7CE825-66AC-42A1-8C8E-FC28588DE287}"/>
              </a:ext>
            </a:extLst>
          </p:cNvPr>
          <p:cNvSpPr txBox="1"/>
          <p:nvPr/>
        </p:nvSpPr>
        <p:spPr>
          <a:xfrm>
            <a:off x="2025960" y="5474130"/>
            <a:ext cx="3321041" cy="836255"/>
          </a:xfrm>
          <a:prstGeom prst="rect">
            <a:avLst/>
          </a:prstGeom>
          <a:noFill/>
        </p:spPr>
        <p:txBody>
          <a:bodyPr wrap="square" rtlCol="0">
            <a:spAutoFit/>
          </a:bodyPr>
          <a:lstStyle/>
          <a:p>
            <a:pPr algn="r">
              <a:lnSpc>
                <a:spcPct val="110000"/>
              </a:lnSpc>
              <a:spcAft>
                <a:spcPts val="600"/>
              </a:spcAft>
              <a:buSzPct val="90000"/>
            </a:pPr>
            <a:r>
              <a:rPr lang="en-US" sz="1600" b="1" dirty="0">
                <a:solidFill>
                  <a:schemeClr val="accent1"/>
                </a:solidFill>
              </a:rPr>
              <a:t>Hydraulic Institute Certified Test Lab</a:t>
            </a:r>
          </a:p>
          <a:p>
            <a:pPr algn="r">
              <a:lnSpc>
                <a:spcPct val="110000"/>
              </a:lnSpc>
              <a:spcAft>
                <a:spcPts val="600"/>
              </a:spcAft>
              <a:buSzPct val="90000"/>
            </a:pPr>
            <a:r>
              <a:rPr lang="en-US" sz="1200" dirty="0">
                <a:solidFill>
                  <a:schemeClr val="tx2">
                    <a:lumMod val="75000"/>
                  </a:schemeClr>
                </a:solidFill>
              </a:rPr>
              <a:t>Patterson test lab certified to HI Pump test lab approval program 40.7 standard  </a:t>
            </a:r>
          </a:p>
        </p:txBody>
      </p:sp>
      <p:pic>
        <p:nvPicPr>
          <p:cNvPr id="6" name="Picture 5">
            <a:extLst>
              <a:ext uri="{FF2B5EF4-FFF2-40B4-BE49-F238E27FC236}">
                <a16:creationId xmlns:a16="http://schemas.microsoft.com/office/drawing/2014/main" id="{E2D0DD42-1F15-42B3-8A47-523A6F2B33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7519" y="4510438"/>
            <a:ext cx="2206811" cy="963692"/>
          </a:xfrm>
          <a:prstGeom prst="rect">
            <a:avLst/>
          </a:prstGeom>
        </p:spPr>
      </p:pic>
      <p:pic>
        <p:nvPicPr>
          <p:cNvPr id="8" name="Picture 7">
            <a:extLst>
              <a:ext uri="{FF2B5EF4-FFF2-40B4-BE49-F238E27FC236}">
                <a16:creationId xmlns:a16="http://schemas.microsoft.com/office/drawing/2014/main" id="{FED802B6-9AE6-49B3-AC52-617F06C226C8}"/>
              </a:ext>
            </a:extLst>
          </p:cNvPr>
          <p:cNvPicPr>
            <a:picLocks noChangeAspect="1"/>
          </p:cNvPicPr>
          <p:nvPr/>
        </p:nvPicPr>
        <p:blipFill rotWithShape="1">
          <a:blip r:embed="rId4">
            <a:extLst>
              <a:ext uri="{28A0092B-C50C-407E-A947-70E740481C1C}">
                <a14:useLocalDpi xmlns:a14="http://schemas.microsoft.com/office/drawing/2010/main" val="0"/>
              </a:ext>
            </a:extLst>
          </a:blip>
          <a:srcRect l="8069" t="15947" r="23726" b="26004"/>
          <a:stretch/>
        </p:blipFill>
        <p:spPr>
          <a:xfrm>
            <a:off x="6272763" y="3106149"/>
            <a:ext cx="2470569" cy="1641957"/>
          </a:xfrm>
          <a:prstGeom prst="rect">
            <a:avLst/>
          </a:prstGeom>
        </p:spPr>
      </p:pic>
      <p:sp>
        <p:nvSpPr>
          <p:cNvPr id="13" name="TextBox 12">
            <a:extLst>
              <a:ext uri="{FF2B5EF4-FFF2-40B4-BE49-F238E27FC236}">
                <a16:creationId xmlns:a16="http://schemas.microsoft.com/office/drawing/2014/main" id="{0682E05E-C4D3-43E3-AE03-2946881B6073}"/>
              </a:ext>
            </a:extLst>
          </p:cNvPr>
          <p:cNvSpPr txBox="1"/>
          <p:nvPr/>
        </p:nvSpPr>
        <p:spPr>
          <a:xfrm>
            <a:off x="5694593" y="4775853"/>
            <a:ext cx="3048739" cy="1039387"/>
          </a:xfrm>
          <a:prstGeom prst="rect">
            <a:avLst/>
          </a:prstGeom>
          <a:noFill/>
        </p:spPr>
        <p:txBody>
          <a:bodyPr wrap="square" rtlCol="0">
            <a:spAutoFit/>
          </a:bodyPr>
          <a:lstStyle/>
          <a:p>
            <a:pPr algn="r">
              <a:lnSpc>
                <a:spcPct val="110000"/>
              </a:lnSpc>
              <a:spcAft>
                <a:spcPts val="600"/>
              </a:spcAft>
              <a:buSzPct val="90000"/>
            </a:pPr>
            <a:r>
              <a:rPr lang="en-US" sz="1600" b="1" dirty="0">
                <a:solidFill>
                  <a:schemeClr val="accent1"/>
                </a:solidFill>
              </a:rPr>
              <a:t>Serial Number Specific QR Codes</a:t>
            </a:r>
          </a:p>
          <a:p>
            <a:pPr algn="r">
              <a:lnSpc>
                <a:spcPct val="110000"/>
              </a:lnSpc>
              <a:spcAft>
                <a:spcPts val="600"/>
              </a:spcAft>
              <a:buSzPct val="90000"/>
            </a:pPr>
            <a:r>
              <a:rPr lang="en-US" sz="1200" dirty="0">
                <a:solidFill>
                  <a:schemeClr val="tx2">
                    <a:lumMod val="75000"/>
                  </a:schemeClr>
                </a:solidFill>
              </a:rPr>
              <a:t>Provides customer with easy access to individual pump specifications, user manuals and drawings</a:t>
            </a:r>
          </a:p>
        </p:txBody>
      </p:sp>
    </p:spTree>
    <p:extLst>
      <p:ext uri="{BB962C8B-B14F-4D97-AF65-F5344CB8AC3E}">
        <p14:creationId xmlns:p14="http://schemas.microsoft.com/office/powerpoint/2010/main" val="3485668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CUSTOMER TRAINING AND EDUCATION</a:t>
            </a:r>
          </a:p>
        </p:txBody>
      </p:sp>
      <p:sp>
        <p:nvSpPr>
          <p:cNvPr id="4" name="Slide Number Placeholder 3"/>
          <p:cNvSpPr>
            <a:spLocks noGrp="1"/>
          </p:cNvSpPr>
          <p:nvPr>
            <p:ph type="sldNum" sz="quarter" idx="4"/>
          </p:nvPr>
        </p:nvSpPr>
        <p:spPr/>
        <p:txBody>
          <a:bodyPr/>
          <a:lstStyle/>
          <a:p>
            <a:fld id="{31565880-C22B-4283-895A-C9E13DE199B6}" type="slidenum">
              <a:rPr lang="en-US" smtClean="0"/>
              <a:pPr/>
              <a:t>41</a:t>
            </a:fld>
            <a:endParaRPr lang="en-US" dirty="0"/>
          </a:p>
        </p:txBody>
      </p:sp>
      <p:sp>
        <p:nvSpPr>
          <p:cNvPr id="5" name="Rectangle 4">
            <a:extLst>
              <a:ext uri="{FF2B5EF4-FFF2-40B4-BE49-F238E27FC236}">
                <a16:creationId xmlns:a16="http://schemas.microsoft.com/office/drawing/2014/main" id="{B4FA38E7-4208-47A0-AB0A-72D67F726202}"/>
              </a:ext>
            </a:extLst>
          </p:cNvPr>
          <p:cNvSpPr/>
          <p:nvPr/>
        </p:nvSpPr>
        <p:spPr>
          <a:xfrm>
            <a:off x="306137" y="1491786"/>
            <a:ext cx="1644154" cy="2083065"/>
          </a:xfrm>
          <a:prstGeom prst="rect">
            <a:avLst/>
          </a:prstGeom>
          <a:solidFill>
            <a:schemeClr val="accent1">
              <a:lumMod val="20000"/>
              <a:lumOff val="80000"/>
            </a:schemeClr>
          </a:solidFill>
          <a:ln w="38100">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3EAED34-A8B3-4BE9-A8BB-EF47EBA0045D}"/>
              </a:ext>
            </a:extLst>
          </p:cNvPr>
          <p:cNvSpPr/>
          <p:nvPr/>
        </p:nvSpPr>
        <p:spPr>
          <a:xfrm>
            <a:off x="312687" y="3649735"/>
            <a:ext cx="1645920" cy="2084832"/>
          </a:xfrm>
          <a:prstGeom prst="rect">
            <a:avLst/>
          </a:prstGeom>
          <a:ln w="38100">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45720" rIns="137160" bIns="45720" numCol="1" spcCol="0" rtlCol="0" fromWordArt="0" anchor="ctr" anchorCtr="0" forceAA="0" compatLnSpc="1">
            <a:prstTxWarp prst="textNoShape">
              <a:avLst/>
            </a:prstTxWarp>
            <a:noAutofit/>
          </a:bodyPr>
          <a:lstStyle/>
          <a:p>
            <a:pPr algn="ctr"/>
            <a:r>
              <a:rPr lang="en-US" sz="1600" b="1" dirty="0">
                <a:solidFill>
                  <a:schemeClr val="bg1"/>
                </a:solidFill>
              </a:rPr>
              <a:t>Long history of product education and training of both distribution and customers</a:t>
            </a:r>
            <a:endParaRPr lang="en-US" dirty="0"/>
          </a:p>
        </p:txBody>
      </p:sp>
      <p:sp>
        <p:nvSpPr>
          <p:cNvPr id="17" name="Rectangle 16">
            <a:extLst>
              <a:ext uri="{FF2B5EF4-FFF2-40B4-BE49-F238E27FC236}">
                <a16:creationId xmlns:a16="http://schemas.microsoft.com/office/drawing/2014/main" id="{B3AE2362-1842-4048-A338-5E6A427042B4}"/>
              </a:ext>
            </a:extLst>
          </p:cNvPr>
          <p:cNvSpPr/>
          <p:nvPr/>
        </p:nvSpPr>
        <p:spPr>
          <a:xfrm>
            <a:off x="2058041" y="2162127"/>
            <a:ext cx="1645920" cy="2084832"/>
          </a:xfrm>
          <a:prstGeom prst="rect">
            <a:avLst/>
          </a:prstGeom>
          <a:solidFill>
            <a:schemeClr val="accent1"/>
          </a:solidFill>
          <a:ln w="38100">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ctr">
              <a:lnSpc>
                <a:spcPct val="110000"/>
              </a:lnSpc>
              <a:spcAft>
                <a:spcPts val="600"/>
              </a:spcAft>
              <a:buSzPct val="90000"/>
            </a:pPr>
            <a:r>
              <a:rPr lang="en-US" sz="1600" b="1" dirty="0">
                <a:solidFill>
                  <a:schemeClr val="bg1"/>
                </a:solidFill>
              </a:rPr>
              <a:t>Customer visits and plant tours are part of sales process</a:t>
            </a:r>
          </a:p>
        </p:txBody>
      </p:sp>
      <p:sp>
        <p:nvSpPr>
          <p:cNvPr id="18" name="Rectangle 17">
            <a:extLst>
              <a:ext uri="{FF2B5EF4-FFF2-40B4-BE49-F238E27FC236}">
                <a16:creationId xmlns:a16="http://schemas.microsoft.com/office/drawing/2014/main" id="{D7019D1E-CA30-40D9-892B-1DB98FEAE4DA}"/>
              </a:ext>
            </a:extLst>
          </p:cNvPr>
          <p:cNvSpPr/>
          <p:nvPr/>
        </p:nvSpPr>
        <p:spPr>
          <a:xfrm>
            <a:off x="2064591" y="4335000"/>
            <a:ext cx="1645920" cy="2084832"/>
          </a:xfrm>
          <a:prstGeom prst="rect">
            <a:avLst/>
          </a:prstGeom>
          <a:solidFill>
            <a:schemeClr val="accent1">
              <a:lumMod val="20000"/>
              <a:lumOff val="80000"/>
            </a:schemeClr>
          </a:solidFill>
          <a:ln w="38100">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Rectangle 20">
            <a:extLst>
              <a:ext uri="{FF2B5EF4-FFF2-40B4-BE49-F238E27FC236}">
                <a16:creationId xmlns:a16="http://schemas.microsoft.com/office/drawing/2014/main" id="{11B1ACC5-1000-41B1-A6E5-699F14680696}"/>
              </a:ext>
            </a:extLst>
          </p:cNvPr>
          <p:cNvSpPr/>
          <p:nvPr/>
        </p:nvSpPr>
        <p:spPr>
          <a:xfrm>
            <a:off x="3816495" y="1491786"/>
            <a:ext cx="1644154" cy="2083065"/>
          </a:xfrm>
          <a:prstGeom prst="rect">
            <a:avLst/>
          </a:prstGeom>
          <a:solidFill>
            <a:schemeClr val="accent1">
              <a:lumMod val="20000"/>
              <a:lumOff val="80000"/>
            </a:schemeClr>
          </a:solidFill>
          <a:ln w="38100">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E68D4C7-26E0-4B6E-A233-283F2091A594}"/>
              </a:ext>
            </a:extLst>
          </p:cNvPr>
          <p:cNvSpPr/>
          <p:nvPr/>
        </p:nvSpPr>
        <p:spPr>
          <a:xfrm>
            <a:off x="3830478" y="3649735"/>
            <a:ext cx="1645920" cy="2084832"/>
          </a:xfrm>
          <a:prstGeom prst="rect">
            <a:avLst/>
          </a:prstGeom>
          <a:ln w="38100">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45720" rIns="137160" bIns="45720" numCol="1" spcCol="0" rtlCol="0" fromWordArt="0" anchor="ctr" anchorCtr="0" forceAA="0" compatLnSpc="1">
            <a:prstTxWarp prst="textNoShape">
              <a:avLst/>
            </a:prstTxWarp>
            <a:noAutofit/>
          </a:bodyPr>
          <a:lstStyle/>
          <a:p>
            <a:pPr algn="ctr">
              <a:lnSpc>
                <a:spcPct val="110000"/>
              </a:lnSpc>
              <a:spcAft>
                <a:spcPts val="600"/>
              </a:spcAft>
              <a:buSzPct val="90000"/>
            </a:pPr>
            <a:r>
              <a:rPr lang="en-US" sz="1600" b="1" dirty="0">
                <a:solidFill>
                  <a:schemeClr val="bg1"/>
                </a:solidFill>
              </a:rPr>
              <a:t>In-house training and testing facilities that can simulate field conditions</a:t>
            </a:r>
          </a:p>
        </p:txBody>
      </p:sp>
      <p:sp>
        <p:nvSpPr>
          <p:cNvPr id="23" name="Rectangle 22">
            <a:extLst>
              <a:ext uri="{FF2B5EF4-FFF2-40B4-BE49-F238E27FC236}">
                <a16:creationId xmlns:a16="http://schemas.microsoft.com/office/drawing/2014/main" id="{2C004AAD-FDF6-4843-8A46-E009B195BA2F}"/>
              </a:ext>
            </a:extLst>
          </p:cNvPr>
          <p:cNvSpPr/>
          <p:nvPr/>
        </p:nvSpPr>
        <p:spPr>
          <a:xfrm>
            <a:off x="7325087" y="1491786"/>
            <a:ext cx="1644154" cy="2083065"/>
          </a:xfrm>
          <a:prstGeom prst="rect">
            <a:avLst/>
          </a:prstGeom>
          <a:solidFill>
            <a:schemeClr val="accent1">
              <a:lumMod val="20000"/>
              <a:lumOff val="80000"/>
            </a:schemeClr>
          </a:solidFill>
          <a:ln w="38100">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22000A7-08BC-4395-932C-847A1493144E}"/>
              </a:ext>
            </a:extLst>
          </p:cNvPr>
          <p:cNvSpPr/>
          <p:nvPr/>
        </p:nvSpPr>
        <p:spPr>
          <a:xfrm>
            <a:off x="7348269" y="3649735"/>
            <a:ext cx="1645920" cy="2084832"/>
          </a:xfrm>
          <a:prstGeom prst="rect">
            <a:avLst/>
          </a:prstGeom>
          <a:ln w="38100">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45720" rIns="137160" bIns="45720" numCol="1" spcCol="0" rtlCol="0" fromWordArt="0" anchor="ctr" anchorCtr="0" forceAA="0" compatLnSpc="1">
            <a:prstTxWarp prst="textNoShape">
              <a:avLst/>
            </a:prstTxWarp>
            <a:noAutofit/>
          </a:bodyPr>
          <a:lstStyle/>
          <a:p>
            <a:pPr algn="ctr">
              <a:lnSpc>
                <a:spcPct val="110000"/>
              </a:lnSpc>
              <a:spcAft>
                <a:spcPts val="600"/>
              </a:spcAft>
              <a:buSzPct val="90000"/>
            </a:pPr>
            <a:r>
              <a:rPr lang="en-US" sz="1600" b="1" dirty="0">
                <a:solidFill>
                  <a:schemeClr val="bg1"/>
                </a:solidFill>
              </a:rPr>
              <a:t>Mobile training equipment supports customer site training</a:t>
            </a:r>
          </a:p>
        </p:txBody>
      </p:sp>
      <p:sp>
        <p:nvSpPr>
          <p:cNvPr id="25" name="Rectangle 24">
            <a:extLst>
              <a:ext uri="{FF2B5EF4-FFF2-40B4-BE49-F238E27FC236}">
                <a16:creationId xmlns:a16="http://schemas.microsoft.com/office/drawing/2014/main" id="{82797864-FBB4-440B-BE63-1C8EDCA5C7A4}"/>
              </a:ext>
            </a:extLst>
          </p:cNvPr>
          <p:cNvSpPr/>
          <p:nvPr/>
        </p:nvSpPr>
        <p:spPr>
          <a:xfrm>
            <a:off x="5565750" y="2118561"/>
            <a:ext cx="1645920" cy="2084832"/>
          </a:xfrm>
          <a:prstGeom prst="rect">
            <a:avLst/>
          </a:prstGeom>
          <a:solidFill>
            <a:schemeClr val="accent1"/>
          </a:solidFill>
          <a:ln w="38100">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ctr">
              <a:lnSpc>
                <a:spcPct val="110000"/>
              </a:lnSpc>
              <a:buSzPct val="90000"/>
            </a:pPr>
            <a:r>
              <a:rPr lang="en-US" sz="1600" b="1" dirty="0">
                <a:solidFill>
                  <a:schemeClr val="bg1"/>
                </a:solidFill>
              </a:rPr>
              <a:t>Increased use of technology to deliver virtual training during </a:t>
            </a:r>
          </a:p>
          <a:p>
            <a:pPr algn="ctr">
              <a:lnSpc>
                <a:spcPct val="110000"/>
              </a:lnSpc>
              <a:buSzPct val="90000"/>
            </a:pPr>
            <a:r>
              <a:rPr lang="en-US" sz="1600" b="1" dirty="0">
                <a:solidFill>
                  <a:schemeClr val="bg1"/>
                </a:solidFill>
              </a:rPr>
              <a:t>COVID-19</a:t>
            </a:r>
          </a:p>
        </p:txBody>
      </p:sp>
      <p:sp>
        <p:nvSpPr>
          <p:cNvPr id="26" name="Rectangle 25">
            <a:extLst>
              <a:ext uri="{FF2B5EF4-FFF2-40B4-BE49-F238E27FC236}">
                <a16:creationId xmlns:a16="http://schemas.microsoft.com/office/drawing/2014/main" id="{2FED87C4-A2C1-43D3-91E5-690680732D10}"/>
              </a:ext>
            </a:extLst>
          </p:cNvPr>
          <p:cNvSpPr/>
          <p:nvPr/>
        </p:nvSpPr>
        <p:spPr>
          <a:xfrm>
            <a:off x="5572300" y="4291434"/>
            <a:ext cx="1645920" cy="2084832"/>
          </a:xfrm>
          <a:prstGeom prst="rect">
            <a:avLst/>
          </a:prstGeom>
          <a:solidFill>
            <a:schemeClr val="accent1">
              <a:lumMod val="20000"/>
              <a:lumOff val="80000"/>
            </a:schemeClr>
          </a:solidFill>
          <a:ln w="38100">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7" name="Picture 26">
            <a:extLst>
              <a:ext uri="{FF2B5EF4-FFF2-40B4-BE49-F238E27FC236}">
                <a16:creationId xmlns:a16="http://schemas.microsoft.com/office/drawing/2014/main" id="{369A42DB-EE78-405E-AC61-84DF0295CF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7059"/>
          <a:stretch/>
        </p:blipFill>
        <p:spPr>
          <a:xfrm>
            <a:off x="2243574" y="4740125"/>
            <a:ext cx="1274326" cy="1164718"/>
          </a:xfrm>
          <a:prstGeom prst="rect">
            <a:avLst/>
          </a:prstGeom>
        </p:spPr>
      </p:pic>
      <p:pic>
        <p:nvPicPr>
          <p:cNvPr id="31" name="Picture 30">
            <a:extLst>
              <a:ext uri="{FF2B5EF4-FFF2-40B4-BE49-F238E27FC236}">
                <a16:creationId xmlns:a16="http://schemas.microsoft.com/office/drawing/2014/main" id="{850E71E1-0C33-4E31-9FAB-3E7DD290B77C}"/>
              </a:ext>
            </a:extLst>
          </p:cNvPr>
          <p:cNvPicPr>
            <a:picLocks noChangeAspect="1"/>
          </p:cNvPicPr>
          <p:nvPr/>
        </p:nvPicPr>
        <p:blipFill rotWithShape="1">
          <a:blip r:embed="rId3">
            <a:extLst>
              <a:ext uri="{28A0092B-C50C-407E-A947-70E740481C1C}">
                <a14:useLocalDpi xmlns:a14="http://schemas.microsoft.com/office/drawing/2010/main" val="0"/>
              </a:ext>
            </a:extLst>
          </a:blip>
          <a:srcRect l="34667"/>
          <a:stretch/>
        </p:blipFill>
        <p:spPr>
          <a:xfrm>
            <a:off x="4031138" y="1837002"/>
            <a:ext cx="1244600" cy="1323975"/>
          </a:xfrm>
          <a:prstGeom prst="rect">
            <a:avLst/>
          </a:prstGeom>
        </p:spPr>
      </p:pic>
      <p:pic>
        <p:nvPicPr>
          <p:cNvPr id="33" name="Picture 4" descr="ShowRoom2">
            <a:extLst>
              <a:ext uri="{FF2B5EF4-FFF2-40B4-BE49-F238E27FC236}">
                <a16:creationId xmlns:a16="http://schemas.microsoft.com/office/drawing/2014/main" id="{F14D609B-F55D-4C92-AA7C-BB15AACD3CB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504" r="12585"/>
          <a:stretch/>
        </p:blipFill>
        <p:spPr bwMode="auto">
          <a:xfrm>
            <a:off x="420648" y="1896634"/>
            <a:ext cx="1421023" cy="123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4987589D-43C5-4682-A55A-7ABDD14B4168}"/>
              </a:ext>
            </a:extLst>
          </p:cNvPr>
          <p:cNvPicPr>
            <a:picLocks noChangeAspect="1"/>
          </p:cNvPicPr>
          <p:nvPr/>
        </p:nvPicPr>
        <p:blipFill>
          <a:blip r:embed="rId5"/>
          <a:stretch>
            <a:fillRect/>
          </a:stretch>
        </p:blipFill>
        <p:spPr>
          <a:xfrm>
            <a:off x="5701168" y="4831934"/>
            <a:ext cx="1422331" cy="979945"/>
          </a:xfrm>
          <a:prstGeom prst="rect">
            <a:avLst/>
          </a:prstGeom>
        </p:spPr>
      </p:pic>
      <p:pic>
        <p:nvPicPr>
          <p:cNvPr id="36" name="Picture 35">
            <a:extLst>
              <a:ext uri="{FF2B5EF4-FFF2-40B4-BE49-F238E27FC236}">
                <a16:creationId xmlns:a16="http://schemas.microsoft.com/office/drawing/2014/main" id="{DCA8521C-CC34-47F8-A952-02CEA90522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2347" y="1927379"/>
            <a:ext cx="1465516" cy="967470"/>
          </a:xfrm>
          <a:prstGeom prst="rect">
            <a:avLst/>
          </a:prstGeom>
        </p:spPr>
      </p:pic>
    </p:spTree>
    <p:extLst>
      <p:ext uri="{BB962C8B-B14F-4D97-AF65-F5344CB8AC3E}">
        <p14:creationId xmlns:p14="http://schemas.microsoft.com/office/powerpoint/2010/main" val="40849662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 DISTRIBUTION CAPABILITY</a:t>
            </a:r>
          </a:p>
        </p:txBody>
      </p:sp>
      <p:sp>
        <p:nvSpPr>
          <p:cNvPr id="3" name="Slide Number Placeholder 2"/>
          <p:cNvSpPr>
            <a:spLocks noGrp="1"/>
          </p:cNvSpPr>
          <p:nvPr>
            <p:ph type="sldNum" sz="quarter" idx="4"/>
          </p:nvPr>
        </p:nvSpPr>
        <p:spPr/>
        <p:txBody>
          <a:bodyPr/>
          <a:lstStyle/>
          <a:p>
            <a:fld id="{31565880-C22B-4283-895A-C9E13DE199B6}" type="slidenum">
              <a:rPr lang="en-US" smtClean="0"/>
              <a:pPr/>
              <a:t>42</a:t>
            </a:fld>
            <a:endParaRPr lang="en-US" dirty="0"/>
          </a:p>
        </p:txBody>
      </p:sp>
      <p:graphicFrame>
        <p:nvGraphicFramePr>
          <p:cNvPr id="4" name="Chart 14"/>
          <p:cNvGraphicFramePr>
            <a:graphicFrameLocks/>
          </p:cNvGraphicFramePr>
          <p:nvPr>
            <p:extLst>
              <p:ext uri="{D42A27DB-BD31-4B8C-83A1-F6EECF244321}">
                <p14:modId xmlns:p14="http://schemas.microsoft.com/office/powerpoint/2010/main" val="2503444094"/>
              </p:ext>
            </p:extLst>
          </p:nvPr>
        </p:nvGraphicFramePr>
        <p:xfrm>
          <a:off x="4215685" y="1790048"/>
          <a:ext cx="4406669" cy="46219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4030343005"/>
              </p:ext>
            </p:extLst>
          </p:nvPr>
        </p:nvGraphicFramePr>
        <p:xfrm>
          <a:off x="365130" y="1799613"/>
          <a:ext cx="3594393" cy="444260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11056" y="900412"/>
            <a:ext cx="7413426" cy="686470"/>
          </a:xfrm>
          <a:prstGeom prst="rect">
            <a:avLst/>
          </a:prstGeom>
          <a:noFill/>
        </p:spPr>
        <p:txBody>
          <a:bodyPr wrap="square" rtlCol="0">
            <a:spAutoFit/>
          </a:bodyPr>
          <a:lstStyle/>
          <a:p>
            <a:pPr marL="285750" indent="-285750">
              <a:lnSpc>
                <a:spcPct val="110000"/>
              </a:lnSpc>
              <a:spcBef>
                <a:spcPts val="1000"/>
              </a:spcBef>
              <a:spcAft>
                <a:spcPts val="600"/>
              </a:spcAft>
              <a:buSzPct val="90000"/>
              <a:buFont typeface="Wingdings" panose="05000000000000000000" pitchFamily="2" charset="2"/>
              <a:buChar char=""/>
            </a:pPr>
            <a:r>
              <a:rPr lang="en-US" dirty="0">
                <a:solidFill>
                  <a:schemeClr val="tx2">
                    <a:lumMod val="75000"/>
                  </a:schemeClr>
                </a:solidFill>
              </a:rPr>
              <a:t>International sales represent approximately </a:t>
            </a:r>
            <a:r>
              <a:rPr lang="en-US" dirty="0"/>
              <a:t>31</a:t>
            </a:r>
            <a:r>
              <a:rPr lang="en-US" dirty="0">
                <a:solidFill>
                  <a:schemeClr val="tx2">
                    <a:lumMod val="75000"/>
                  </a:schemeClr>
                </a:solidFill>
              </a:rPr>
              <a:t>% of total company sales annually</a:t>
            </a:r>
          </a:p>
        </p:txBody>
      </p:sp>
    </p:spTree>
    <p:extLst>
      <p:ext uri="{BB962C8B-B14F-4D97-AF65-F5344CB8AC3E}">
        <p14:creationId xmlns:p14="http://schemas.microsoft.com/office/powerpoint/2010/main" val="41488384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GORMAN-RUPP INTERNATIONAL LOCATIONS</a:t>
            </a:r>
          </a:p>
        </p:txBody>
      </p:sp>
      <p:sp>
        <p:nvSpPr>
          <p:cNvPr id="4" name="Slide Number Placeholder 3"/>
          <p:cNvSpPr>
            <a:spLocks noGrp="1"/>
          </p:cNvSpPr>
          <p:nvPr>
            <p:ph type="sldNum" sz="quarter" idx="4"/>
          </p:nvPr>
        </p:nvSpPr>
        <p:spPr/>
        <p:txBody>
          <a:bodyPr/>
          <a:lstStyle/>
          <a:p>
            <a:fld id="{31565880-C22B-4283-895A-C9E13DE199B6}" type="slidenum">
              <a:rPr lang="en-US" smtClean="0"/>
              <a:pPr/>
              <a:t>43</a:t>
            </a:fld>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1595422889"/>
              </p:ext>
            </p:extLst>
          </p:nvPr>
        </p:nvGraphicFramePr>
        <p:xfrm>
          <a:off x="151736" y="2200170"/>
          <a:ext cx="8763611" cy="2225040"/>
        </p:xfrm>
        <a:graphic>
          <a:graphicData uri="http://schemas.openxmlformats.org/drawingml/2006/table">
            <a:tbl>
              <a:tblPr firstRow="1" bandRow="1">
                <a:tableStyleId>{93296810-A885-4BE3-A3E7-6D5BEEA58F35}</a:tableStyleId>
              </a:tblPr>
              <a:tblGrid>
                <a:gridCol w="4087952">
                  <a:extLst>
                    <a:ext uri="{9D8B030D-6E8A-4147-A177-3AD203B41FA5}">
                      <a16:colId xmlns:a16="http://schemas.microsoft.com/office/drawing/2014/main" val="2065481472"/>
                    </a:ext>
                  </a:extLst>
                </a:gridCol>
                <a:gridCol w="4675659">
                  <a:extLst>
                    <a:ext uri="{9D8B030D-6E8A-4147-A177-3AD203B41FA5}">
                      <a16:colId xmlns:a16="http://schemas.microsoft.com/office/drawing/2014/main" val="3837199332"/>
                    </a:ext>
                  </a:extLst>
                </a:gridCol>
              </a:tblGrid>
              <a:tr h="370840">
                <a:tc>
                  <a:txBody>
                    <a:bodyPr/>
                    <a:lstStyle/>
                    <a:p>
                      <a:pPr algn="ctr"/>
                      <a:r>
                        <a:rPr lang="en-US" dirty="0"/>
                        <a:t>DIVISION</a:t>
                      </a:r>
                    </a:p>
                  </a:txBody>
                  <a:tcPr>
                    <a:solidFill>
                      <a:schemeClr val="accent1">
                        <a:lumMod val="75000"/>
                      </a:schemeClr>
                    </a:solidFill>
                  </a:tcPr>
                </a:tc>
                <a:tc>
                  <a:txBody>
                    <a:bodyPr/>
                    <a:lstStyle/>
                    <a:p>
                      <a:pPr algn="ctr"/>
                      <a:r>
                        <a:rPr lang="en-US" dirty="0"/>
                        <a:t>LOCATION</a:t>
                      </a:r>
                    </a:p>
                  </a:txBody>
                  <a:tcPr>
                    <a:solidFill>
                      <a:schemeClr val="accent1">
                        <a:lumMod val="75000"/>
                      </a:schemeClr>
                    </a:solidFill>
                  </a:tcPr>
                </a:tc>
                <a:extLst>
                  <a:ext uri="{0D108BD9-81ED-4DB2-BD59-A6C34878D82A}">
                    <a16:rowId xmlns:a16="http://schemas.microsoft.com/office/drawing/2014/main" val="1861017633"/>
                  </a:ext>
                </a:extLst>
              </a:tr>
              <a:tr h="370840">
                <a:tc>
                  <a:txBody>
                    <a:bodyPr/>
                    <a:lstStyle/>
                    <a:p>
                      <a:pPr algn="ctr"/>
                      <a:r>
                        <a:rPr lang="en-US" dirty="0"/>
                        <a:t>Gorman-Rup</a:t>
                      </a:r>
                      <a:r>
                        <a:rPr lang="en-US" baseline="0" dirty="0"/>
                        <a:t>p Canada</a:t>
                      </a:r>
                      <a:endParaRPr lang="en-US" dirty="0"/>
                    </a:p>
                  </a:txBody>
                  <a:tcPr>
                    <a:solidFill>
                      <a:srgbClr val="D5DCE4"/>
                    </a:solidFill>
                  </a:tcPr>
                </a:tc>
                <a:tc>
                  <a:txBody>
                    <a:bodyPr/>
                    <a:lstStyle/>
                    <a:p>
                      <a:pPr algn="ctr"/>
                      <a:r>
                        <a:rPr lang="en-US" dirty="0"/>
                        <a:t>Ontario, Canada</a:t>
                      </a:r>
                    </a:p>
                  </a:txBody>
                  <a:tcPr>
                    <a:solidFill>
                      <a:srgbClr val="D5DCE4"/>
                    </a:solidFill>
                  </a:tcPr>
                </a:tc>
                <a:extLst>
                  <a:ext uri="{0D108BD9-81ED-4DB2-BD59-A6C34878D82A}">
                    <a16:rowId xmlns:a16="http://schemas.microsoft.com/office/drawing/2014/main" val="589085997"/>
                  </a:ext>
                </a:extLst>
              </a:tr>
              <a:tr h="370840">
                <a:tc>
                  <a:txBody>
                    <a:bodyPr/>
                    <a:lstStyle/>
                    <a:p>
                      <a:pPr algn="ctr"/>
                      <a:r>
                        <a:rPr lang="en-US" dirty="0"/>
                        <a:t>Gorman-Rupp Africa</a:t>
                      </a:r>
                    </a:p>
                  </a:txBody>
                  <a:tcPr>
                    <a:solidFill>
                      <a:srgbClr val="E5EAEF"/>
                    </a:solidFill>
                  </a:tcPr>
                </a:tc>
                <a:tc>
                  <a:txBody>
                    <a:bodyPr/>
                    <a:lstStyle/>
                    <a:p>
                      <a:pPr algn="ctr"/>
                      <a:r>
                        <a:rPr lang="en-US" dirty="0"/>
                        <a:t>Johannesburg, South Africa</a:t>
                      </a:r>
                    </a:p>
                  </a:txBody>
                  <a:tcPr>
                    <a:solidFill>
                      <a:srgbClr val="E5EAEF"/>
                    </a:solidFill>
                  </a:tcPr>
                </a:tc>
                <a:extLst>
                  <a:ext uri="{0D108BD9-81ED-4DB2-BD59-A6C34878D82A}">
                    <a16:rowId xmlns:a16="http://schemas.microsoft.com/office/drawing/2014/main" val="855280044"/>
                  </a:ext>
                </a:extLst>
              </a:tr>
              <a:tr h="370840">
                <a:tc>
                  <a:txBody>
                    <a:bodyPr/>
                    <a:lstStyle/>
                    <a:p>
                      <a:pPr algn="ctr"/>
                      <a:r>
                        <a:rPr lang="en-US" dirty="0"/>
                        <a:t>Gorman-Rupp Europe</a:t>
                      </a:r>
                    </a:p>
                  </a:txBody>
                  <a:tcPr>
                    <a:solidFill>
                      <a:srgbClr val="D5DCE4"/>
                    </a:solidFill>
                  </a:tcPr>
                </a:tc>
                <a:tc>
                  <a:txBody>
                    <a:bodyPr/>
                    <a:lstStyle/>
                    <a:p>
                      <a:pPr algn="ctr"/>
                      <a:r>
                        <a:rPr lang="en-US" dirty="0"/>
                        <a:t>Waardenburg,</a:t>
                      </a:r>
                      <a:r>
                        <a:rPr lang="en-US" baseline="0" dirty="0"/>
                        <a:t> The Netherlands</a:t>
                      </a:r>
                      <a:endParaRPr lang="en-US" dirty="0"/>
                    </a:p>
                  </a:txBody>
                  <a:tcPr>
                    <a:solidFill>
                      <a:srgbClr val="D5DCE4"/>
                    </a:solidFill>
                  </a:tcPr>
                </a:tc>
                <a:extLst>
                  <a:ext uri="{0D108BD9-81ED-4DB2-BD59-A6C34878D82A}">
                    <a16:rowId xmlns:a16="http://schemas.microsoft.com/office/drawing/2014/main" val="2724335293"/>
                  </a:ext>
                </a:extLst>
              </a:tr>
              <a:tr h="370840">
                <a:tc>
                  <a:txBody>
                    <a:bodyPr/>
                    <a:lstStyle/>
                    <a:p>
                      <a:pPr algn="ctr"/>
                      <a:r>
                        <a:rPr lang="en-US" dirty="0"/>
                        <a:t>Gorman-Rupp Belgium</a:t>
                      </a:r>
                    </a:p>
                  </a:txBody>
                  <a:tcPr>
                    <a:solidFill>
                      <a:srgbClr val="E5EAEF"/>
                    </a:solidFill>
                  </a:tcPr>
                </a:tc>
                <a:tc>
                  <a:txBody>
                    <a:bodyPr/>
                    <a:lstStyle/>
                    <a:p>
                      <a:pPr algn="ctr"/>
                      <a:r>
                        <a:rPr lang="en-US" dirty="0"/>
                        <a:t>Namur, Belgium</a:t>
                      </a:r>
                    </a:p>
                  </a:txBody>
                  <a:tcPr>
                    <a:solidFill>
                      <a:srgbClr val="E5EAEF"/>
                    </a:solidFill>
                  </a:tcPr>
                </a:tc>
                <a:extLst>
                  <a:ext uri="{0D108BD9-81ED-4DB2-BD59-A6C34878D82A}">
                    <a16:rowId xmlns:a16="http://schemas.microsoft.com/office/drawing/2014/main" val="3470712635"/>
                  </a:ext>
                </a:extLst>
              </a:tr>
              <a:tr h="370840">
                <a:tc>
                  <a:txBody>
                    <a:bodyPr/>
                    <a:lstStyle/>
                    <a:p>
                      <a:pPr algn="ctr"/>
                      <a:r>
                        <a:rPr lang="en-US" dirty="0"/>
                        <a:t>Patterson Pump Ireland</a:t>
                      </a:r>
                    </a:p>
                  </a:txBody>
                  <a:tcPr>
                    <a:solidFill>
                      <a:srgbClr val="D5DCE4"/>
                    </a:solidFill>
                  </a:tcPr>
                </a:tc>
                <a:tc>
                  <a:txBody>
                    <a:bodyPr/>
                    <a:lstStyle/>
                    <a:p>
                      <a:pPr algn="ctr"/>
                      <a:r>
                        <a:rPr lang="en-US" dirty="0"/>
                        <a:t>County Westmeath, Ireland</a:t>
                      </a:r>
                    </a:p>
                  </a:txBody>
                  <a:tcPr>
                    <a:solidFill>
                      <a:srgbClr val="D5DCE4"/>
                    </a:solidFill>
                  </a:tcPr>
                </a:tc>
                <a:extLst>
                  <a:ext uri="{0D108BD9-81ED-4DB2-BD59-A6C34878D82A}">
                    <a16:rowId xmlns:a16="http://schemas.microsoft.com/office/drawing/2014/main" val="627589405"/>
                  </a:ext>
                </a:extLst>
              </a:tr>
            </a:tbl>
          </a:graphicData>
        </a:graphic>
      </p:graphicFrame>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913" y="4749606"/>
            <a:ext cx="1375509" cy="914400"/>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10337" b="19772"/>
          <a:stretch/>
        </p:blipFill>
        <p:spPr>
          <a:xfrm>
            <a:off x="3450134" y="4768883"/>
            <a:ext cx="1864323" cy="868680"/>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t="10041" b="17653"/>
          <a:stretch/>
        </p:blipFill>
        <p:spPr>
          <a:xfrm>
            <a:off x="7216747" y="4749606"/>
            <a:ext cx="1731531" cy="914400"/>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30188" t="21411" r="18019" b="15955"/>
          <a:stretch/>
        </p:blipFill>
        <p:spPr>
          <a:xfrm>
            <a:off x="5470119" y="4749606"/>
            <a:ext cx="1663927" cy="914400"/>
          </a:xfrm>
          <a:prstGeom prst="rect">
            <a:avLst/>
          </a:prstGeom>
        </p:spPr>
      </p:pic>
      <p:sp>
        <p:nvSpPr>
          <p:cNvPr id="19" name="Rounded Rectangle 18"/>
          <p:cNvSpPr/>
          <p:nvPr/>
        </p:nvSpPr>
        <p:spPr>
          <a:xfrm>
            <a:off x="194913" y="5727469"/>
            <a:ext cx="1375509" cy="365760"/>
          </a:xfrm>
          <a:prstGeom prst="roundRect">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900" b="1" dirty="0"/>
              <a:t>Gorman-Rupp Canada</a:t>
            </a:r>
          </a:p>
        </p:txBody>
      </p:sp>
      <p:sp>
        <p:nvSpPr>
          <p:cNvPr id="20" name="Rounded Rectangle 19"/>
          <p:cNvSpPr/>
          <p:nvPr/>
        </p:nvSpPr>
        <p:spPr>
          <a:xfrm>
            <a:off x="1708437" y="5734043"/>
            <a:ext cx="1545336" cy="365760"/>
          </a:xfrm>
          <a:prstGeom prst="roundRect">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900" b="1" dirty="0"/>
              <a:t>Gorman-Rupp Africa</a:t>
            </a:r>
          </a:p>
        </p:txBody>
      </p:sp>
      <p:sp>
        <p:nvSpPr>
          <p:cNvPr id="21" name="Rounded Rectangle 20"/>
          <p:cNvSpPr/>
          <p:nvPr/>
        </p:nvSpPr>
        <p:spPr>
          <a:xfrm>
            <a:off x="3381028" y="5725417"/>
            <a:ext cx="2002536" cy="365760"/>
          </a:xfrm>
          <a:prstGeom prst="roundRect">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900" b="1" dirty="0"/>
              <a:t>Gorman-Rupp Europe</a:t>
            </a:r>
          </a:p>
        </p:txBody>
      </p:sp>
      <p:sp>
        <p:nvSpPr>
          <p:cNvPr id="22" name="Rounded Rectangle 21"/>
          <p:cNvSpPr/>
          <p:nvPr/>
        </p:nvSpPr>
        <p:spPr>
          <a:xfrm>
            <a:off x="5470118" y="5734043"/>
            <a:ext cx="1664208" cy="365760"/>
          </a:xfrm>
          <a:prstGeom prst="roundRect">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900" b="1" dirty="0"/>
              <a:t>Gorman-Rupp Belgium</a:t>
            </a:r>
          </a:p>
        </p:txBody>
      </p:sp>
      <p:sp>
        <p:nvSpPr>
          <p:cNvPr id="23" name="Rounded Rectangle 22"/>
          <p:cNvSpPr/>
          <p:nvPr/>
        </p:nvSpPr>
        <p:spPr>
          <a:xfrm>
            <a:off x="7216747" y="5734043"/>
            <a:ext cx="1728216" cy="365760"/>
          </a:xfrm>
          <a:prstGeom prst="roundRect">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900" b="1" dirty="0"/>
              <a:t>Patterson Pump Ireland</a:t>
            </a:r>
          </a:p>
        </p:txBody>
      </p:sp>
      <p:sp>
        <p:nvSpPr>
          <p:cNvPr id="15" name="TextBox 14"/>
          <p:cNvSpPr txBox="1"/>
          <p:nvPr/>
        </p:nvSpPr>
        <p:spPr>
          <a:xfrm>
            <a:off x="194913" y="1131637"/>
            <a:ext cx="8845570" cy="778675"/>
          </a:xfrm>
          <a:prstGeom prst="rect">
            <a:avLst/>
          </a:prstGeom>
          <a:noFill/>
        </p:spPr>
        <p:txBody>
          <a:bodyPr wrap="square" rtlCol="0">
            <a:spAutoFit/>
          </a:bodyPr>
          <a:lstStyle/>
          <a:p>
            <a:pPr marL="285750" indent="-285750">
              <a:lnSpc>
                <a:spcPct val="110000"/>
              </a:lnSpc>
              <a:spcAft>
                <a:spcPts val="600"/>
              </a:spcAft>
              <a:buSzPct val="90000"/>
              <a:buFont typeface="Wingdings" panose="05000000000000000000" pitchFamily="2" charset="2"/>
              <a:buChar char=""/>
            </a:pPr>
            <a:r>
              <a:rPr lang="en-US" dirty="0">
                <a:solidFill>
                  <a:schemeClr val="tx2">
                    <a:lumMod val="75000"/>
                  </a:schemeClr>
                </a:solidFill>
              </a:rPr>
              <a:t>Well positioned international facilities</a:t>
            </a:r>
          </a:p>
          <a:p>
            <a:pPr marL="285750" indent="-285750">
              <a:lnSpc>
                <a:spcPct val="110000"/>
              </a:lnSpc>
              <a:spcAft>
                <a:spcPts val="600"/>
              </a:spcAft>
              <a:buSzPct val="90000"/>
              <a:buFont typeface="Wingdings" panose="05000000000000000000" pitchFamily="2" charset="2"/>
              <a:buChar char=""/>
            </a:pPr>
            <a:r>
              <a:rPr lang="en-US" dirty="0">
                <a:solidFill>
                  <a:schemeClr val="tx2">
                    <a:lumMod val="75000"/>
                  </a:schemeClr>
                </a:solidFill>
              </a:rPr>
              <a:t>Capacity for growth  </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8534" y="4768883"/>
            <a:ext cx="1545141" cy="869142"/>
          </a:xfrm>
          <a:prstGeom prst="rect">
            <a:avLst/>
          </a:prstGeom>
        </p:spPr>
      </p:pic>
    </p:spTree>
    <p:extLst>
      <p:ext uri="{BB962C8B-B14F-4D97-AF65-F5344CB8AC3E}">
        <p14:creationId xmlns:p14="http://schemas.microsoft.com/office/powerpoint/2010/main" val="1041203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DRIVERS OF INTERNATIONAL GROWTH</a:t>
            </a:r>
          </a:p>
        </p:txBody>
      </p:sp>
      <p:sp>
        <p:nvSpPr>
          <p:cNvPr id="4" name="Slide Number Placeholder 3"/>
          <p:cNvSpPr>
            <a:spLocks noGrp="1"/>
          </p:cNvSpPr>
          <p:nvPr>
            <p:ph type="sldNum" sz="quarter" idx="4"/>
          </p:nvPr>
        </p:nvSpPr>
        <p:spPr/>
        <p:txBody>
          <a:bodyPr/>
          <a:lstStyle/>
          <a:p>
            <a:fld id="{31565880-C22B-4283-895A-C9E13DE199B6}" type="slidenum">
              <a:rPr lang="en-US" smtClean="0"/>
              <a:pPr/>
              <a:t>44</a:t>
            </a:fld>
            <a:endParaRPr lang="en-US" dirty="0"/>
          </a:p>
        </p:txBody>
      </p:sp>
      <p:sp>
        <p:nvSpPr>
          <p:cNvPr id="7" name="Content Placeholder 2"/>
          <p:cNvSpPr>
            <a:spLocks noGrp="1"/>
          </p:cNvSpPr>
          <p:nvPr>
            <p:ph idx="4294967295"/>
          </p:nvPr>
        </p:nvSpPr>
        <p:spPr>
          <a:xfrm>
            <a:off x="192088" y="1720850"/>
            <a:ext cx="8951912" cy="4210050"/>
          </a:xfrm>
          <a:prstGeom prst="rect">
            <a:avLst/>
          </a:prstGeom>
        </p:spPr>
        <p:txBody>
          <a:bodyPr>
            <a:normAutofit/>
          </a:bodyPr>
          <a:lstStyle/>
          <a:p>
            <a:pPr marL="285750" indent="-285750" defTabSz="457200">
              <a:lnSpc>
                <a:spcPct val="110000"/>
              </a:lnSpc>
              <a:spcAft>
                <a:spcPts val="600"/>
              </a:spcAft>
              <a:buSzPct val="90000"/>
              <a:buFont typeface="Wingdings" panose="05000000000000000000" pitchFamily="2" charset="2"/>
              <a:buChar char=""/>
            </a:pPr>
            <a:r>
              <a:rPr lang="en-US" sz="1800" dirty="0">
                <a:solidFill>
                  <a:schemeClr val="tx2">
                    <a:lumMod val="75000"/>
                  </a:schemeClr>
                </a:solidFill>
              </a:rPr>
              <a:t>Population growth and urbanization increasing infrastructure needs</a:t>
            </a:r>
          </a:p>
          <a:p>
            <a:pPr marL="285750" indent="-285750" defTabSz="457200">
              <a:lnSpc>
                <a:spcPct val="110000"/>
              </a:lnSpc>
              <a:spcAft>
                <a:spcPts val="600"/>
              </a:spcAft>
              <a:buSzPct val="90000"/>
              <a:buFont typeface="Wingdings" panose="05000000000000000000" pitchFamily="2" charset="2"/>
              <a:buChar char=""/>
            </a:pPr>
            <a:r>
              <a:rPr lang="en-US" sz="1800" dirty="0">
                <a:solidFill>
                  <a:schemeClr val="tx2">
                    <a:lumMod val="75000"/>
                  </a:schemeClr>
                </a:solidFill>
              </a:rPr>
              <a:t>Industrialization in developing countries</a:t>
            </a:r>
          </a:p>
          <a:p>
            <a:pPr marL="285750" indent="-285750" defTabSz="457200">
              <a:lnSpc>
                <a:spcPct val="110000"/>
              </a:lnSpc>
              <a:spcAft>
                <a:spcPts val="600"/>
              </a:spcAft>
              <a:buSzPct val="90000"/>
              <a:buFont typeface="Wingdings" panose="05000000000000000000" pitchFamily="2" charset="2"/>
              <a:buChar char=""/>
            </a:pPr>
            <a:r>
              <a:rPr lang="en-US" sz="1800" dirty="0">
                <a:solidFill>
                  <a:schemeClr val="tx2">
                    <a:lumMod val="75000"/>
                  </a:schemeClr>
                </a:solidFill>
              </a:rPr>
              <a:t>Accelerating need for water recycling and water &amp; wastewater treatment systems</a:t>
            </a:r>
          </a:p>
          <a:p>
            <a:pPr marL="285750" indent="-285750" defTabSz="457200">
              <a:lnSpc>
                <a:spcPct val="110000"/>
              </a:lnSpc>
              <a:spcAft>
                <a:spcPts val="600"/>
              </a:spcAft>
              <a:buSzPct val="90000"/>
              <a:buFont typeface="Wingdings" panose="05000000000000000000" pitchFamily="2" charset="2"/>
              <a:buChar char=""/>
            </a:pPr>
            <a:r>
              <a:rPr lang="en-US" sz="1800" dirty="0">
                <a:solidFill>
                  <a:schemeClr val="tx2">
                    <a:lumMod val="75000"/>
                  </a:schemeClr>
                </a:solidFill>
              </a:rPr>
              <a:t>Increasing industrial and agriculture needs</a:t>
            </a:r>
          </a:p>
          <a:p>
            <a:pPr marL="285750" indent="-285750" defTabSz="457200">
              <a:lnSpc>
                <a:spcPct val="110000"/>
              </a:lnSpc>
              <a:spcAft>
                <a:spcPts val="600"/>
              </a:spcAft>
              <a:buSzPct val="90000"/>
              <a:buFont typeface="Wingdings" panose="05000000000000000000" pitchFamily="2" charset="2"/>
              <a:buChar char=""/>
            </a:pPr>
            <a:r>
              <a:rPr lang="en-US" sz="1800" dirty="0">
                <a:solidFill>
                  <a:schemeClr val="tx2">
                    <a:lumMod val="75000"/>
                  </a:schemeClr>
                </a:solidFill>
              </a:rPr>
              <a:t>Sanitation needs – lack of access to proper sanitation worldwide</a:t>
            </a:r>
            <a:endParaRPr lang="en-US" sz="1200" i="1" dirty="0">
              <a:solidFill>
                <a:schemeClr val="tx2">
                  <a:lumMod val="75000"/>
                </a:schemeClr>
              </a:solidFill>
            </a:endParaRPr>
          </a:p>
          <a:p>
            <a:pPr marL="285750" indent="-285750" defTabSz="457200">
              <a:lnSpc>
                <a:spcPct val="110000"/>
              </a:lnSpc>
              <a:spcAft>
                <a:spcPts val="600"/>
              </a:spcAft>
              <a:buSzPct val="90000"/>
              <a:buFont typeface="Wingdings" panose="05000000000000000000" pitchFamily="2" charset="2"/>
              <a:buChar char=""/>
            </a:pPr>
            <a:r>
              <a:rPr lang="en-US" sz="1800" dirty="0">
                <a:solidFill>
                  <a:schemeClr val="tx2">
                    <a:lumMod val="75000"/>
                  </a:schemeClr>
                </a:solidFill>
              </a:rPr>
              <a:t>Drinking water – millions of people worldwide lack access to safe drinking water</a:t>
            </a:r>
            <a:endParaRPr lang="en-US" sz="1200" i="1" dirty="0">
              <a:solidFill>
                <a:schemeClr val="tx2">
                  <a:lumMod val="75000"/>
                </a:schemeClr>
              </a:solidFill>
            </a:endParaRPr>
          </a:p>
          <a:p>
            <a:pPr marL="285750" indent="-285750" defTabSz="457200">
              <a:lnSpc>
                <a:spcPct val="110000"/>
              </a:lnSpc>
              <a:spcAft>
                <a:spcPts val="600"/>
              </a:spcAft>
              <a:buSzPct val="90000"/>
              <a:buFont typeface="Wingdings" panose="05000000000000000000" pitchFamily="2" charset="2"/>
              <a:buChar char=""/>
            </a:pPr>
            <a:r>
              <a:rPr lang="en-US" sz="1800" dirty="0">
                <a:solidFill>
                  <a:schemeClr val="tx2">
                    <a:lumMod val="75000"/>
                  </a:schemeClr>
                </a:solidFill>
              </a:rPr>
              <a:t>Water scarcity – by 2025, as much as two-thirds of the world’s population could be living in areas where water is in short supply, according to the United Nations</a:t>
            </a:r>
          </a:p>
          <a:p>
            <a:pPr marL="0" indent="0" defTabSz="457200">
              <a:lnSpc>
                <a:spcPct val="110000"/>
              </a:lnSpc>
              <a:spcBef>
                <a:spcPts val="0"/>
              </a:spcBef>
              <a:buSzPct val="90000"/>
              <a:buNone/>
            </a:pPr>
            <a:endParaRPr lang="en-US" sz="1200" i="1" dirty="0">
              <a:solidFill>
                <a:schemeClr val="tx2">
                  <a:lumMod val="75000"/>
                </a:schemeClr>
              </a:solidFill>
            </a:endParaRPr>
          </a:p>
          <a:p>
            <a:pPr marL="0" indent="0" defTabSz="457200">
              <a:lnSpc>
                <a:spcPct val="110000"/>
              </a:lnSpc>
              <a:spcBef>
                <a:spcPts val="0"/>
              </a:spcBef>
              <a:buSzPct val="90000"/>
              <a:buNone/>
            </a:pPr>
            <a:endParaRPr lang="en-US" sz="1200" i="1" dirty="0">
              <a:solidFill>
                <a:schemeClr val="tx2">
                  <a:lumMod val="75000"/>
                </a:schemeClr>
              </a:solidFill>
            </a:endParaRPr>
          </a:p>
          <a:p>
            <a:pPr marL="0" indent="0" defTabSz="457200">
              <a:lnSpc>
                <a:spcPct val="110000"/>
              </a:lnSpc>
              <a:spcBef>
                <a:spcPts val="0"/>
              </a:spcBef>
              <a:buSzPct val="90000"/>
              <a:buNone/>
            </a:pPr>
            <a:endParaRPr lang="en-US" sz="1800" dirty="0">
              <a:solidFill>
                <a:schemeClr val="tx2">
                  <a:lumMod val="75000"/>
                </a:schemeClr>
              </a:solidFill>
            </a:endParaRPr>
          </a:p>
        </p:txBody>
      </p:sp>
    </p:spTree>
    <p:extLst>
      <p:ext uri="{BB962C8B-B14F-4D97-AF65-F5344CB8AC3E}">
        <p14:creationId xmlns:p14="http://schemas.microsoft.com/office/powerpoint/2010/main" val="34892609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History of growth through ACQUISITIONS</a:t>
            </a:r>
          </a:p>
        </p:txBody>
      </p:sp>
      <p:sp>
        <p:nvSpPr>
          <p:cNvPr id="4" name="Slide Number Placeholder 3"/>
          <p:cNvSpPr>
            <a:spLocks noGrp="1"/>
          </p:cNvSpPr>
          <p:nvPr>
            <p:ph type="sldNum" sz="quarter" idx="4"/>
          </p:nvPr>
        </p:nvSpPr>
        <p:spPr/>
        <p:txBody>
          <a:bodyPr/>
          <a:lstStyle/>
          <a:p>
            <a:fld id="{31565880-C22B-4283-895A-C9E13DE199B6}" type="slidenum">
              <a:rPr lang="en-US" smtClean="0"/>
              <a:pPr/>
              <a:t>45</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148721026"/>
              </p:ext>
            </p:extLst>
          </p:nvPr>
        </p:nvGraphicFramePr>
        <p:xfrm>
          <a:off x="194912" y="2986550"/>
          <a:ext cx="8772617" cy="3114040"/>
        </p:xfrm>
        <a:graphic>
          <a:graphicData uri="http://schemas.openxmlformats.org/drawingml/2006/table">
            <a:tbl>
              <a:tblPr firstRow="1" bandRow="1">
                <a:tableStyleId>{10A1B5D5-9B99-4C35-A422-299274C87663}</a:tableStyleId>
              </a:tblPr>
              <a:tblGrid>
                <a:gridCol w="937385">
                  <a:extLst>
                    <a:ext uri="{9D8B030D-6E8A-4147-A177-3AD203B41FA5}">
                      <a16:colId xmlns:a16="http://schemas.microsoft.com/office/drawing/2014/main" val="726866387"/>
                    </a:ext>
                  </a:extLst>
                </a:gridCol>
                <a:gridCol w="2447664">
                  <a:extLst>
                    <a:ext uri="{9D8B030D-6E8A-4147-A177-3AD203B41FA5}">
                      <a16:colId xmlns:a16="http://schemas.microsoft.com/office/drawing/2014/main" val="3759942418"/>
                    </a:ext>
                  </a:extLst>
                </a:gridCol>
                <a:gridCol w="2522665">
                  <a:extLst>
                    <a:ext uri="{9D8B030D-6E8A-4147-A177-3AD203B41FA5}">
                      <a16:colId xmlns:a16="http://schemas.microsoft.com/office/drawing/2014/main" val="1547219083"/>
                    </a:ext>
                  </a:extLst>
                </a:gridCol>
                <a:gridCol w="2864903">
                  <a:extLst>
                    <a:ext uri="{9D8B030D-6E8A-4147-A177-3AD203B41FA5}">
                      <a16:colId xmlns:a16="http://schemas.microsoft.com/office/drawing/2014/main" val="3941612343"/>
                    </a:ext>
                  </a:extLst>
                </a:gridCol>
              </a:tblGrid>
              <a:tr h="370840">
                <a:tc>
                  <a:txBody>
                    <a:bodyPr/>
                    <a:lstStyle/>
                    <a:p>
                      <a:pPr algn="ctr"/>
                      <a:r>
                        <a:rPr lang="en-US" dirty="0"/>
                        <a:t>Year</a:t>
                      </a:r>
                    </a:p>
                  </a:txBody>
                  <a:tcPr>
                    <a:solidFill>
                      <a:schemeClr val="accent1">
                        <a:lumMod val="75000"/>
                      </a:schemeClr>
                    </a:solidFill>
                  </a:tcPr>
                </a:tc>
                <a:tc>
                  <a:txBody>
                    <a:bodyPr/>
                    <a:lstStyle/>
                    <a:p>
                      <a:pPr algn="ctr"/>
                      <a:r>
                        <a:rPr lang="en-US" dirty="0"/>
                        <a:t>Company</a:t>
                      </a:r>
                    </a:p>
                  </a:txBody>
                  <a:tcPr>
                    <a:solidFill>
                      <a:schemeClr val="accent1">
                        <a:lumMod val="75000"/>
                      </a:schemeClr>
                    </a:solidFill>
                  </a:tcPr>
                </a:tc>
                <a:tc>
                  <a:txBody>
                    <a:bodyPr/>
                    <a:lstStyle/>
                    <a:p>
                      <a:pPr algn="ctr"/>
                      <a:r>
                        <a:rPr lang="en-US" dirty="0"/>
                        <a:t>Locations</a:t>
                      </a:r>
                    </a:p>
                  </a:txBody>
                  <a:tcPr>
                    <a:solidFill>
                      <a:schemeClr val="accent1">
                        <a:lumMod val="75000"/>
                      </a:schemeClr>
                    </a:solidFill>
                  </a:tcPr>
                </a:tc>
                <a:tc>
                  <a:txBody>
                    <a:bodyPr/>
                    <a:lstStyle/>
                    <a:p>
                      <a:pPr algn="ctr"/>
                      <a:r>
                        <a:rPr lang="en-US" dirty="0"/>
                        <a:t>Key Markets</a:t>
                      </a:r>
                    </a:p>
                  </a:txBody>
                  <a:tcPr>
                    <a:solidFill>
                      <a:schemeClr val="accent1">
                        <a:lumMod val="75000"/>
                      </a:schemeClr>
                    </a:solidFill>
                  </a:tcPr>
                </a:tc>
                <a:extLst>
                  <a:ext uri="{0D108BD9-81ED-4DB2-BD59-A6C34878D82A}">
                    <a16:rowId xmlns:a16="http://schemas.microsoft.com/office/drawing/2014/main" val="4228634328"/>
                  </a:ext>
                </a:extLst>
              </a:tr>
              <a:tr h="370840">
                <a:tc>
                  <a:txBody>
                    <a:bodyPr/>
                    <a:lstStyle/>
                    <a:p>
                      <a:pPr algn="ctr"/>
                      <a:r>
                        <a:rPr lang="en-US" sz="1400" dirty="0"/>
                        <a:t>2010</a:t>
                      </a:r>
                    </a:p>
                  </a:txBody>
                  <a:tcPr>
                    <a:solidFill>
                      <a:srgbClr val="D5DCE4"/>
                    </a:solidFill>
                  </a:tcPr>
                </a:tc>
                <a:tc>
                  <a:txBody>
                    <a:bodyPr/>
                    <a:lstStyle/>
                    <a:p>
                      <a:pPr algn="ctr"/>
                      <a:r>
                        <a:rPr lang="en-US" sz="1400" dirty="0"/>
                        <a:t>National Pump Company</a:t>
                      </a:r>
                      <a:endParaRPr lang="en-US" sz="1400" b="1" dirty="0"/>
                    </a:p>
                  </a:txBody>
                  <a:tcPr>
                    <a:solidFill>
                      <a:srgbClr val="D5DCE4"/>
                    </a:solidFill>
                  </a:tcPr>
                </a:tc>
                <a:tc>
                  <a:txBody>
                    <a:bodyPr/>
                    <a:lstStyle/>
                    <a:p>
                      <a:pPr algn="ctr"/>
                      <a:r>
                        <a:rPr lang="en-US" sz="1400" dirty="0"/>
                        <a:t>AZ,</a:t>
                      </a:r>
                      <a:r>
                        <a:rPr lang="en-US" sz="1400" baseline="0" dirty="0"/>
                        <a:t> CA, TX, MS, FL</a:t>
                      </a:r>
                      <a:endParaRPr lang="en-US" sz="1400" dirty="0"/>
                    </a:p>
                  </a:txBody>
                  <a:tcPr>
                    <a:solidFill>
                      <a:srgbClr val="D5DCE4"/>
                    </a:solidFill>
                  </a:tcPr>
                </a:tc>
                <a:tc>
                  <a:txBody>
                    <a:bodyPr/>
                    <a:lstStyle/>
                    <a:p>
                      <a:pPr algn="ctr"/>
                      <a:r>
                        <a:rPr lang="en-US" sz="1400" dirty="0"/>
                        <a:t>Agriculture,</a:t>
                      </a:r>
                      <a:r>
                        <a:rPr lang="en-US" sz="1400" baseline="0" dirty="0"/>
                        <a:t> Municipal, Petroleum, Industrial</a:t>
                      </a:r>
                      <a:endParaRPr lang="en-US" sz="1400" dirty="0"/>
                    </a:p>
                  </a:txBody>
                  <a:tcPr>
                    <a:solidFill>
                      <a:srgbClr val="D5DCE4"/>
                    </a:solidFill>
                  </a:tcPr>
                </a:tc>
                <a:extLst>
                  <a:ext uri="{0D108BD9-81ED-4DB2-BD59-A6C34878D82A}">
                    <a16:rowId xmlns:a16="http://schemas.microsoft.com/office/drawing/2014/main" val="1491838835"/>
                  </a:ext>
                </a:extLst>
              </a:tr>
              <a:tr h="370840">
                <a:tc>
                  <a:txBody>
                    <a:bodyPr/>
                    <a:lstStyle/>
                    <a:p>
                      <a:pPr algn="ctr"/>
                      <a:r>
                        <a:rPr lang="en-US" sz="1400" dirty="0"/>
                        <a:t>2012</a:t>
                      </a:r>
                    </a:p>
                  </a:txBody>
                  <a:tcPr/>
                </a:tc>
                <a:tc>
                  <a:txBody>
                    <a:bodyPr/>
                    <a:lstStyle/>
                    <a:p>
                      <a:pPr algn="ctr"/>
                      <a:r>
                        <a:rPr lang="en-US" sz="1400" dirty="0"/>
                        <a:t>American Turbine</a:t>
                      </a:r>
                      <a:endParaRPr lang="en-US" sz="1400" b="1" dirty="0"/>
                    </a:p>
                  </a:txBody>
                  <a:tcPr/>
                </a:tc>
                <a:tc>
                  <a:txBody>
                    <a:bodyPr/>
                    <a:lstStyle/>
                    <a:p>
                      <a:pPr algn="ctr"/>
                      <a:r>
                        <a:rPr lang="en-US" sz="1400" dirty="0"/>
                        <a:t>TX, CA</a:t>
                      </a:r>
                    </a:p>
                  </a:txBody>
                  <a:tcPr/>
                </a:tc>
                <a:tc>
                  <a:txBody>
                    <a:bodyPr/>
                    <a:lstStyle/>
                    <a:p>
                      <a:pPr algn="ctr"/>
                      <a:r>
                        <a:rPr lang="en-US" sz="1400" dirty="0"/>
                        <a:t>Agriculture</a:t>
                      </a:r>
                    </a:p>
                  </a:txBody>
                  <a:tcPr/>
                </a:tc>
                <a:extLst>
                  <a:ext uri="{0D108BD9-81ED-4DB2-BD59-A6C34878D82A}">
                    <a16:rowId xmlns:a16="http://schemas.microsoft.com/office/drawing/2014/main" val="172288297"/>
                  </a:ext>
                </a:extLst>
              </a:tr>
              <a:tr h="370840">
                <a:tc>
                  <a:txBody>
                    <a:bodyPr/>
                    <a:lstStyle/>
                    <a:p>
                      <a:pPr algn="ctr"/>
                      <a:r>
                        <a:rPr lang="en-US" sz="1400" dirty="0"/>
                        <a:t>2012</a:t>
                      </a:r>
                    </a:p>
                  </a:txBody>
                  <a:tcPr>
                    <a:solidFill>
                      <a:srgbClr val="D5DCE4"/>
                    </a:solidFill>
                  </a:tcPr>
                </a:tc>
                <a:tc>
                  <a:txBody>
                    <a:bodyPr/>
                    <a:lstStyle/>
                    <a:p>
                      <a:pPr algn="ctr"/>
                      <a:r>
                        <a:rPr lang="en-US" sz="1400" dirty="0"/>
                        <a:t>Pumptron</a:t>
                      </a:r>
                      <a:endParaRPr lang="en-US" sz="1400" b="1" dirty="0"/>
                    </a:p>
                  </a:txBody>
                  <a:tcPr>
                    <a:solidFill>
                      <a:srgbClr val="D5DCE4"/>
                    </a:solidFill>
                  </a:tcPr>
                </a:tc>
                <a:tc>
                  <a:txBody>
                    <a:bodyPr/>
                    <a:lstStyle/>
                    <a:p>
                      <a:pPr algn="ctr"/>
                      <a:r>
                        <a:rPr lang="en-US" sz="1400" dirty="0"/>
                        <a:t>Johannesburg, South Africa</a:t>
                      </a:r>
                    </a:p>
                  </a:txBody>
                  <a:tcPr>
                    <a:solidFill>
                      <a:srgbClr val="D5DCE4"/>
                    </a:solidFill>
                  </a:tcPr>
                </a:tc>
                <a:tc>
                  <a:txBody>
                    <a:bodyPr/>
                    <a:lstStyle/>
                    <a:p>
                      <a:pPr algn="ctr"/>
                      <a:r>
                        <a:rPr lang="en-US" sz="1400" dirty="0"/>
                        <a:t>Municipal, Industrial</a:t>
                      </a:r>
                    </a:p>
                  </a:txBody>
                  <a:tcPr>
                    <a:solidFill>
                      <a:srgbClr val="D5DCE4"/>
                    </a:solidFill>
                  </a:tcPr>
                </a:tc>
                <a:extLst>
                  <a:ext uri="{0D108BD9-81ED-4DB2-BD59-A6C34878D82A}">
                    <a16:rowId xmlns:a16="http://schemas.microsoft.com/office/drawing/2014/main" val="144003937"/>
                  </a:ext>
                </a:extLst>
              </a:tr>
              <a:tr h="370840">
                <a:tc>
                  <a:txBody>
                    <a:bodyPr/>
                    <a:lstStyle/>
                    <a:p>
                      <a:pPr algn="ctr"/>
                      <a:r>
                        <a:rPr lang="en-US" sz="1400" dirty="0"/>
                        <a:t>2014</a:t>
                      </a:r>
                    </a:p>
                  </a:txBody>
                  <a:tcPr/>
                </a:tc>
                <a:tc>
                  <a:txBody>
                    <a:bodyPr/>
                    <a:lstStyle/>
                    <a:p>
                      <a:pPr algn="ctr"/>
                      <a:r>
                        <a:rPr lang="en-US" sz="1400" dirty="0"/>
                        <a:t>Bayou City Pump</a:t>
                      </a:r>
                      <a:endParaRPr lang="en-US" sz="1400" b="1" dirty="0"/>
                    </a:p>
                  </a:txBody>
                  <a:tcPr/>
                </a:tc>
                <a:tc>
                  <a:txBody>
                    <a:bodyPr/>
                    <a:lstStyle/>
                    <a:p>
                      <a:pPr algn="ctr"/>
                      <a:r>
                        <a:rPr lang="en-US" sz="1400" dirty="0"/>
                        <a:t>TX</a:t>
                      </a:r>
                    </a:p>
                  </a:txBody>
                  <a:tcPr/>
                </a:tc>
                <a:tc>
                  <a:txBody>
                    <a:bodyPr/>
                    <a:lstStyle/>
                    <a:p>
                      <a:pPr algn="ctr"/>
                      <a:r>
                        <a:rPr lang="en-US" sz="1400" dirty="0"/>
                        <a:t>Industrial, Petroleum</a:t>
                      </a:r>
                    </a:p>
                  </a:txBody>
                  <a:tcPr/>
                </a:tc>
                <a:extLst>
                  <a:ext uri="{0D108BD9-81ED-4DB2-BD59-A6C34878D82A}">
                    <a16:rowId xmlns:a16="http://schemas.microsoft.com/office/drawing/2014/main" val="3445445382"/>
                  </a:ext>
                </a:extLst>
              </a:tr>
              <a:tr h="370840">
                <a:tc>
                  <a:txBody>
                    <a:bodyPr/>
                    <a:lstStyle/>
                    <a:p>
                      <a:pPr algn="ctr"/>
                      <a:r>
                        <a:rPr lang="en-US" sz="1400" dirty="0"/>
                        <a:t>2015</a:t>
                      </a:r>
                    </a:p>
                  </a:txBody>
                  <a:tcPr>
                    <a:solidFill>
                      <a:srgbClr val="D5DCE4"/>
                    </a:solidFill>
                  </a:tcPr>
                </a:tc>
                <a:tc>
                  <a:txBody>
                    <a:bodyPr/>
                    <a:lstStyle/>
                    <a:p>
                      <a:pPr algn="ctr"/>
                      <a:r>
                        <a:rPr lang="en-US" sz="1400" dirty="0"/>
                        <a:t>Hydro &amp; Hydro+</a:t>
                      </a:r>
                      <a:endParaRPr lang="en-US" sz="1400" b="1" dirty="0"/>
                    </a:p>
                  </a:txBody>
                  <a:tcPr>
                    <a:solidFill>
                      <a:srgbClr val="D5DCE4"/>
                    </a:solidFill>
                  </a:tcPr>
                </a:tc>
                <a:tc>
                  <a:txBody>
                    <a:bodyPr/>
                    <a:lstStyle/>
                    <a:p>
                      <a:pPr algn="ctr"/>
                      <a:r>
                        <a:rPr lang="en-US" sz="1400" dirty="0"/>
                        <a:t>Namur, Belgium</a:t>
                      </a:r>
                    </a:p>
                  </a:txBody>
                  <a:tcPr>
                    <a:solidFill>
                      <a:srgbClr val="D5DCE4"/>
                    </a:solidFill>
                  </a:tcPr>
                </a:tc>
                <a:tc>
                  <a:txBody>
                    <a:bodyPr/>
                    <a:lstStyle/>
                    <a:p>
                      <a:pPr algn="ctr"/>
                      <a:r>
                        <a:rPr lang="en-US" sz="1400" dirty="0"/>
                        <a:t>Municipal,</a:t>
                      </a:r>
                      <a:r>
                        <a:rPr lang="en-US" sz="1400" baseline="0" dirty="0"/>
                        <a:t> </a:t>
                      </a:r>
                      <a:r>
                        <a:rPr lang="en-US" sz="1400" dirty="0"/>
                        <a:t>Industrial,</a:t>
                      </a:r>
                      <a:r>
                        <a:rPr lang="en-US" sz="1400" baseline="0" dirty="0"/>
                        <a:t> Construction</a:t>
                      </a:r>
                      <a:endParaRPr lang="en-US" sz="1400" dirty="0"/>
                    </a:p>
                  </a:txBody>
                  <a:tcPr>
                    <a:solidFill>
                      <a:srgbClr val="D5DCE4"/>
                    </a:solidFill>
                  </a:tcPr>
                </a:tc>
                <a:extLst>
                  <a:ext uri="{0D108BD9-81ED-4DB2-BD59-A6C34878D82A}">
                    <a16:rowId xmlns:a16="http://schemas.microsoft.com/office/drawing/2014/main" val="2532390620"/>
                  </a:ext>
                </a:extLst>
              </a:tr>
              <a:tr h="370840">
                <a:tc>
                  <a:txBody>
                    <a:bodyPr/>
                    <a:lstStyle/>
                    <a:p>
                      <a:pPr algn="ctr"/>
                      <a:r>
                        <a:rPr lang="en-US" sz="1400" dirty="0"/>
                        <a:t>2016</a:t>
                      </a:r>
                    </a:p>
                  </a:txBody>
                  <a:tcPr/>
                </a:tc>
                <a:tc>
                  <a:txBody>
                    <a:bodyPr/>
                    <a:lstStyle/>
                    <a:p>
                      <a:pPr algn="ctr"/>
                      <a:r>
                        <a:rPr lang="en-US" sz="1400" dirty="0"/>
                        <a:t>Morrison</a:t>
                      </a:r>
                      <a:endParaRPr lang="en-US" sz="1400" b="1" dirty="0"/>
                    </a:p>
                  </a:txBody>
                  <a:tcPr/>
                </a:tc>
                <a:tc>
                  <a:txBody>
                    <a:bodyPr/>
                    <a:lstStyle/>
                    <a:p>
                      <a:pPr algn="ctr"/>
                      <a:r>
                        <a:rPr lang="en-US" sz="1400" dirty="0"/>
                        <a:t>FL</a:t>
                      </a:r>
                    </a:p>
                  </a:txBody>
                  <a:tcPr/>
                </a:tc>
                <a:tc>
                  <a:txBody>
                    <a:bodyPr/>
                    <a:lstStyle/>
                    <a:p>
                      <a:pPr algn="ctr"/>
                      <a:r>
                        <a:rPr lang="en-US" sz="1400" dirty="0"/>
                        <a:t>Municipal,</a:t>
                      </a:r>
                      <a:r>
                        <a:rPr lang="en-US" sz="1400" baseline="0" dirty="0"/>
                        <a:t> Flood Control</a:t>
                      </a:r>
                      <a:endParaRPr lang="en-US" sz="1400" dirty="0"/>
                    </a:p>
                  </a:txBody>
                  <a:tcPr/>
                </a:tc>
                <a:extLst>
                  <a:ext uri="{0D108BD9-81ED-4DB2-BD59-A6C34878D82A}">
                    <a16:rowId xmlns:a16="http://schemas.microsoft.com/office/drawing/2014/main" val="2812084224"/>
                  </a:ext>
                </a:extLst>
              </a:tr>
              <a:tr h="370840">
                <a:tc>
                  <a:txBody>
                    <a:bodyPr/>
                    <a:lstStyle/>
                    <a:p>
                      <a:pPr algn="ctr"/>
                      <a:r>
                        <a:rPr lang="en-US" sz="1400" dirty="0"/>
                        <a:t>2022</a:t>
                      </a:r>
                    </a:p>
                  </a:txBody>
                  <a:tcPr>
                    <a:solidFill>
                      <a:srgbClr val="D5DCE4"/>
                    </a:solidFill>
                  </a:tcPr>
                </a:tc>
                <a:tc>
                  <a:txBody>
                    <a:bodyPr/>
                    <a:lstStyle/>
                    <a:p>
                      <a:pPr algn="ctr"/>
                      <a:r>
                        <a:rPr lang="en-US" sz="1400" b="0" dirty="0"/>
                        <a:t>Fill-Rite</a:t>
                      </a:r>
                    </a:p>
                  </a:txBody>
                  <a:tcPr>
                    <a:solidFill>
                      <a:srgbClr val="D5DCE4"/>
                    </a:solidFill>
                  </a:tcPr>
                </a:tc>
                <a:tc>
                  <a:txBody>
                    <a:bodyPr/>
                    <a:lstStyle/>
                    <a:p>
                      <a:pPr algn="ctr"/>
                      <a:r>
                        <a:rPr lang="en-US" sz="1400" dirty="0"/>
                        <a:t>Fort</a:t>
                      </a:r>
                      <a:r>
                        <a:rPr lang="en-US" sz="1400" baseline="0" dirty="0"/>
                        <a:t> Wayne, IN and Lenexa, KS</a:t>
                      </a:r>
                      <a:endParaRPr lang="en-US" sz="1400" dirty="0"/>
                    </a:p>
                  </a:txBody>
                  <a:tcPr>
                    <a:solidFill>
                      <a:srgbClr val="D5DCE4"/>
                    </a:solidFill>
                  </a:tcPr>
                </a:tc>
                <a:tc>
                  <a:txBody>
                    <a:bodyPr/>
                    <a:lstStyle/>
                    <a:p>
                      <a:pPr algn="ctr"/>
                      <a:r>
                        <a:rPr lang="en-US" sz="1400" dirty="0"/>
                        <a:t>Agriculture, </a:t>
                      </a:r>
                      <a:r>
                        <a:rPr lang="en-US" sz="1400" baseline="0" dirty="0"/>
                        <a:t>Construction</a:t>
                      </a:r>
                      <a:endParaRPr lang="en-US" sz="1400" dirty="0"/>
                    </a:p>
                  </a:txBody>
                  <a:tcPr>
                    <a:solidFill>
                      <a:srgbClr val="D5DCE4"/>
                    </a:solidFill>
                  </a:tcPr>
                </a:tc>
                <a:extLst>
                  <a:ext uri="{0D108BD9-81ED-4DB2-BD59-A6C34878D82A}">
                    <a16:rowId xmlns:a16="http://schemas.microsoft.com/office/drawing/2014/main" val="4217277709"/>
                  </a:ext>
                </a:extLst>
              </a:tr>
            </a:tbl>
          </a:graphicData>
        </a:graphic>
      </p:graphicFrame>
      <p:sp>
        <p:nvSpPr>
          <p:cNvPr id="6" name="TextBox 5"/>
          <p:cNvSpPr txBox="1"/>
          <p:nvPr/>
        </p:nvSpPr>
        <p:spPr>
          <a:xfrm>
            <a:off x="194912" y="2504511"/>
            <a:ext cx="6525081" cy="461665"/>
          </a:xfrm>
          <a:prstGeom prst="rect">
            <a:avLst/>
          </a:prstGeom>
          <a:noFill/>
        </p:spPr>
        <p:txBody>
          <a:bodyPr wrap="square" rtlCol="0">
            <a:spAutoFit/>
          </a:bodyPr>
          <a:lstStyle/>
          <a:p>
            <a:pPr>
              <a:buSzPct val="90000"/>
            </a:pPr>
            <a:r>
              <a:rPr lang="en-US" sz="2400" b="1" dirty="0">
                <a:solidFill>
                  <a:schemeClr val="accent1">
                    <a:lumMod val="75000"/>
                  </a:schemeClr>
                </a:solidFill>
                <a:ea typeface="+mj-ea"/>
                <a:cs typeface="+mj-cs"/>
              </a:rPr>
              <a:t>Acquisitions since 2010:</a:t>
            </a:r>
          </a:p>
        </p:txBody>
      </p:sp>
      <p:sp>
        <p:nvSpPr>
          <p:cNvPr id="7" name="TextBox 6"/>
          <p:cNvSpPr txBox="1"/>
          <p:nvPr/>
        </p:nvSpPr>
        <p:spPr>
          <a:xfrm>
            <a:off x="194912" y="1079800"/>
            <a:ext cx="7975494" cy="984885"/>
          </a:xfrm>
          <a:prstGeom prst="rect">
            <a:avLst/>
          </a:prstGeom>
          <a:noFill/>
        </p:spPr>
        <p:txBody>
          <a:bodyPr wrap="square" rtlCol="0">
            <a:spAutoFit/>
          </a:bodyPr>
          <a:lstStyle/>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Gorman-Rupp has successfully grown through acquisitions</a:t>
            </a:r>
          </a:p>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Financial strength to continue acquisitions</a:t>
            </a:r>
          </a:p>
          <a:p>
            <a:pPr marL="285750" indent="-285750">
              <a:spcAft>
                <a:spcPts val="600"/>
              </a:spcAft>
              <a:buSzPct val="90000"/>
              <a:buFont typeface="Wingdings" panose="05000000000000000000" pitchFamily="2" charset="2"/>
              <a:buChar char=""/>
            </a:pPr>
            <a:r>
              <a:rPr lang="en-US" sz="1600" dirty="0">
                <a:solidFill>
                  <a:schemeClr val="tx2">
                    <a:lumMod val="75000"/>
                  </a:schemeClr>
                </a:solidFill>
              </a:rPr>
              <a:t>Approach to acquisitions remains disciplined and selective</a:t>
            </a:r>
          </a:p>
        </p:txBody>
      </p:sp>
    </p:spTree>
    <p:extLst>
      <p:ext uri="{BB962C8B-B14F-4D97-AF65-F5344CB8AC3E}">
        <p14:creationId xmlns:p14="http://schemas.microsoft.com/office/powerpoint/2010/main" val="28640023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B63F7596-4EC1-4C68-828D-EA649643F303}" type="slidenum">
              <a:rPr lang="en-US" smtClean="0"/>
              <a:pPr/>
              <a:t>46</a:t>
            </a:fld>
            <a:endParaRPr lang="en-US" dirty="0"/>
          </a:p>
        </p:txBody>
      </p:sp>
      <p:sp>
        <p:nvSpPr>
          <p:cNvPr id="4" name="Title 3"/>
          <p:cNvSpPr>
            <a:spLocks noGrp="1"/>
          </p:cNvSpPr>
          <p:nvPr>
            <p:ph type="title"/>
          </p:nvPr>
        </p:nvSpPr>
        <p:spPr>
          <a:xfrm>
            <a:off x="0" y="115239"/>
            <a:ext cx="7460257" cy="388651"/>
          </a:xfrm>
        </p:spPr>
        <p:txBody>
          <a:bodyPr/>
          <a:lstStyle/>
          <a:p>
            <a:r>
              <a:rPr lang="en-US" sz="2400" dirty="0"/>
              <a:t>Fill-rite ALIGNS with Gorman-Rupp’s </a:t>
            </a:r>
            <a:br>
              <a:rPr lang="en-US" sz="2400" dirty="0"/>
            </a:br>
            <a:r>
              <a:rPr lang="en-US" sz="2400" dirty="0"/>
              <a:t>Disciplined M&amp;A Criteria</a:t>
            </a:r>
          </a:p>
        </p:txBody>
      </p:sp>
      <p:graphicFrame>
        <p:nvGraphicFramePr>
          <p:cNvPr id="6" name="Table 5"/>
          <p:cNvGraphicFramePr>
            <a:graphicFrameLocks noGrp="1"/>
          </p:cNvGraphicFramePr>
          <p:nvPr>
            <p:extLst>
              <p:ext uri="{D42A27DB-BD31-4B8C-83A1-F6EECF244321}">
                <p14:modId xmlns:p14="http://schemas.microsoft.com/office/powerpoint/2010/main" val="2294424811"/>
              </p:ext>
            </p:extLst>
          </p:nvPr>
        </p:nvGraphicFramePr>
        <p:xfrm>
          <a:off x="151199" y="1017835"/>
          <a:ext cx="4898213" cy="5385816"/>
        </p:xfrm>
        <a:graphic>
          <a:graphicData uri="http://schemas.openxmlformats.org/drawingml/2006/table">
            <a:tbl>
              <a:tblPr firstRow="1" bandRow="1">
                <a:tableStyleId>{5C22544A-7EE6-4342-B048-85BDC9FD1C3A}</a:tableStyleId>
              </a:tblPr>
              <a:tblGrid>
                <a:gridCol w="1522503">
                  <a:extLst>
                    <a:ext uri="{9D8B030D-6E8A-4147-A177-3AD203B41FA5}">
                      <a16:colId xmlns:a16="http://schemas.microsoft.com/office/drawing/2014/main" val="2908996377"/>
                    </a:ext>
                  </a:extLst>
                </a:gridCol>
                <a:gridCol w="1687855">
                  <a:extLst>
                    <a:ext uri="{9D8B030D-6E8A-4147-A177-3AD203B41FA5}">
                      <a16:colId xmlns:a16="http://schemas.microsoft.com/office/drawing/2014/main" val="813366334"/>
                    </a:ext>
                  </a:extLst>
                </a:gridCol>
                <a:gridCol w="1687855">
                  <a:extLst>
                    <a:ext uri="{9D8B030D-6E8A-4147-A177-3AD203B41FA5}">
                      <a16:colId xmlns:a16="http://schemas.microsoft.com/office/drawing/2014/main" val="3136734942"/>
                    </a:ext>
                  </a:extLst>
                </a:gridCol>
              </a:tblGrid>
              <a:tr h="137844">
                <a:tc>
                  <a:txBody>
                    <a:bodyPr/>
                    <a:lstStyle/>
                    <a:p>
                      <a:pPr algn="l"/>
                      <a:r>
                        <a:rPr lang="en-US" sz="1200" dirty="0">
                          <a:solidFill>
                            <a:schemeClr val="tx1"/>
                          </a:solidFill>
                          <a:latin typeface="+mn-lt"/>
                          <a:cs typeface="Arial" panose="020B0604020202020204" pitchFamily="34" charset="0"/>
                        </a:rPr>
                        <a:t>Criteria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indent="0" algn="l">
                        <a:buClr>
                          <a:srgbClr val="2F528F"/>
                        </a:buClr>
                        <a:buFont typeface="Wingdings" panose="05000000000000000000" pitchFamily="2" charset="2"/>
                        <a:buNone/>
                      </a:pPr>
                      <a:r>
                        <a:rPr lang="en-US" sz="1200" b="1" dirty="0">
                          <a:solidFill>
                            <a:schemeClr val="tx1"/>
                          </a:solidFill>
                          <a:latin typeface="+mn-lt"/>
                          <a:cs typeface="Arial" panose="020B0604020202020204" pitchFamily="34" charset="0"/>
                        </a:rPr>
                        <a:t>Preferences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0"/>
                  </a:ext>
                </a:extLst>
              </a:tr>
              <a:tr h="484632">
                <a:tc>
                  <a:txBody>
                    <a:bodyPr/>
                    <a:lstStyle/>
                    <a:p>
                      <a:pPr marL="402336" algn="l"/>
                      <a:r>
                        <a:rPr lang="en-US" sz="1100" b="0" dirty="0">
                          <a:solidFill>
                            <a:schemeClr val="bg1"/>
                          </a:solidFill>
                          <a:latin typeface="+mn-lt"/>
                          <a:cs typeface="Arial" panose="020B0604020202020204" pitchFamily="34" charset="0"/>
                        </a:rPr>
                        <a:t>Products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5DA2"/>
                    </a:solidFill>
                  </a:tcPr>
                </a:tc>
                <a:tc gridSpan="2">
                  <a:txBody>
                    <a:bodyPr/>
                    <a:lstStyle/>
                    <a:p>
                      <a:pPr marL="171450" indent="-171450" algn="l">
                        <a:buClr>
                          <a:srgbClr val="005DA2"/>
                        </a:buClr>
                        <a:buSzPct val="120000"/>
                        <a:buFont typeface="Wingdings" panose="05000000000000000000" pitchFamily="2" charset="2"/>
                        <a:buChar char="§"/>
                      </a:pPr>
                      <a:r>
                        <a:rPr lang="en-US" sz="1100" b="0" dirty="0">
                          <a:solidFill>
                            <a:schemeClr val="tx1"/>
                          </a:solidFill>
                          <a:latin typeface="+mn-lt"/>
                          <a:cs typeface="Arial" panose="020B0604020202020204" pitchFamily="34" charset="0"/>
                        </a:rPr>
                        <a:t>Pumps</a:t>
                      </a:r>
                      <a:r>
                        <a:rPr lang="en-US" sz="1100" b="0" baseline="0" dirty="0">
                          <a:solidFill>
                            <a:schemeClr val="tx1"/>
                          </a:solidFill>
                          <a:latin typeface="+mn-lt"/>
                          <a:cs typeface="Arial" panose="020B0604020202020204" pitchFamily="34" charset="0"/>
                        </a:rPr>
                        <a:t> or pumping related equipment and systems that complement existing product lines</a:t>
                      </a:r>
                      <a:endParaRPr lang="en-US" sz="1100" b="0" dirty="0">
                        <a:solidFill>
                          <a:schemeClr val="tx1"/>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2777102893"/>
                  </a:ext>
                </a:extLst>
              </a:tr>
              <a:tr h="1033272">
                <a:tc>
                  <a:txBody>
                    <a:bodyPr/>
                    <a:lstStyle/>
                    <a:p>
                      <a:pPr marL="402336" algn="l"/>
                      <a:r>
                        <a:rPr lang="en-US" sz="1100" b="0" kern="1200" dirty="0">
                          <a:solidFill>
                            <a:schemeClr val="bg1"/>
                          </a:solidFill>
                          <a:effectLst/>
                          <a:latin typeface="+mn-lt"/>
                          <a:ea typeface="+mn-ea"/>
                          <a:cs typeface="Arial" panose="020B0604020202020204" pitchFamily="34" charset="0"/>
                        </a:rPr>
                        <a:t>Markets</a:t>
                      </a:r>
                      <a:endParaRPr lang="en-US" sz="1100" b="0" dirty="0">
                        <a:solidFill>
                          <a:schemeClr val="bg1"/>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5DA2"/>
                    </a:solidFill>
                  </a:tcPr>
                </a:tc>
                <a:tc>
                  <a:txBody>
                    <a:bodyPr/>
                    <a:lstStyle/>
                    <a:p>
                      <a:pPr marL="173736" indent="-173736" algn="l">
                        <a:buClr>
                          <a:srgbClr val="005DA2"/>
                        </a:buClr>
                        <a:buSzPct val="120000"/>
                        <a:buFont typeface="Wingdings" panose="05000000000000000000" pitchFamily="2" charset="2"/>
                        <a:buChar char="§"/>
                      </a:pPr>
                      <a:r>
                        <a:rPr lang="en-US" sz="1100" dirty="0">
                          <a:solidFill>
                            <a:schemeClr val="tx1"/>
                          </a:solidFill>
                          <a:latin typeface="+mn-lt"/>
                          <a:cs typeface="Arial" panose="020B0604020202020204" pitchFamily="34" charset="0"/>
                        </a:rPr>
                        <a:t>Chemical</a:t>
                      </a:r>
                      <a:r>
                        <a:rPr lang="en-US" sz="1100" baseline="0" dirty="0">
                          <a:solidFill>
                            <a:schemeClr val="tx1"/>
                          </a:solidFill>
                          <a:latin typeface="+mn-lt"/>
                          <a:cs typeface="Arial" panose="020B0604020202020204" pitchFamily="34" charset="0"/>
                        </a:rPr>
                        <a:t> / Fuels</a:t>
                      </a:r>
                    </a:p>
                    <a:p>
                      <a:pPr marL="173736" indent="-173736" algn="l">
                        <a:buClr>
                          <a:srgbClr val="005DA2"/>
                        </a:buClr>
                        <a:buSzPct val="120000"/>
                        <a:buFont typeface="Wingdings" panose="05000000000000000000" pitchFamily="2" charset="2"/>
                        <a:buChar char="§"/>
                      </a:pPr>
                      <a:r>
                        <a:rPr lang="en-US" sz="1100" baseline="0" dirty="0">
                          <a:solidFill>
                            <a:schemeClr val="tx1"/>
                          </a:solidFill>
                          <a:latin typeface="+mn-lt"/>
                          <a:cs typeface="Arial" panose="020B0604020202020204" pitchFamily="34" charset="0"/>
                        </a:rPr>
                        <a:t>Municipal</a:t>
                      </a:r>
                    </a:p>
                    <a:p>
                      <a:pPr marL="173736" indent="-173736" algn="l">
                        <a:buClr>
                          <a:srgbClr val="005DA2"/>
                        </a:buClr>
                        <a:buSzPct val="120000"/>
                        <a:buFont typeface="Wingdings" panose="05000000000000000000" pitchFamily="2" charset="2"/>
                        <a:buChar char="§"/>
                      </a:pPr>
                      <a:r>
                        <a:rPr lang="en-US" sz="1100" baseline="0" dirty="0">
                          <a:solidFill>
                            <a:schemeClr val="tx1"/>
                          </a:solidFill>
                          <a:latin typeface="+mn-lt"/>
                          <a:cs typeface="Arial" panose="020B0604020202020204" pitchFamily="34" charset="0"/>
                        </a:rPr>
                        <a:t>Alternative Energy</a:t>
                      </a:r>
                    </a:p>
                    <a:p>
                      <a:pPr marL="173736" indent="-173736" algn="l">
                        <a:buClr>
                          <a:srgbClr val="005DA2"/>
                        </a:buClr>
                        <a:buSzPct val="120000"/>
                        <a:buFont typeface="Wingdings" panose="05000000000000000000" pitchFamily="2" charset="2"/>
                        <a:buChar char="§"/>
                      </a:pPr>
                      <a:r>
                        <a:rPr lang="en-US" sz="1100" baseline="0" dirty="0">
                          <a:solidFill>
                            <a:schemeClr val="tx1"/>
                          </a:solidFill>
                          <a:latin typeface="+mn-lt"/>
                          <a:cs typeface="Arial" panose="020B0604020202020204" pitchFamily="34" charset="0"/>
                        </a:rPr>
                        <a:t>Marine</a:t>
                      </a:r>
                    </a:p>
                    <a:p>
                      <a:pPr marL="173736" indent="-173736" algn="l">
                        <a:buClr>
                          <a:srgbClr val="005DA2"/>
                        </a:buClr>
                        <a:buSzPct val="120000"/>
                        <a:buFont typeface="Wingdings" panose="05000000000000000000" pitchFamily="2" charset="2"/>
                        <a:buChar char="§"/>
                      </a:pPr>
                      <a:r>
                        <a:rPr lang="en-US" sz="1100" baseline="0" dirty="0">
                          <a:solidFill>
                            <a:schemeClr val="tx1"/>
                          </a:solidFill>
                          <a:latin typeface="+mn-lt"/>
                          <a:cs typeface="Arial" panose="020B0604020202020204" pitchFamily="34" charset="0"/>
                        </a:rPr>
                        <a:t>Food / BEV / Pharma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736" indent="-173736">
                        <a:buClr>
                          <a:srgbClr val="005DA2"/>
                        </a:buClr>
                        <a:buSzPct val="120000"/>
                        <a:buFont typeface="Wingdings" panose="05000000000000000000" pitchFamily="2" charset="2"/>
                        <a:buChar char="§"/>
                      </a:pPr>
                      <a:r>
                        <a:rPr lang="en-US" sz="1100" baseline="0" dirty="0">
                          <a:solidFill>
                            <a:schemeClr val="tx1"/>
                          </a:solidFill>
                          <a:latin typeface="+mn-lt"/>
                          <a:cs typeface="Arial" panose="020B0604020202020204" pitchFamily="34" charset="0"/>
                        </a:rPr>
                        <a:t>HVAC</a:t>
                      </a:r>
                    </a:p>
                    <a:p>
                      <a:pPr marL="173736" indent="-173736">
                        <a:buClr>
                          <a:srgbClr val="005DA2"/>
                        </a:buClr>
                        <a:buSzPct val="120000"/>
                        <a:buFont typeface="Wingdings" panose="05000000000000000000" pitchFamily="2" charset="2"/>
                        <a:buChar char="§"/>
                      </a:pPr>
                      <a:r>
                        <a:rPr lang="en-US" sz="1100" baseline="0" dirty="0">
                          <a:solidFill>
                            <a:schemeClr val="tx1"/>
                          </a:solidFill>
                          <a:latin typeface="+mn-lt"/>
                          <a:cs typeface="Arial" panose="020B0604020202020204" pitchFamily="34" charset="0"/>
                        </a:rPr>
                        <a:t>OEM</a:t>
                      </a:r>
                    </a:p>
                    <a:p>
                      <a:pPr marL="173736" indent="-173736">
                        <a:buClr>
                          <a:srgbClr val="005DA2"/>
                        </a:buClr>
                        <a:buSzPct val="120000"/>
                        <a:buFont typeface="Wingdings" panose="05000000000000000000" pitchFamily="2" charset="2"/>
                        <a:buChar char="§"/>
                      </a:pPr>
                      <a:r>
                        <a:rPr lang="en-US" sz="1100" baseline="0" dirty="0">
                          <a:solidFill>
                            <a:schemeClr val="tx1"/>
                          </a:solidFill>
                          <a:latin typeface="+mn-lt"/>
                          <a:cs typeface="Arial" panose="020B0604020202020204" pitchFamily="34" charset="0"/>
                        </a:rPr>
                        <a:t>Industrial</a:t>
                      </a:r>
                    </a:p>
                    <a:p>
                      <a:pPr marL="173736" indent="-173736">
                        <a:buClr>
                          <a:srgbClr val="005DA2"/>
                        </a:buClr>
                        <a:buSzPct val="120000"/>
                        <a:buFont typeface="Wingdings" panose="05000000000000000000" pitchFamily="2" charset="2"/>
                        <a:buChar char="§"/>
                      </a:pPr>
                      <a:r>
                        <a:rPr lang="en-US" sz="1100" baseline="0" dirty="0">
                          <a:solidFill>
                            <a:schemeClr val="tx1"/>
                          </a:solidFill>
                          <a:latin typeface="+mn-lt"/>
                          <a:cs typeface="Arial" panose="020B0604020202020204" pitchFamily="34" charset="0"/>
                        </a:rPr>
                        <a:t>Dredging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5259856"/>
                  </a:ext>
                </a:extLst>
              </a:tr>
              <a:tr h="685800">
                <a:tc>
                  <a:txBody>
                    <a:bodyPr/>
                    <a:lstStyle/>
                    <a:p>
                      <a:pPr marL="402336" algn="l"/>
                      <a:r>
                        <a:rPr lang="en-US" sz="1100" b="0" dirty="0">
                          <a:solidFill>
                            <a:schemeClr val="bg1"/>
                          </a:solidFill>
                          <a:latin typeface="+mn-lt"/>
                          <a:cs typeface="Arial" panose="020B0604020202020204" pitchFamily="34" charset="0"/>
                        </a:rPr>
                        <a:t>Culture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5DA2"/>
                    </a:solidFill>
                  </a:tcPr>
                </a:tc>
                <a:tc gridSpan="2">
                  <a:txBody>
                    <a:bodyPr/>
                    <a:lstStyle/>
                    <a:p>
                      <a:pPr marL="171450" indent="-171450" algn="l">
                        <a:buClr>
                          <a:srgbClr val="005DA2"/>
                        </a:buClr>
                        <a:buSzPct val="120000"/>
                        <a:buFont typeface="Wingdings" panose="05000000000000000000" pitchFamily="2" charset="2"/>
                        <a:buChar char="§"/>
                      </a:pPr>
                      <a:r>
                        <a:rPr lang="en-US" sz="1100" dirty="0">
                          <a:solidFill>
                            <a:schemeClr val="tx1"/>
                          </a:solidFill>
                          <a:latin typeface="+mn-lt"/>
                          <a:cs typeface="Arial" panose="020B0604020202020204" pitchFamily="34" charset="0"/>
                        </a:rPr>
                        <a:t>Customer-Focused</a:t>
                      </a:r>
                    </a:p>
                    <a:p>
                      <a:pPr marL="171450" indent="-171450" algn="l">
                        <a:buClr>
                          <a:srgbClr val="005DA2"/>
                        </a:buClr>
                        <a:buSzPct val="120000"/>
                        <a:buFont typeface="Wingdings" panose="05000000000000000000" pitchFamily="2" charset="2"/>
                        <a:buChar char="§"/>
                      </a:pPr>
                      <a:r>
                        <a:rPr lang="en-US" sz="1100" dirty="0">
                          <a:solidFill>
                            <a:schemeClr val="tx1"/>
                          </a:solidFill>
                          <a:latin typeface="+mn-lt"/>
                          <a:cs typeface="Arial" panose="020B0604020202020204" pitchFamily="34" charset="0"/>
                        </a:rPr>
                        <a:t>Employee</a:t>
                      </a:r>
                      <a:r>
                        <a:rPr lang="en-US" sz="1100" baseline="0" dirty="0">
                          <a:solidFill>
                            <a:schemeClr val="tx1"/>
                          </a:solidFill>
                          <a:latin typeface="+mn-lt"/>
                          <a:cs typeface="Arial" panose="020B0604020202020204" pitchFamily="34" charset="0"/>
                        </a:rPr>
                        <a:t> Focused</a:t>
                      </a:r>
                    </a:p>
                    <a:p>
                      <a:pPr marL="171450" indent="-171450" algn="l">
                        <a:buClr>
                          <a:srgbClr val="005DA2"/>
                        </a:buClr>
                        <a:buSzPct val="120000"/>
                        <a:buFont typeface="Wingdings" panose="05000000000000000000" pitchFamily="2" charset="2"/>
                        <a:buChar char="§"/>
                      </a:pPr>
                      <a:r>
                        <a:rPr lang="en-US" sz="1100" baseline="0" dirty="0">
                          <a:solidFill>
                            <a:schemeClr val="tx1"/>
                          </a:solidFill>
                          <a:latin typeface="+mn-lt"/>
                          <a:cs typeface="Arial" panose="020B0604020202020204" pitchFamily="34" charset="0"/>
                        </a:rPr>
                        <a:t>Quality-Focused</a:t>
                      </a:r>
                      <a:endParaRPr lang="en-US" sz="1100" dirty="0">
                        <a:solidFill>
                          <a:schemeClr val="tx1"/>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414470384"/>
                  </a:ext>
                </a:extLst>
              </a:tr>
              <a:tr h="484632">
                <a:tc>
                  <a:txBody>
                    <a:bodyPr/>
                    <a:lstStyle/>
                    <a:p>
                      <a:pPr marL="402336" algn="l"/>
                      <a:r>
                        <a:rPr lang="en-US" sz="1100" b="0" dirty="0">
                          <a:solidFill>
                            <a:schemeClr val="bg1"/>
                          </a:solidFill>
                          <a:latin typeface="+mn-lt"/>
                          <a:cs typeface="Arial" panose="020B0604020202020204" pitchFamily="34" charset="0"/>
                        </a:rPr>
                        <a:t>Regions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5DA2"/>
                    </a:solidFill>
                  </a:tcPr>
                </a:tc>
                <a:tc gridSpan="2">
                  <a:txBody>
                    <a:bodyPr/>
                    <a:lstStyle/>
                    <a:p>
                      <a:pPr marL="173736" marR="0" lvl="0" indent="-173736" algn="l" defTabSz="914400" rtl="0" eaLnBrk="1" fontAlgn="auto" latinLnBrk="0" hangingPunct="1">
                        <a:lnSpc>
                          <a:spcPct val="100000"/>
                        </a:lnSpc>
                        <a:spcBef>
                          <a:spcPct val="0"/>
                        </a:spcBef>
                        <a:spcAft>
                          <a:spcPct val="0"/>
                        </a:spcAft>
                        <a:buClr>
                          <a:srgbClr val="005DA2"/>
                        </a:buClr>
                        <a:buSzPct val="120000"/>
                        <a:buFont typeface="Wingdings" panose="05000000000000000000" pitchFamily="2" charset="2"/>
                        <a:buChar char="§"/>
                        <a:defRPr/>
                      </a:pPr>
                      <a:r>
                        <a:rPr lang="en-US" sz="1100" kern="1200" dirty="0">
                          <a:solidFill>
                            <a:schemeClr val="tx1"/>
                          </a:solidFill>
                          <a:effectLst/>
                          <a:latin typeface="+mn-lt"/>
                          <a:ea typeface="+mn-ea"/>
                          <a:cs typeface="Arial" panose="020B0604020202020204" pitchFamily="34" charset="0"/>
                        </a:rPr>
                        <a:t>U.S.,</a:t>
                      </a:r>
                      <a:r>
                        <a:rPr lang="en-US" sz="1100" kern="1200" baseline="0" dirty="0">
                          <a:solidFill>
                            <a:schemeClr val="tx1"/>
                          </a:solidFill>
                          <a:effectLst/>
                          <a:latin typeface="+mn-lt"/>
                          <a:ea typeface="+mn-ea"/>
                          <a:cs typeface="Arial" panose="020B0604020202020204" pitchFamily="34" charset="0"/>
                        </a:rPr>
                        <a:t> Europe, Asia</a:t>
                      </a:r>
                      <a:endParaRPr lang="en-US" sz="1100" dirty="0">
                        <a:solidFill>
                          <a:schemeClr val="tx1"/>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3541321208"/>
                  </a:ext>
                </a:extLst>
              </a:tr>
              <a:tr h="484632">
                <a:tc>
                  <a:txBody>
                    <a:bodyPr/>
                    <a:lstStyle/>
                    <a:p>
                      <a:pPr marL="402336" algn="l"/>
                      <a:r>
                        <a:rPr lang="en-US" sz="1100" b="0" dirty="0">
                          <a:solidFill>
                            <a:schemeClr val="bg1"/>
                          </a:solidFill>
                          <a:latin typeface="+mn-lt"/>
                          <a:cs typeface="Arial" panose="020B0604020202020204" pitchFamily="34" charset="0"/>
                        </a:rPr>
                        <a:t>Competitive</a:t>
                      </a:r>
                      <a:r>
                        <a:rPr lang="en-US" sz="1100" b="0" baseline="0" dirty="0">
                          <a:solidFill>
                            <a:schemeClr val="bg1"/>
                          </a:solidFill>
                          <a:latin typeface="+mn-lt"/>
                          <a:cs typeface="Arial" panose="020B0604020202020204" pitchFamily="34" charset="0"/>
                        </a:rPr>
                        <a:t> Landscape</a:t>
                      </a:r>
                      <a:endParaRPr lang="en-US" sz="1100" b="0" dirty="0">
                        <a:solidFill>
                          <a:schemeClr val="bg1"/>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5DA2"/>
                    </a:solidFill>
                  </a:tcPr>
                </a:tc>
                <a:tc gridSpan="2">
                  <a:txBody>
                    <a:bodyPr/>
                    <a:lstStyle/>
                    <a:p>
                      <a:pPr marL="173736" indent="-173736" algn="l">
                        <a:buClr>
                          <a:srgbClr val="005DA2"/>
                        </a:buClr>
                        <a:buSzPct val="120000"/>
                        <a:buFont typeface="Wingdings" panose="05000000000000000000" pitchFamily="2" charset="2"/>
                        <a:buChar char="§"/>
                      </a:pPr>
                      <a:r>
                        <a:rPr lang="en-US" sz="1100" dirty="0">
                          <a:solidFill>
                            <a:schemeClr val="tx1"/>
                          </a:solidFill>
                          <a:latin typeface="+mn-lt"/>
                          <a:cs typeface="Arial" panose="020B0604020202020204" pitchFamily="34" charset="0"/>
                        </a:rPr>
                        <a:t>Leading</a:t>
                      </a:r>
                      <a:r>
                        <a:rPr lang="en-US" sz="1100" baseline="0" dirty="0">
                          <a:solidFill>
                            <a:schemeClr val="tx1"/>
                          </a:solidFill>
                          <a:latin typeface="+mn-lt"/>
                          <a:cs typeface="Arial" panose="020B0604020202020204" pitchFamily="34" charset="0"/>
                        </a:rPr>
                        <a:t> Brands/Positions in Niche Markets</a:t>
                      </a:r>
                      <a:endParaRPr lang="en-US" sz="1100" dirty="0">
                        <a:solidFill>
                          <a:schemeClr val="tx1"/>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3540370056"/>
                  </a:ext>
                </a:extLst>
              </a:tr>
              <a:tr h="484632">
                <a:tc>
                  <a:txBody>
                    <a:bodyPr/>
                    <a:lstStyle/>
                    <a:p>
                      <a:pPr marL="402336" algn="l"/>
                      <a:r>
                        <a:rPr lang="en-US" sz="1100" b="0" dirty="0">
                          <a:solidFill>
                            <a:schemeClr val="bg1"/>
                          </a:solidFill>
                          <a:latin typeface="+mn-lt"/>
                          <a:cs typeface="Arial" panose="020B0604020202020204" pitchFamily="34" charset="0"/>
                        </a:rPr>
                        <a:t>Condition</a:t>
                      </a:r>
                      <a:r>
                        <a:rPr lang="en-US" sz="1100" b="0" baseline="0" dirty="0">
                          <a:solidFill>
                            <a:schemeClr val="bg1"/>
                          </a:solidFill>
                          <a:latin typeface="+mn-lt"/>
                          <a:cs typeface="Arial" panose="020B0604020202020204" pitchFamily="34" charset="0"/>
                        </a:rPr>
                        <a:t> of Business</a:t>
                      </a:r>
                      <a:endParaRPr lang="en-US" sz="1100" b="0" dirty="0">
                        <a:solidFill>
                          <a:schemeClr val="bg1"/>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5DA2"/>
                    </a:solidFill>
                  </a:tcPr>
                </a:tc>
                <a:tc gridSpan="2">
                  <a:txBody>
                    <a:bodyPr/>
                    <a:lstStyle/>
                    <a:p>
                      <a:pPr marL="173736" indent="-173736" algn="l">
                        <a:buClr>
                          <a:srgbClr val="005DA2"/>
                        </a:buClr>
                        <a:buSzPct val="120000"/>
                        <a:buFont typeface="Wingdings" panose="05000000000000000000" pitchFamily="2" charset="2"/>
                        <a:buChar char="§"/>
                      </a:pPr>
                      <a:r>
                        <a:rPr lang="en-US" sz="1100" dirty="0">
                          <a:solidFill>
                            <a:schemeClr val="tx1"/>
                          </a:solidFill>
                          <a:latin typeface="+mn-lt"/>
                          <a:cs typeface="Arial" panose="020B0604020202020204" pitchFamily="34" charset="0"/>
                        </a:rPr>
                        <a:t>Not</a:t>
                      </a:r>
                      <a:r>
                        <a:rPr lang="en-US" sz="1100" baseline="0" dirty="0">
                          <a:solidFill>
                            <a:schemeClr val="tx1"/>
                          </a:solidFill>
                          <a:latin typeface="+mn-lt"/>
                          <a:cs typeface="Arial" panose="020B0604020202020204" pitchFamily="34" charset="0"/>
                        </a:rPr>
                        <a:t> a turnaround situation</a:t>
                      </a:r>
                      <a:endParaRPr lang="en-US" sz="1100" dirty="0">
                        <a:solidFill>
                          <a:schemeClr val="tx1"/>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868930280"/>
                  </a:ext>
                </a:extLst>
              </a:tr>
              <a:tr h="484632">
                <a:tc>
                  <a:txBody>
                    <a:bodyPr/>
                    <a:lstStyle/>
                    <a:p>
                      <a:pPr marL="402336" algn="l"/>
                      <a:r>
                        <a:rPr lang="en-US" sz="1100" b="0" dirty="0">
                          <a:solidFill>
                            <a:schemeClr val="bg1"/>
                          </a:solidFill>
                          <a:latin typeface="+mn-lt"/>
                          <a:cs typeface="Arial" panose="020B0604020202020204" pitchFamily="34" charset="0"/>
                        </a:rPr>
                        <a:t>Structure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5DA2"/>
                    </a:solidFill>
                  </a:tcPr>
                </a:tc>
                <a:tc gridSpan="2">
                  <a:txBody>
                    <a:bodyPr/>
                    <a:lstStyle/>
                    <a:p>
                      <a:pPr marL="173736" indent="-173736" algn="l">
                        <a:buClr>
                          <a:srgbClr val="005DA2"/>
                        </a:buClr>
                        <a:buSzPct val="120000"/>
                        <a:buFont typeface="Wingdings" panose="05000000000000000000" pitchFamily="2" charset="2"/>
                        <a:buChar char="§"/>
                      </a:pPr>
                      <a:r>
                        <a:rPr lang="en-US" sz="1100" baseline="0" dirty="0">
                          <a:solidFill>
                            <a:schemeClr val="tx1"/>
                          </a:solidFill>
                          <a:latin typeface="+mn-lt"/>
                          <a:cs typeface="Arial" panose="020B0604020202020204" pitchFamily="34" charset="0"/>
                        </a:rPr>
                        <a:t>Bolt-on with compatible management that is retained post acquisition</a:t>
                      </a:r>
                      <a:endParaRPr lang="en-US" sz="1100" dirty="0">
                        <a:solidFill>
                          <a:schemeClr val="tx1"/>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3037275778"/>
                  </a:ext>
                </a:extLst>
              </a:tr>
              <a:tr h="484632">
                <a:tc>
                  <a:txBody>
                    <a:bodyPr/>
                    <a:lstStyle/>
                    <a:p>
                      <a:pPr marL="402336" algn="l"/>
                      <a:r>
                        <a:rPr lang="en-US" sz="1100" b="0" dirty="0">
                          <a:solidFill>
                            <a:schemeClr val="bg1"/>
                          </a:solidFill>
                          <a:latin typeface="+mn-lt"/>
                          <a:cs typeface="Arial" panose="020B0604020202020204" pitchFamily="34" charset="0"/>
                        </a:rPr>
                        <a:t>Financial</a:t>
                      </a:r>
                      <a:r>
                        <a:rPr lang="en-US" sz="1100" b="0" baseline="0" dirty="0">
                          <a:solidFill>
                            <a:schemeClr val="bg1"/>
                          </a:solidFill>
                          <a:latin typeface="+mn-lt"/>
                          <a:cs typeface="Arial" panose="020B0604020202020204" pitchFamily="34" charset="0"/>
                        </a:rPr>
                        <a:t> Performance</a:t>
                      </a:r>
                      <a:endParaRPr lang="en-US" sz="1100" b="0" dirty="0">
                        <a:solidFill>
                          <a:schemeClr val="bg1"/>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5DA2"/>
                    </a:solidFill>
                  </a:tcPr>
                </a:tc>
                <a:tc gridSpan="2">
                  <a:txBody>
                    <a:bodyPr/>
                    <a:lstStyle/>
                    <a:p>
                      <a:pPr marL="173736" marR="0" lvl="0" indent="-173736" algn="l" defTabSz="914400" rtl="0" eaLnBrk="1" fontAlgn="auto" latinLnBrk="0" hangingPunct="1">
                        <a:lnSpc>
                          <a:spcPct val="100000"/>
                        </a:lnSpc>
                        <a:spcBef>
                          <a:spcPct val="0"/>
                        </a:spcBef>
                        <a:spcAft>
                          <a:spcPct val="0"/>
                        </a:spcAft>
                        <a:buClr>
                          <a:srgbClr val="005DA2"/>
                        </a:buClr>
                        <a:buSzPct val="120000"/>
                        <a:buFont typeface="Wingdings" panose="05000000000000000000" pitchFamily="2" charset="2"/>
                        <a:buChar char="§"/>
                        <a:defRPr/>
                      </a:pPr>
                      <a:r>
                        <a:rPr lang="en-US" sz="1100" dirty="0">
                          <a:solidFill>
                            <a:schemeClr val="tx1"/>
                          </a:solidFill>
                          <a:latin typeface="+mn-lt"/>
                          <a:cs typeface="Arial" panose="020B0604020202020204" pitchFamily="34" charset="0"/>
                        </a:rPr>
                        <a:t>Attractive</a:t>
                      </a:r>
                      <a:r>
                        <a:rPr lang="en-US" sz="1100" baseline="0" dirty="0">
                          <a:solidFill>
                            <a:schemeClr val="tx1"/>
                          </a:solidFill>
                          <a:latin typeface="+mn-lt"/>
                          <a:cs typeface="Arial" panose="020B0604020202020204" pitchFamily="34" charset="0"/>
                        </a:rPr>
                        <a:t> profitability, growing, accretive near term, meets IRR requirements</a:t>
                      </a:r>
                      <a:endParaRPr lang="en-US" sz="1100" dirty="0">
                        <a:solidFill>
                          <a:schemeClr val="tx1"/>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3710832938"/>
                  </a:ext>
                </a:extLst>
              </a:tr>
              <a:tr h="484632">
                <a:tc>
                  <a:txBody>
                    <a:bodyPr/>
                    <a:lstStyle/>
                    <a:p>
                      <a:pPr marL="402336" algn="l"/>
                      <a:r>
                        <a:rPr lang="en-US" sz="1100" b="0" dirty="0">
                          <a:solidFill>
                            <a:schemeClr val="bg1"/>
                          </a:solidFill>
                          <a:latin typeface="+mn-lt"/>
                          <a:cs typeface="Arial" panose="020B0604020202020204" pitchFamily="34" charset="0"/>
                        </a:rPr>
                        <a:t>Size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5DA2"/>
                    </a:solidFill>
                  </a:tcPr>
                </a:tc>
                <a:tc gridSpan="2">
                  <a:txBody>
                    <a:bodyPr/>
                    <a:lstStyle/>
                    <a:p>
                      <a:pPr marL="173736" marR="0" lvl="0" indent="-173736" algn="l" defTabSz="914400" rtl="0" eaLnBrk="1" fontAlgn="auto" latinLnBrk="0" hangingPunct="1">
                        <a:lnSpc>
                          <a:spcPct val="100000"/>
                        </a:lnSpc>
                        <a:spcBef>
                          <a:spcPct val="0"/>
                        </a:spcBef>
                        <a:spcAft>
                          <a:spcPct val="0"/>
                        </a:spcAft>
                        <a:buClr>
                          <a:srgbClr val="005DA2"/>
                        </a:buClr>
                        <a:buSzPct val="120000"/>
                        <a:buFont typeface="Wingdings" panose="05000000000000000000" pitchFamily="2" charset="2"/>
                        <a:buChar char="§"/>
                        <a:defRPr/>
                      </a:pPr>
                      <a:r>
                        <a:rPr lang="en-US" sz="1100" dirty="0">
                          <a:solidFill>
                            <a:schemeClr val="tx1"/>
                          </a:solidFill>
                          <a:latin typeface="+mn-lt"/>
                          <a:cs typeface="Arial" panose="020B0604020202020204" pitchFamily="34" charset="0"/>
                        </a:rPr>
                        <a:t>$25MM to $150MM in Revenue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9"/>
                  </a:ext>
                </a:extLst>
              </a:tr>
            </a:tbl>
          </a:graphicData>
        </a:graphic>
      </p:graphicFrame>
      <p:sp>
        <p:nvSpPr>
          <p:cNvPr id="7" name="TextBox 6">
            <a:extLst>
              <a:ext uri="{FF2B5EF4-FFF2-40B4-BE49-F238E27FC236}">
                <a16:creationId xmlns:a16="http://schemas.microsoft.com/office/drawing/2014/main" id="{7FE87258-74CA-4A45-AD06-8D09FD3F41AC}"/>
              </a:ext>
            </a:extLst>
          </p:cNvPr>
          <p:cNvSpPr txBox="1">
            <a:spLocks/>
          </p:cNvSpPr>
          <p:nvPr/>
        </p:nvSpPr>
        <p:spPr>
          <a:xfrm>
            <a:off x="5441467" y="1160131"/>
            <a:ext cx="3008471" cy="349187"/>
          </a:xfrm>
          <a:prstGeom prst="rect">
            <a:avLst/>
          </a:prstGeom>
          <a:gradFill flip="none" rotWithShape="1">
            <a:gsLst>
              <a:gs pos="0">
                <a:srgbClr val="6D6E6A">
                  <a:alpha val="0"/>
                  <a:lumMod val="60000"/>
                  <a:lumOff val="40000"/>
                </a:srgbClr>
              </a:gs>
              <a:gs pos="96000">
                <a:srgbClr val="6D6E6A">
                  <a:alpha val="0"/>
                  <a:lumMod val="60000"/>
                  <a:lumOff val="40000"/>
                </a:srgbClr>
              </a:gs>
              <a:gs pos="97000">
                <a:srgbClr val="6D6E6A">
                  <a:lumMod val="60000"/>
                  <a:lumOff val="40000"/>
                </a:srgbClr>
              </a:gs>
              <a:gs pos="100000">
                <a:srgbClr val="6D6E6A">
                  <a:lumMod val="60000"/>
                  <a:lumOff val="40000"/>
                </a:srgbClr>
              </a:gs>
            </a:gsLst>
            <a:lin ang="5400000" scaled="1"/>
            <a:tileRect/>
          </a:gradFill>
          <a:ln w="9525" algn="ctr">
            <a:noFill/>
            <a:miter lim="800000"/>
            <a:headEnd/>
            <a:tailEnd/>
          </a:ln>
          <a:effectLst>
            <a:outerShdw dist="64008" dir="5400000" algn="ctr" rotWithShape="0">
              <a:srgbClr val="FFFFFF"/>
            </a:outerShdw>
          </a:effectLst>
        </p:spPr>
        <p:txBody>
          <a:bodyPr vert="horz" wrap="square" lIns="0" tIns="45720" rIns="45720" bIns="27432" anchor="b">
            <a:noAutofit/>
          </a:bodyPr>
          <a:lstStyle>
            <a:defPPr>
              <a:defRPr lang="fr-FR"/>
            </a:defPPr>
            <a:lvl1pPr>
              <a:defRPr b="1" kern="0">
                <a:latin typeface="Arial" panose="020B0604020202020204" pitchFamily="34" charset="0"/>
              </a:defRPr>
            </a:lvl1pPr>
          </a:lstStyle>
          <a:p>
            <a:r>
              <a:rPr lang="en-US" sz="1200" dirty="0">
                <a:latin typeface="+mn-lt"/>
              </a:rPr>
              <a:t>Fill-Rite acquisition</a:t>
            </a:r>
          </a:p>
        </p:txBody>
      </p:sp>
      <p:sp>
        <p:nvSpPr>
          <p:cNvPr id="8" name="object 21"/>
          <p:cNvSpPr txBox="1"/>
          <p:nvPr/>
        </p:nvSpPr>
        <p:spPr>
          <a:xfrm>
            <a:off x="5745473" y="1693118"/>
            <a:ext cx="2704465" cy="4798429"/>
          </a:xfrm>
          <a:prstGeom prst="rect">
            <a:avLst/>
          </a:prstGeom>
        </p:spPr>
        <p:txBody>
          <a:bodyPr vert="horz" wrap="square" lIns="0" tIns="12700" rIns="0" bIns="0" rtlCol="0">
            <a:spAutoFit/>
          </a:bodyPr>
          <a:lstStyle/>
          <a:p>
            <a:pPr marL="201168" marR="92710">
              <a:lnSpc>
                <a:spcPct val="130000"/>
              </a:lnSpc>
              <a:spcAft>
                <a:spcPts val="1800"/>
              </a:spcAft>
              <a:buClr>
                <a:srgbClr val="00B050"/>
              </a:buClr>
              <a:buSzPct val="111111"/>
              <a:tabLst>
                <a:tab pos="185420" algn="l"/>
              </a:tabLst>
            </a:pPr>
            <a:r>
              <a:rPr lang="en-US" sz="1100" spc="-5" dirty="0">
                <a:cs typeface="Arial"/>
              </a:rPr>
              <a:t>Premier fuel and chemical transfer pumps across agriculture, construction, mining, marine, fleets, and municipalities</a:t>
            </a:r>
          </a:p>
          <a:p>
            <a:pPr marL="201168" marR="92710">
              <a:lnSpc>
                <a:spcPct val="130000"/>
              </a:lnSpc>
              <a:spcAft>
                <a:spcPts val="1800"/>
              </a:spcAft>
              <a:buClr>
                <a:srgbClr val="00B050"/>
              </a:buClr>
              <a:buSzPct val="111111"/>
              <a:tabLst>
                <a:tab pos="185420" algn="l"/>
              </a:tabLst>
            </a:pPr>
            <a:r>
              <a:rPr lang="en-US" sz="1100" spc="-5" dirty="0">
                <a:cs typeface="Arial"/>
              </a:rPr>
              <a:t>High-quality operations with outstanding culture and demand for excellence in business and service</a:t>
            </a:r>
          </a:p>
          <a:p>
            <a:pPr marL="201168" marR="92710">
              <a:lnSpc>
                <a:spcPct val="130000"/>
              </a:lnSpc>
              <a:spcAft>
                <a:spcPts val="1800"/>
              </a:spcAft>
              <a:buClr>
                <a:srgbClr val="00B050"/>
              </a:buClr>
              <a:buSzPct val="111111"/>
              <a:tabLst>
                <a:tab pos="185420" algn="l"/>
              </a:tabLst>
            </a:pPr>
            <a:r>
              <a:rPr lang="en-US" sz="1100" spc="-5" dirty="0">
                <a:cs typeface="Arial"/>
              </a:rPr>
              <a:t>#1 brand in the 0-35 GPM fuel transfer pump industry</a:t>
            </a:r>
          </a:p>
          <a:p>
            <a:pPr marL="201168" marR="92710">
              <a:lnSpc>
                <a:spcPct val="130000"/>
              </a:lnSpc>
              <a:spcAft>
                <a:spcPts val="1800"/>
              </a:spcAft>
              <a:buClr>
                <a:srgbClr val="00B050"/>
              </a:buClr>
              <a:buSzPct val="111111"/>
              <a:tabLst>
                <a:tab pos="185420" algn="l"/>
              </a:tabLst>
            </a:pPr>
            <a:r>
              <a:rPr lang="en-US" sz="1100" spc="-5" dirty="0">
                <a:cs typeface="Arial"/>
              </a:rPr>
              <a:t>Strong and experienced management team committed to continuing in current roles</a:t>
            </a:r>
          </a:p>
          <a:p>
            <a:pPr marL="201168" marR="92710">
              <a:lnSpc>
                <a:spcPct val="130000"/>
              </a:lnSpc>
              <a:spcAft>
                <a:spcPts val="1800"/>
              </a:spcAft>
              <a:buClr>
                <a:srgbClr val="00B050"/>
              </a:buClr>
              <a:buSzPct val="111111"/>
              <a:tabLst>
                <a:tab pos="185420" algn="l"/>
              </a:tabLst>
            </a:pPr>
            <a:r>
              <a:rPr lang="en-US" sz="1100" spc="-5" dirty="0">
                <a:cs typeface="Arial"/>
              </a:rPr>
              <a:t>Steady revenue growth complemented by a strong margin and cash flow profile that is expected to contribute double digit percentage accretion in 2023</a:t>
            </a:r>
          </a:p>
          <a:p>
            <a:pPr marL="201168" marR="92710">
              <a:lnSpc>
                <a:spcPct val="130000"/>
              </a:lnSpc>
              <a:spcAft>
                <a:spcPts val="1800"/>
              </a:spcAft>
              <a:buClr>
                <a:srgbClr val="00B050"/>
              </a:buClr>
              <a:buSzPct val="111111"/>
              <a:tabLst>
                <a:tab pos="185420" algn="l"/>
              </a:tabLst>
            </a:pPr>
            <a:r>
              <a:rPr lang="en-US" sz="1100" spc="-5" dirty="0">
                <a:cs typeface="Arial"/>
              </a:rPr>
              <a:t>Potential for commercial synergies</a:t>
            </a:r>
            <a:endParaRPr sz="1100" dirty="0">
              <a:cs typeface="Arial"/>
            </a:endParaRPr>
          </a:p>
        </p:txBody>
      </p:sp>
      <p:sp>
        <p:nvSpPr>
          <p:cNvPr id="10" name="Rectangle: Rounded Corners 9"/>
          <p:cNvSpPr/>
          <p:nvPr/>
        </p:nvSpPr>
        <p:spPr>
          <a:xfrm>
            <a:off x="5407477" y="1646175"/>
            <a:ext cx="3008471" cy="4734152"/>
          </a:xfrm>
          <a:prstGeom prst="roundRect">
            <a:avLst>
              <a:gd name="adj" fmla="val 6536"/>
            </a:avLst>
          </a:prstGeom>
          <a:noFill/>
          <a:ln w="19050">
            <a:solidFill>
              <a:srgbClr val="005DA2"/>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endParaRPr lang="en-US" sz="1600" b="1" i="1" dirty="0">
              <a:solidFill>
                <a:schemeClr val="accent1"/>
              </a:solidFill>
            </a:endParaRPr>
          </a:p>
        </p:txBody>
      </p:sp>
      <p:sp>
        <p:nvSpPr>
          <p:cNvPr id="11" name="Freeform 64">
            <a:extLst>
              <a:ext uri="{FF2B5EF4-FFF2-40B4-BE49-F238E27FC236}">
                <a16:creationId xmlns:a16="http://schemas.microsoft.com/office/drawing/2014/main" id="{8FEE3A40-43CD-479E-934D-D39844411134}"/>
              </a:ext>
            </a:extLst>
          </p:cNvPr>
          <p:cNvSpPr>
            <a:spLocks noChangeAspect="1" noEditPoints="1"/>
          </p:cNvSpPr>
          <p:nvPr/>
        </p:nvSpPr>
        <p:spPr bwMode="auto">
          <a:xfrm>
            <a:off x="235088" y="1326135"/>
            <a:ext cx="318791" cy="320040"/>
          </a:xfrm>
          <a:custGeom>
            <a:avLst/>
            <a:gdLst>
              <a:gd name="T0" fmla="*/ 123 w 127"/>
              <a:gd name="T1" fmla="*/ 107 h 128"/>
              <a:gd name="T2" fmla="*/ 96 w 127"/>
              <a:gd name="T3" fmla="*/ 123 h 128"/>
              <a:gd name="T4" fmla="*/ 96 w 127"/>
              <a:gd name="T5" fmla="*/ 92 h 128"/>
              <a:gd name="T6" fmla="*/ 123 w 127"/>
              <a:gd name="T7" fmla="*/ 76 h 128"/>
              <a:gd name="T8" fmla="*/ 123 w 127"/>
              <a:gd name="T9" fmla="*/ 107 h 128"/>
              <a:gd name="T10" fmla="*/ 35 w 127"/>
              <a:gd name="T11" fmla="*/ 123 h 128"/>
              <a:gd name="T12" fmla="*/ 35 w 127"/>
              <a:gd name="T13" fmla="*/ 94 h 128"/>
              <a:gd name="T14" fmla="*/ 59 w 127"/>
              <a:gd name="T15" fmla="*/ 108 h 128"/>
              <a:gd name="T16" fmla="*/ 35 w 127"/>
              <a:gd name="T17" fmla="*/ 123 h 128"/>
              <a:gd name="T18" fmla="*/ 31 w 127"/>
              <a:gd name="T19" fmla="*/ 123 h 128"/>
              <a:gd name="T20" fmla="*/ 4 w 127"/>
              <a:gd name="T21" fmla="*/ 107 h 128"/>
              <a:gd name="T22" fmla="*/ 4 w 127"/>
              <a:gd name="T23" fmla="*/ 76 h 128"/>
              <a:gd name="T24" fmla="*/ 31 w 127"/>
              <a:gd name="T25" fmla="*/ 92 h 128"/>
              <a:gd name="T26" fmla="*/ 31 w 127"/>
              <a:gd name="T27" fmla="*/ 123 h 128"/>
              <a:gd name="T28" fmla="*/ 59 w 127"/>
              <a:gd name="T29" fmla="*/ 38 h 128"/>
              <a:gd name="T30" fmla="*/ 35 w 127"/>
              <a:gd name="T31" fmla="*/ 52 h 128"/>
              <a:gd name="T32" fmla="*/ 35 w 127"/>
              <a:gd name="T33" fmla="*/ 23 h 128"/>
              <a:gd name="T34" fmla="*/ 59 w 127"/>
              <a:gd name="T35" fmla="*/ 38 h 128"/>
              <a:gd name="T36" fmla="*/ 92 w 127"/>
              <a:gd name="T37" fmla="*/ 52 h 128"/>
              <a:gd name="T38" fmla="*/ 67 w 127"/>
              <a:gd name="T39" fmla="*/ 38 h 128"/>
              <a:gd name="T40" fmla="*/ 92 w 127"/>
              <a:gd name="T41" fmla="*/ 23 h 128"/>
              <a:gd name="T42" fmla="*/ 92 w 127"/>
              <a:gd name="T43" fmla="*/ 52 h 128"/>
              <a:gd name="T44" fmla="*/ 67 w 127"/>
              <a:gd name="T45" fmla="*/ 73 h 128"/>
              <a:gd name="T46" fmla="*/ 94 w 127"/>
              <a:gd name="T47" fmla="*/ 58 h 128"/>
              <a:gd name="T48" fmla="*/ 121 w 127"/>
              <a:gd name="T49" fmla="*/ 73 h 128"/>
              <a:gd name="T50" fmla="*/ 94 w 127"/>
              <a:gd name="T51" fmla="*/ 88 h 128"/>
              <a:gd name="T52" fmla="*/ 67 w 127"/>
              <a:gd name="T53" fmla="*/ 73 h 128"/>
              <a:gd name="T54" fmla="*/ 61 w 127"/>
              <a:gd name="T55" fmla="*/ 69 h 128"/>
              <a:gd name="T56" fmla="*/ 37 w 127"/>
              <a:gd name="T57" fmla="*/ 55 h 128"/>
              <a:gd name="T58" fmla="*/ 61 w 127"/>
              <a:gd name="T59" fmla="*/ 41 h 128"/>
              <a:gd name="T60" fmla="*/ 61 w 127"/>
              <a:gd name="T61" fmla="*/ 69 h 128"/>
              <a:gd name="T62" fmla="*/ 90 w 127"/>
              <a:gd name="T63" fmla="*/ 55 h 128"/>
              <a:gd name="T64" fmla="*/ 65 w 127"/>
              <a:gd name="T65" fmla="*/ 69 h 128"/>
              <a:gd name="T66" fmla="*/ 65 w 127"/>
              <a:gd name="T67" fmla="*/ 41 h 128"/>
              <a:gd name="T68" fmla="*/ 90 w 127"/>
              <a:gd name="T69" fmla="*/ 55 h 128"/>
              <a:gd name="T70" fmla="*/ 61 w 127"/>
              <a:gd name="T71" fmla="*/ 105 h 128"/>
              <a:gd name="T72" fmla="*/ 37 w 127"/>
              <a:gd name="T73" fmla="*/ 91 h 128"/>
              <a:gd name="T74" fmla="*/ 61 w 127"/>
              <a:gd name="T75" fmla="*/ 76 h 128"/>
              <a:gd name="T76" fmla="*/ 61 w 127"/>
              <a:gd name="T77" fmla="*/ 105 h 128"/>
              <a:gd name="T78" fmla="*/ 126 w 127"/>
              <a:gd name="T79" fmla="*/ 71 h 128"/>
              <a:gd name="T80" fmla="*/ 96 w 127"/>
              <a:gd name="T81" fmla="*/ 54 h 128"/>
              <a:gd name="T82" fmla="*/ 96 w 127"/>
              <a:gd name="T83" fmla="*/ 20 h 128"/>
              <a:gd name="T84" fmla="*/ 95 w 127"/>
              <a:gd name="T85" fmla="*/ 18 h 128"/>
              <a:gd name="T86" fmla="*/ 64 w 127"/>
              <a:gd name="T87" fmla="*/ 0 h 128"/>
              <a:gd name="T88" fmla="*/ 62 w 127"/>
              <a:gd name="T89" fmla="*/ 0 h 128"/>
              <a:gd name="T90" fmla="*/ 32 w 127"/>
              <a:gd name="T91" fmla="*/ 18 h 128"/>
              <a:gd name="T92" fmla="*/ 31 w 127"/>
              <a:gd name="T93" fmla="*/ 20 h 128"/>
              <a:gd name="T94" fmla="*/ 31 w 127"/>
              <a:gd name="T95" fmla="*/ 54 h 128"/>
              <a:gd name="T96" fmla="*/ 1 w 127"/>
              <a:gd name="T97" fmla="*/ 71 h 128"/>
              <a:gd name="T98" fmla="*/ 0 w 127"/>
              <a:gd name="T99" fmla="*/ 73 h 128"/>
              <a:gd name="T100" fmla="*/ 0 w 127"/>
              <a:gd name="T101" fmla="*/ 108 h 128"/>
              <a:gd name="T102" fmla="*/ 1 w 127"/>
              <a:gd name="T103" fmla="*/ 110 h 128"/>
              <a:gd name="T104" fmla="*/ 32 w 127"/>
              <a:gd name="T105" fmla="*/ 128 h 128"/>
              <a:gd name="T106" fmla="*/ 33 w 127"/>
              <a:gd name="T107" fmla="*/ 128 h 128"/>
              <a:gd name="T108" fmla="*/ 34 w 127"/>
              <a:gd name="T109" fmla="*/ 128 h 128"/>
              <a:gd name="T110" fmla="*/ 63 w 127"/>
              <a:gd name="T111" fmla="*/ 111 h 128"/>
              <a:gd name="T112" fmla="*/ 93 w 127"/>
              <a:gd name="T113" fmla="*/ 128 h 128"/>
              <a:gd name="T114" fmla="*/ 94 w 127"/>
              <a:gd name="T115" fmla="*/ 128 h 128"/>
              <a:gd name="T116" fmla="*/ 95 w 127"/>
              <a:gd name="T117" fmla="*/ 128 h 128"/>
              <a:gd name="T118" fmla="*/ 126 w 127"/>
              <a:gd name="T119" fmla="*/ 110 h 128"/>
              <a:gd name="T120" fmla="*/ 127 w 127"/>
              <a:gd name="T121" fmla="*/ 108 h 128"/>
              <a:gd name="T122" fmla="*/ 127 w 127"/>
              <a:gd name="T123" fmla="*/ 73 h 128"/>
              <a:gd name="T124" fmla="*/ 126 w 127"/>
              <a:gd name="T125" fmla="*/ 7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 h="128">
                <a:moveTo>
                  <a:pt x="123" y="107"/>
                </a:moveTo>
                <a:cubicBezTo>
                  <a:pt x="96" y="123"/>
                  <a:pt x="96" y="123"/>
                  <a:pt x="96" y="123"/>
                </a:cubicBezTo>
                <a:cubicBezTo>
                  <a:pt x="96" y="92"/>
                  <a:pt x="96" y="92"/>
                  <a:pt x="96" y="92"/>
                </a:cubicBezTo>
                <a:cubicBezTo>
                  <a:pt x="123" y="76"/>
                  <a:pt x="123" y="76"/>
                  <a:pt x="123" y="76"/>
                </a:cubicBezTo>
                <a:lnTo>
                  <a:pt x="123" y="107"/>
                </a:lnTo>
                <a:close/>
                <a:moveTo>
                  <a:pt x="35" y="123"/>
                </a:moveTo>
                <a:cubicBezTo>
                  <a:pt x="35" y="94"/>
                  <a:pt x="35" y="94"/>
                  <a:pt x="35" y="94"/>
                </a:cubicBezTo>
                <a:cubicBezTo>
                  <a:pt x="59" y="108"/>
                  <a:pt x="59" y="108"/>
                  <a:pt x="59" y="108"/>
                </a:cubicBezTo>
                <a:lnTo>
                  <a:pt x="35" y="123"/>
                </a:lnTo>
                <a:close/>
                <a:moveTo>
                  <a:pt x="31" y="123"/>
                </a:moveTo>
                <a:cubicBezTo>
                  <a:pt x="4" y="107"/>
                  <a:pt x="4" y="107"/>
                  <a:pt x="4" y="107"/>
                </a:cubicBezTo>
                <a:cubicBezTo>
                  <a:pt x="4" y="76"/>
                  <a:pt x="4" y="76"/>
                  <a:pt x="4" y="76"/>
                </a:cubicBezTo>
                <a:cubicBezTo>
                  <a:pt x="31" y="92"/>
                  <a:pt x="31" y="92"/>
                  <a:pt x="31" y="92"/>
                </a:cubicBezTo>
                <a:lnTo>
                  <a:pt x="31" y="123"/>
                </a:lnTo>
                <a:close/>
                <a:moveTo>
                  <a:pt x="59" y="38"/>
                </a:moveTo>
                <a:cubicBezTo>
                  <a:pt x="35" y="52"/>
                  <a:pt x="35" y="52"/>
                  <a:pt x="35" y="52"/>
                </a:cubicBezTo>
                <a:cubicBezTo>
                  <a:pt x="35" y="23"/>
                  <a:pt x="35" y="23"/>
                  <a:pt x="35" y="23"/>
                </a:cubicBezTo>
                <a:lnTo>
                  <a:pt x="59" y="38"/>
                </a:lnTo>
                <a:close/>
                <a:moveTo>
                  <a:pt x="92" y="52"/>
                </a:moveTo>
                <a:cubicBezTo>
                  <a:pt x="67" y="38"/>
                  <a:pt x="67" y="38"/>
                  <a:pt x="67" y="38"/>
                </a:cubicBezTo>
                <a:cubicBezTo>
                  <a:pt x="92" y="23"/>
                  <a:pt x="92" y="23"/>
                  <a:pt x="92" y="23"/>
                </a:cubicBezTo>
                <a:lnTo>
                  <a:pt x="92" y="52"/>
                </a:lnTo>
                <a:close/>
                <a:moveTo>
                  <a:pt x="67" y="73"/>
                </a:moveTo>
                <a:cubicBezTo>
                  <a:pt x="94" y="58"/>
                  <a:pt x="94" y="58"/>
                  <a:pt x="94" y="58"/>
                </a:cubicBezTo>
                <a:cubicBezTo>
                  <a:pt x="121" y="73"/>
                  <a:pt x="121" y="73"/>
                  <a:pt x="121" y="73"/>
                </a:cubicBezTo>
                <a:cubicBezTo>
                  <a:pt x="94" y="88"/>
                  <a:pt x="94" y="88"/>
                  <a:pt x="94" y="88"/>
                </a:cubicBezTo>
                <a:lnTo>
                  <a:pt x="67" y="73"/>
                </a:lnTo>
                <a:close/>
                <a:moveTo>
                  <a:pt x="61" y="69"/>
                </a:moveTo>
                <a:cubicBezTo>
                  <a:pt x="37" y="55"/>
                  <a:pt x="37" y="55"/>
                  <a:pt x="37" y="55"/>
                </a:cubicBezTo>
                <a:cubicBezTo>
                  <a:pt x="61" y="41"/>
                  <a:pt x="61" y="41"/>
                  <a:pt x="61" y="41"/>
                </a:cubicBezTo>
                <a:lnTo>
                  <a:pt x="61" y="69"/>
                </a:lnTo>
                <a:close/>
                <a:moveTo>
                  <a:pt x="90" y="55"/>
                </a:moveTo>
                <a:cubicBezTo>
                  <a:pt x="65" y="69"/>
                  <a:pt x="65" y="69"/>
                  <a:pt x="65" y="69"/>
                </a:cubicBezTo>
                <a:cubicBezTo>
                  <a:pt x="65" y="41"/>
                  <a:pt x="65" y="41"/>
                  <a:pt x="65" y="41"/>
                </a:cubicBezTo>
                <a:lnTo>
                  <a:pt x="90" y="55"/>
                </a:lnTo>
                <a:close/>
                <a:moveTo>
                  <a:pt x="61" y="105"/>
                </a:moveTo>
                <a:cubicBezTo>
                  <a:pt x="37" y="91"/>
                  <a:pt x="37" y="91"/>
                  <a:pt x="37" y="91"/>
                </a:cubicBezTo>
                <a:cubicBezTo>
                  <a:pt x="61" y="76"/>
                  <a:pt x="61" y="76"/>
                  <a:pt x="61" y="76"/>
                </a:cubicBezTo>
                <a:lnTo>
                  <a:pt x="61" y="105"/>
                </a:lnTo>
                <a:close/>
                <a:moveTo>
                  <a:pt x="126" y="71"/>
                </a:moveTo>
                <a:cubicBezTo>
                  <a:pt x="96" y="54"/>
                  <a:pt x="96" y="54"/>
                  <a:pt x="96" y="54"/>
                </a:cubicBezTo>
                <a:cubicBezTo>
                  <a:pt x="96" y="20"/>
                  <a:pt x="96" y="20"/>
                  <a:pt x="96" y="20"/>
                </a:cubicBezTo>
                <a:cubicBezTo>
                  <a:pt x="96" y="19"/>
                  <a:pt x="96" y="19"/>
                  <a:pt x="95" y="18"/>
                </a:cubicBezTo>
                <a:cubicBezTo>
                  <a:pt x="64" y="0"/>
                  <a:pt x="64" y="0"/>
                  <a:pt x="64" y="0"/>
                </a:cubicBezTo>
                <a:cubicBezTo>
                  <a:pt x="64" y="0"/>
                  <a:pt x="63" y="0"/>
                  <a:pt x="62" y="0"/>
                </a:cubicBezTo>
                <a:cubicBezTo>
                  <a:pt x="32" y="18"/>
                  <a:pt x="32" y="18"/>
                  <a:pt x="32" y="18"/>
                </a:cubicBezTo>
                <a:cubicBezTo>
                  <a:pt x="31" y="19"/>
                  <a:pt x="31" y="19"/>
                  <a:pt x="31" y="20"/>
                </a:cubicBezTo>
                <a:cubicBezTo>
                  <a:pt x="31" y="54"/>
                  <a:pt x="31" y="54"/>
                  <a:pt x="31" y="54"/>
                </a:cubicBezTo>
                <a:cubicBezTo>
                  <a:pt x="1" y="71"/>
                  <a:pt x="1" y="71"/>
                  <a:pt x="1" y="71"/>
                </a:cubicBezTo>
                <a:cubicBezTo>
                  <a:pt x="0" y="72"/>
                  <a:pt x="0" y="72"/>
                  <a:pt x="0" y="73"/>
                </a:cubicBezTo>
                <a:cubicBezTo>
                  <a:pt x="0" y="108"/>
                  <a:pt x="0" y="108"/>
                  <a:pt x="0" y="108"/>
                </a:cubicBezTo>
                <a:cubicBezTo>
                  <a:pt x="0" y="109"/>
                  <a:pt x="0" y="110"/>
                  <a:pt x="1" y="110"/>
                </a:cubicBezTo>
                <a:cubicBezTo>
                  <a:pt x="32" y="128"/>
                  <a:pt x="32" y="128"/>
                  <a:pt x="32" y="128"/>
                </a:cubicBezTo>
                <a:cubicBezTo>
                  <a:pt x="32" y="128"/>
                  <a:pt x="32" y="128"/>
                  <a:pt x="33" y="128"/>
                </a:cubicBezTo>
                <a:cubicBezTo>
                  <a:pt x="33" y="128"/>
                  <a:pt x="33" y="128"/>
                  <a:pt x="34" y="128"/>
                </a:cubicBezTo>
                <a:cubicBezTo>
                  <a:pt x="63" y="111"/>
                  <a:pt x="63" y="111"/>
                  <a:pt x="63" y="111"/>
                </a:cubicBezTo>
                <a:cubicBezTo>
                  <a:pt x="93" y="128"/>
                  <a:pt x="93" y="128"/>
                  <a:pt x="93" y="128"/>
                </a:cubicBezTo>
                <a:cubicBezTo>
                  <a:pt x="93" y="128"/>
                  <a:pt x="94" y="128"/>
                  <a:pt x="94" y="128"/>
                </a:cubicBezTo>
                <a:cubicBezTo>
                  <a:pt x="94" y="128"/>
                  <a:pt x="95" y="128"/>
                  <a:pt x="95" y="128"/>
                </a:cubicBezTo>
                <a:cubicBezTo>
                  <a:pt x="126" y="110"/>
                  <a:pt x="126" y="110"/>
                  <a:pt x="126" y="110"/>
                </a:cubicBezTo>
                <a:cubicBezTo>
                  <a:pt x="126" y="110"/>
                  <a:pt x="127" y="109"/>
                  <a:pt x="127" y="108"/>
                </a:cubicBezTo>
                <a:cubicBezTo>
                  <a:pt x="127" y="73"/>
                  <a:pt x="127" y="73"/>
                  <a:pt x="127" y="73"/>
                </a:cubicBezTo>
                <a:cubicBezTo>
                  <a:pt x="127" y="72"/>
                  <a:pt x="126" y="72"/>
                  <a:pt x="126" y="7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grpSp>
        <p:nvGrpSpPr>
          <p:cNvPr id="12" name="Group 11">
            <a:extLst>
              <a:ext uri="{FF2B5EF4-FFF2-40B4-BE49-F238E27FC236}">
                <a16:creationId xmlns:a16="http://schemas.microsoft.com/office/drawing/2014/main" id="{EF598FE9-BF23-4AA4-B8ED-B40D4459414E}"/>
              </a:ext>
            </a:extLst>
          </p:cNvPr>
          <p:cNvGrpSpPr>
            <a:grpSpLocks noChangeAspect="1"/>
          </p:cNvGrpSpPr>
          <p:nvPr/>
        </p:nvGrpSpPr>
        <p:grpSpPr>
          <a:xfrm>
            <a:off x="234463" y="5010342"/>
            <a:ext cx="320040" cy="321148"/>
            <a:chOff x="-2441306" y="3328341"/>
            <a:chExt cx="481831" cy="483498"/>
          </a:xfrm>
          <a:solidFill>
            <a:schemeClr val="bg1"/>
          </a:solidFill>
        </p:grpSpPr>
        <p:sp>
          <p:nvSpPr>
            <p:cNvPr id="13" name="Rectangle 223">
              <a:extLst>
                <a:ext uri="{FF2B5EF4-FFF2-40B4-BE49-F238E27FC236}">
                  <a16:creationId xmlns:a16="http://schemas.microsoft.com/office/drawing/2014/main" id="{00DAFA62-EA73-4E3A-A8AA-6164D3B4BFFC}"/>
                </a:ext>
              </a:extLst>
            </p:cNvPr>
            <p:cNvSpPr>
              <a:spLocks noChangeArrowheads="1"/>
            </p:cNvSpPr>
            <p:nvPr/>
          </p:nvSpPr>
          <p:spPr bwMode="auto">
            <a:xfrm>
              <a:off x="-2300525" y="3328341"/>
              <a:ext cx="210181" cy="20608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Rectangle 224">
              <a:extLst>
                <a:ext uri="{FF2B5EF4-FFF2-40B4-BE49-F238E27FC236}">
                  <a16:creationId xmlns:a16="http://schemas.microsoft.com/office/drawing/2014/main" id="{52476702-2D82-4247-8A0C-36E4E580DFA7}"/>
                </a:ext>
              </a:extLst>
            </p:cNvPr>
            <p:cNvSpPr>
              <a:spLocks noChangeArrowheads="1"/>
            </p:cNvSpPr>
            <p:nvPr/>
          </p:nvSpPr>
          <p:spPr bwMode="auto">
            <a:xfrm>
              <a:off x="-2441306" y="3694927"/>
              <a:ext cx="120954" cy="116912"/>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Rectangle 225">
              <a:extLst>
                <a:ext uri="{FF2B5EF4-FFF2-40B4-BE49-F238E27FC236}">
                  <a16:creationId xmlns:a16="http://schemas.microsoft.com/office/drawing/2014/main" id="{EFD8D4D0-B4A4-46AE-95AF-65C99948AC7C}"/>
                </a:ext>
              </a:extLst>
            </p:cNvPr>
            <p:cNvSpPr>
              <a:spLocks noChangeArrowheads="1"/>
            </p:cNvSpPr>
            <p:nvPr/>
          </p:nvSpPr>
          <p:spPr bwMode="auto">
            <a:xfrm>
              <a:off x="-2258884" y="3694927"/>
              <a:ext cx="120954" cy="116912"/>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Rectangle 226">
              <a:extLst>
                <a:ext uri="{FF2B5EF4-FFF2-40B4-BE49-F238E27FC236}">
                  <a16:creationId xmlns:a16="http://schemas.microsoft.com/office/drawing/2014/main" id="{3C9544AE-2991-41F1-9416-3FE016873DA8}"/>
                </a:ext>
              </a:extLst>
            </p:cNvPr>
            <p:cNvSpPr>
              <a:spLocks noChangeArrowheads="1"/>
            </p:cNvSpPr>
            <p:nvPr/>
          </p:nvSpPr>
          <p:spPr bwMode="auto">
            <a:xfrm>
              <a:off x="-2080429" y="3694927"/>
              <a:ext cx="120954" cy="116912"/>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227">
              <a:extLst>
                <a:ext uri="{FF2B5EF4-FFF2-40B4-BE49-F238E27FC236}">
                  <a16:creationId xmlns:a16="http://schemas.microsoft.com/office/drawing/2014/main" id="{634E7B5C-3DAB-474C-91D9-FB87EFEF46E5}"/>
                </a:ext>
              </a:extLst>
            </p:cNvPr>
            <p:cNvSpPr>
              <a:spLocks/>
            </p:cNvSpPr>
            <p:nvPr/>
          </p:nvSpPr>
          <p:spPr bwMode="auto">
            <a:xfrm>
              <a:off x="-2403632" y="3576035"/>
              <a:ext cx="406483" cy="95114"/>
            </a:xfrm>
            <a:custGeom>
              <a:avLst/>
              <a:gdLst>
                <a:gd name="T0" fmla="*/ 2 w 205"/>
                <a:gd name="T1" fmla="*/ 48 h 48"/>
                <a:gd name="T2" fmla="*/ 14 w 205"/>
                <a:gd name="T3" fmla="*/ 48 h 48"/>
                <a:gd name="T4" fmla="*/ 14 w 205"/>
                <a:gd name="T5" fmla="*/ 29 h 48"/>
                <a:gd name="T6" fmla="*/ 97 w 205"/>
                <a:gd name="T7" fmla="*/ 29 h 48"/>
                <a:gd name="T8" fmla="*/ 97 w 205"/>
                <a:gd name="T9" fmla="*/ 48 h 48"/>
                <a:gd name="T10" fmla="*/ 111 w 205"/>
                <a:gd name="T11" fmla="*/ 48 h 48"/>
                <a:gd name="T12" fmla="*/ 111 w 205"/>
                <a:gd name="T13" fmla="*/ 29 h 48"/>
                <a:gd name="T14" fmla="*/ 191 w 205"/>
                <a:gd name="T15" fmla="*/ 29 h 48"/>
                <a:gd name="T16" fmla="*/ 191 w 205"/>
                <a:gd name="T17" fmla="*/ 48 h 48"/>
                <a:gd name="T18" fmla="*/ 205 w 205"/>
                <a:gd name="T19" fmla="*/ 48 h 48"/>
                <a:gd name="T20" fmla="*/ 205 w 205"/>
                <a:gd name="T21" fmla="*/ 29 h 48"/>
                <a:gd name="T22" fmla="*/ 205 w 205"/>
                <a:gd name="T23" fmla="*/ 29 h 48"/>
                <a:gd name="T24" fmla="*/ 205 w 205"/>
                <a:gd name="T25" fmla="*/ 15 h 48"/>
                <a:gd name="T26" fmla="*/ 111 w 205"/>
                <a:gd name="T27" fmla="*/ 15 h 48"/>
                <a:gd name="T28" fmla="*/ 111 w 205"/>
                <a:gd name="T29" fmla="*/ 0 h 48"/>
                <a:gd name="T30" fmla="*/ 97 w 205"/>
                <a:gd name="T31" fmla="*/ 0 h 48"/>
                <a:gd name="T32" fmla="*/ 97 w 205"/>
                <a:gd name="T33" fmla="*/ 15 h 48"/>
                <a:gd name="T34" fmla="*/ 0 w 205"/>
                <a:gd name="T35" fmla="*/ 15 h 48"/>
                <a:gd name="T36" fmla="*/ 0 w 205"/>
                <a:gd name="T37" fmla="*/ 29 h 48"/>
                <a:gd name="T38" fmla="*/ 2 w 205"/>
                <a:gd name="T39" fmla="*/ 29 h 48"/>
                <a:gd name="T40" fmla="*/ 2 w 205"/>
                <a:gd name="T4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48">
                  <a:moveTo>
                    <a:pt x="2" y="48"/>
                  </a:moveTo>
                  <a:lnTo>
                    <a:pt x="14" y="48"/>
                  </a:lnTo>
                  <a:lnTo>
                    <a:pt x="14" y="29"/>
                  </a:lnTo>
                  <a:lnTo>
                    <a:pt x="97" y="29"/>
                  </a:lnTo>
                  <a:lnTo>
                    <a:pt x="97" y="48"/>
                  </a:lnTo>
                  <a:lnTo>
                    <a:pt x="111" y="48"/>
                  </a:lnTo>
                  <a:lnTo>
                    <a:pt x="111" y="29"/>
                  </a:lnTo>
                  <a:lnTo>
                    <a:pt x="191" y="29"/>
                  </a:lnTo>
                  <a:lnTo>
                    <a:pt x="191" y="48"/>
                  </a:lnTo>
                  <a:lnTo>
                    <a:pt x="205" y="48"/>
                  </a:lnTo>
                  <a:lnTo>
                    <a:pt x="205" y="29"/>
                  </a:lnTo>
                  <a:lnTo>
                    <a:pt x="205" y="29"/>
                  </a:lnTo>
                  <a:lnTo>
                    <a:pt x="205" y="15"/>
                  </a:lnTo>
                  <a:lnTo>
                    <a:pt x="111" y="15"/>
                  </a:lnTo>
                  <a:lnTo>
                    <a:pt x="111" y="0"/>
                  </a:lnTo>
                  <a:lnTo>
                    <a:pt x="97" y="0"/>
                  </a:lnTo>
                  <a:lnTo>
                    <a:pt x="97" y="15"/>
                  </a:lnTo>
                  <a:lnTo>
                    <a:pt x="0" y="15"/>
                  </a:lnTo>
                  <a:lnTo>
                    <a:pt x="0" y="29"/>
                  </a:lnTo>
                  <a:lnTo>
                    <a:pt x="2" y="29"/>
                  </a:lnTo>
                  <a:lnTo>
                    <a:pt x="2" y="48"/>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8" name="Freeform 5">
            <a:extLst>
              <a:ext uri="{FF2B5EF4-FFF2-40B4-BE49-F238E27FC236}">
                <a16:creationId xmlns:a16="http://schemas.microsoft.com/office/drawing/2014/main" id="{1769A2D9-059A-45E2-93E6-4327D7418EFC}"/>
              </a:ext>
            </a:extLst>
          </p:cNvPr>
          <p:cNvSpPr>
            <a:spLocks noChangeAspect="1" noEditPoints="1"/>
          </p:cNvSpPr>
          <p:nvPr/>
        </p:nvSpPr>
        <p:spPr bwMode="auto">
          <a:xfrm>
            <a:off x="211488" y="5497299"/>
            <a:ext cx="365990" cy="320040"/>
          </a:xfrm>
          <a:custGeom>
            <a:avLst/>
            <a:gdLst>
              <a:gd name="T0" fmla="*/ 126 w 134"/>
              <a:gd name="T1" fmla="*/ 8 h 117"/>
              <a:gd name="T2" fmla="*/ 76 w 134"/>
              <a:gd name="T3" fmla="*/ 7 h 117"/>
              <a:gd name="T4" fmla="*/ 57 w 134"/>
              <a:gd name="T5" fmla="*/ 7 h 117"/>
              <a:gd name="T6" fmla="*/ 7 w 134"/>
              <a:gd name="T7" fmla="*/ 8 h 117"/>
              <a:gd name="T8" fmla="*/ 0 w 134"/>
              <a:gd name="T9" fmla="*/ 58 h 117"/>
              <a:gd name="T10" fmla="*/ 5 w 134"/>
              <a:gd name="T11" fmla="*/ 96 h 117"/>
              <a:gd name="T12" fmla="*/ 17 w 134"/>
              <a:gd name="T13" fmla="*/ 96 h 117"/>
              <a:gd name="T14" fmla="*/ 27 w 134"/>
              <a:gd name="T15" fmla="*/ 117 h 117"/>
              <a:gd name="T16" fmla="*/ 106 w 134"/>
              <a:gd name="T17" fmla="*/ 96 h 117"/>
              <a:gd name="T18" fmla="*/ 116 w 134"/>
              <a:gd name="T19" fmla="*/ 117 h 117"/>
              <a:gd name="T20" fmla="*/ 126 w 134"/>
              <a:gd name="T21" fmla="*/ 96 h 117"/>
              <a:gd name="T22" fmla="*/ 134 w 134"/>
              <a:gd name="T23" fmla="*/ 16 h 117"/>
              <a:gd name="T24" fmla="*/ 12 w 134"/>
              <a:gd name="T25" fmla="*/ 88 h 117"/>
              <a:gd name="T26" fmla="*/ 9 w 134"/>
              <a:gd name="T27" fmla="*/ 20 h 117"/>
              <a:gd name="T28" fmla="*/ 67 w 134"/>
              <a:gd name="T29" fmla="*/ 17 h 117"/>
              <a:gd name="T30" fmla="*/ 124 w 134"/>
              <a:gd name="T31" fmla="*/ 20 h 117"/>
              <a:gd name="T32" fmla="*/ 121 w 134"/>
              <a:gd name="T33" fmla="*/ 88 h 117"/>
              <a:gd name="T34" fmla="*/ 117 w 134"/>
              <a:gd name="T35" fmla="*/ 81 h 117"/>
              <a:gd name="T36" fmla="*/ 15 w 134"/>
              <a:gd name="T37" fmla="*/ 82 h 117"/>
              <a:gd name="T38" fmla="*/ 17 w 134"/>
              <a:gd name="T39" fmla="*/ 81 h 117"/>
              <a:gd name="T40" fmla="*/ 20 w 134"/>
              <a:gd name="T41" fmla="*/ 70 h 117"/>
              <a:gd name="T42" fmla="*/ 15 w 134"/>
              <a:gd name="T43" fmla="*/ 70 h 117"/>
              <a:gd name="T44" fmla="*/ 20 w 134"/>
              <a:gd name="T45" fmla="*/ 59 h 117"/>
              <a:gd name="T46" fmla="*/ 15 w 134"/>
              <a:gd name="T47" fmla="*/ 58 h 117"/>
              <a:gd name="T48" fmla="*/ 20 w 134"/>
              <a:gd name="T49" fmla="*/ 47 h 117"/>
              <a:gd name="T50" fmla="*/ 15 w 134"/>
              <a:gd name="T51" fmla="*/ 46 h 117"/>
              <a:gd name="T52" fmla="*/ 20 w 134"/>
              <a:gd name="T53" fmla="*/ 35 h 117"/>
              <a:gd name="T54" fmla="*/ 15 w 134"/>
              <a:gd name="T55" fmla="*/ 35 h 117"/>
              <a:gd name="T56" fmla="*/ 20 w 134"/>
              <a:gd name="T57" fmla="*/ 23 h 117"/>
              <a:gd name="T58" fmla="*/ 15 w 134"/>
              <a:gd name="T59" fmla="*/ 23 h 117"/>
              <a:gd name="T60" fmla="*/ 21 w 134"/>
              <a:gd name="T61" fmla="*/ 81 h 117"/>
              <a:gd name="T62" fmla="*/ 40 w 134"/>
              <a:gd name="T63" fmla="*/ 40 h 117"/>
              <a:gd name="T64" fmla="*/ 32 w 134"/>
              <a:gd name="T65" fmla="*/ 79 h 117"/>
              <a:gd name="T66" fmla="*/ 46 w 134"/>
              <a:gd name="T67" fmla="*/ 24 h 117"/>
              <a:gd name="T68" fmla="*/ 54 w 134"/>
              <a:gd name="T69" fmla="*/ 79 h 117"/>
              <a:gd name="T70" fmla="*/ 46 w 134"/>
              <a:gd name="T71" fmla="*/ 24 h 117"/>
              <a:gd name="T72" fmla="*/ 68 w 134"/>
              <a:gd name="T73" fmla="*/ 61 h 117"/>
              <a:gd name="T74" fmla="*/ 60 w 134"/>
              <a:gd name="T75" fmla="*/ 79 h 117"/>
              <a:gd name="T76" fmla="*/ 74 w 134"/>
              <a:gd name="T77" fmla="*/ 54 h 117"/>
              <a:gd name="T78" fmla="*/ 82 w 134"/>
              <a:gd name="T79" fmla="*/ 79 h 117"/>
              <a:gd name="T80" fmla="*/ 74 w 134"/>
              <a:gd name="T81" fmla="*/ 54 h 117"/>
              <a:gd name="T82" fmla="*/ 96 w 134"/>
              <a:gd name="T83" fmla="*/ 69 h 117"/>
              <a:gd name="T84" fmla="*/ 88 w 134"/>
              <a:gd name="T85" fmla="*/ 79 h 117"/>
              <a:gd name="T86" fmla="*/ 102 w 134"/>
              <a:gd name="T87" fmla="*/ 48 h 117"/>
              <a:gd name="T88" fmla="*/ 110 w 134"/>
              <a:gd name="T89" fmla="*/ 79 h 117"/>
              <a:gd name="T90" fmla="*/ 102 w 134"/>
              <a:gd name="T91" fmla="*/ 4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4" h="117">
                <a:moveTo>
                  <a:pt x="134" y="16"/>
                </a:moveTo>
                <a:cubicBezTo>
                  <a:pt x="134" y="11"/>
                  <a:pt x="131" y="8"/>
                  <a:pt x="126" y="8"/>
                </a:cubicBezTo>
                <a:cubicBezTo>
                  <a:pt x="110" y="8"/>
                  <a:pt x="94" y="8"/>
                  <a:pt x="78" y="8"/>
                </a:cubicBezTo>
                <a:cubicBezTo>
                  <a:pt x="77" y="8"/>
                  <a:pt x="76" y="8"/>
                  <a:pt x="76" y="7"/>
                </a:cubicBezTo>
                <a:cubicBezTo>
                  <a:pt x="75" y="3"/>
                  <a:pt x="71" y="0"/>
                  <a:pt x="67" y="0"/>
                </a:cubicBezTo>
                <a:cubicBezTo>
                  <a:pt x="63" y="0"/>
                  <a:pt x="59" y="3"/>
                  <a:pt x="57" y="7"/>
                </a:cubicBezTo>
                <a:cubicBezTo>
                  <a:pt x="57" y="8"/>
                  <a:pt x="57" y="8"/>
                  <a:pt x="55" y="8"/>
                </a:cubicBezTo>
                <a:cubicBezTo>
                  <a:pt x="39" y="8"/>
                  <a:pt x="23" y="8"/>
                  <a:pt x="7" y="8"/>
                </a:cubicBezTo>
                <a:cubicBezTo>
                  <a:pt x="2" y="8"/>
                  <a:pt x="0" y="12"/>
                  <a:pt x="0" y="16"/>
                </a:cubicBezTo>
                <a:cubicBezTo>
                  <a:pt x="0" y="30"/>
                  <a:pt x="0" y="44"/>
                  <a:pt x="0" y="58"/>
                </a:cubicBezTo>
                <a:cubicBezTo>
                  <a:pt x="0" y="89"/>
                  <a:pt x="0" y="89"/>
                  <a:pt x="0" y="89"/>
                </a:cubicBezTo>
                <a:cubicBezTo>
                  <a:pt x="0" y="92"/>
                  <a:pt x="2" y="95"/>
                  <a:pt x="5" y="96"/>
                </a:cubicBezTo>
                <a:cubicBezTo>
                  <a:pt x="6" y="96"/>
                  <a:pt x="7" y="96"/>
                  <a:pt x="8" y="96"/>
                </a:cubicBezTo>
                <a:cubicBezTo>
                  <a:pt x="17" y="96"/>
                  <a:pt x="17" y="96"/>
                  <a:pt x="17" y="96"/>
                </a:cubicBezTo>
                <a:cubicBezTo>
                  <a:pt x="17" y="117"/>
                  <a:pt x="17" y="117"/>
                  <a:pt x="17" y="117"/>
                </a:cubicBezTo>
                <a:cubicBezTo>
                  <a:pt x="27" y="117"/>
                  <a:pt x="27" y="117"/>
                  <a:pt x="27" y="117"/>
                </a:cubicBezTo>
                <a:cubicBezTo>
                  <a:pt x="27" y="96"/>
                  <a:pt x="27" y="96"/>
                  <a:pt x="27" y="96"/>
                </a:cubicBezTo>
                <a:cubicBezTo>
                  <a:pt x="106" y="96"/>
                  <a:pt x="106" y="96"/>
                  <a:pt x="106" y="96"/>
                </a:cubicBezTo>
                <a:cubicBezTo>
                  <a:pt x="106" y="117"/>
                  <a:pt x="106" y="117"/>
                  <a:pt x="106" y="117"/>
                </a:cubicBezTo>
                <a:cubicBezTo>
                  <a:pt x="116" y="117"/>
                  <a:pt x="116" y="117"/>
                  <a:pt x="116" y="117"/>
                </a:cubicBezTo>
                <a:cubicBezTo>
                  <a:pt x="116" y="96"/>
                  <a:pt x="116" y="96"/>
                  <a:pt x="116" y="96"/>
                </a:cubicBezTo>
                <a:cubicBezTo>
                  <a:pt x="119" y="96"/>
                  <a:pt x="123" y="96"/>
                  <a:pt x="126" y="96"/>
                </a:cubicBezTo>
                <a:cubicBezTo>
                  <a:pt x="131" y="96"/>
                  <a:pt x="134" y="92"/>
                  <a:pt x="134" y="88"/>
                </a:cubicBezTo>
                <a:cubicBezTo>
                  <a:pt x="134" y="64"/>
                  <a:pt x="134" y="40"/>
                  <a:pt x="134" y="16"/>
                </a:cubicBezTo>
                <a:moveTo>
                  <a:pt x="121" y="88"/>
                </a:moveTo>
                <a:cubicBezTo>
                  <a:pt x="12" y="88"/>
                  <a:pt x="12" y="88"/>
                  <a:pt x="12" y="88"/>
                </a:cubicBezTo>
                <a:cubicBezTo>
                  <a:pt x="10" y="88"/>
                  <a:pt x="9" y="87"/>
                  <a:pt x="9" y="85"/>
                </a:cubicBezTo>
                <a:cubicBezTo>
                  <a:pt x="9" y="20"/>
                  <a:pt x="9" y="20"/>
                  <a:pt x="9" y="20"/>
                </a:cubicBezTo>
                <a:cubicBezTo>
                  <a:pt x="9" y="18"/>
                  <a:pt x="10" y="17"/>
                  <a:pt x="12" y="17"/>
                </a:cubicBezTo>
                <a:cubicBezTo>
                  <a:pt x="67" y="17"/>
                  <a:pt x="67" y="17"/>
                  <a:pt x="67" y="17"/>
                </a:cubicBezTo>
                <a:cubicBezTo>
                  <a:pt x="121" y="17"/>
                  <a:pt x="121" y="17"/>
                  <a:pt x="121" y="17"/>
                </a:cubicBezTo>
                <a:cubicBezTo>
                  <a:pt x="123" y="17"/>
                  <a:pt x="124" y="17"/>
                  <a:pt x="124" y="20"/>
                </a:cubicBezTo>
                <a:cubicBezTo>
                  <a:pt x="124" y="85"/>
                  <a:pt x="124" y="85"/>
                  <a:pt x="124" y="85"/>
                </a:cubicBezTo>
                <a:cubicBezTo>
                  <a:pt x="124" y="87"/>
                  <a:pt x="123" y="88"/>
                  <a:pt x="121" y="88"/>
                </a:cubicBezTo>
                <a:moveTo>
                  <a:pt x="21" y="81"/>
                </a:moveTo>
                <a:cubicBezTo>
                  <a:pt x="117" y="81"/>
                  <a:pt x="117" y="81"/>
                  <a:pt x="117" y="81"/>
                </a:cubicBezTo>
                <a:cubicBezTo>
                  <a:pt x="117" y="81"/>
                  <a:pt x="117" y="82"/>
                  <a:pt x="117" y="82"/>
                </a:cubicBezTo>
                <a:cubicBezTo>
                  <a:pt x="15" y="82"/>
                  <a:pt x="15" y="82"/>
                  <a:pt x="15" y="82"/>
                </a:cubicBezTo>
                <a:cubicBezTo>
                  <a:pt x="15" y="82"/>
                  <a:pt x="15" y="81"/>
                  <a:pt x="15" y="81"/>
                </a:cubicBezTo>
                <a:cubicBezTo>
                  <a:pt x="16" y="81"/>
                  <a:pt x="17" y="81"/>
                  <a:pt x="17" y="81"/>
                </a:cubicBezTo>
                <a:cubicBezTo>
                  <a:pt x="20" y="81"/>
                  <a:pt x="20" y="81"/>
                  <a:pt x="20" y="81"/>
                </a:cubicBezTo>
                <a:cubicBezTo>
                  <a:pt x="20" y="70"/>
                  <a:pt x="20" y="70"/>
                  <a:pt x="20" y="70"/>
                </a:cubicBezTo>
                <a:cubicBezTo>
                  <a:pt x="15" y="70"/>
                  <a:pt x="15" y="70"/>
                  <a:pt x="15" y="70"/>
                </a:cubicBezTo>
                <a:cubicBezTo>
                  <a:pt x="15" y="70"/>
                  <a:pt x="15" y="70"/>
                  <a:pt x="15" y="70"/>
                </a:cubicBezTo>
                <a:cubicBezTo>
                  <a:pt x="20" y="70"/>
                  <a:pt x="20" y="70"/>
                  <a:pt x="20" y="70"/>
                </a:cubicBezTo>
                <a:cubicBezTo>
                  <a:pt x="20" y="59"/>
                  <a:pt x="20" y="59"/>
                  <a:pt x="20" y="59"/>
                </a:cubicBezTo>
                <a:cubicBezTo>
                  <a:pt x="15" y="59"/>
                  <a:pt x="15" y="59"/>
                  <a:pt x="15" y="59"/>
                </a:cubicBezTo>
                <a:cubicBezTo>
                  <a:pt x="15" y="58"/>
                  <a:pt x="15" y="58"/>
                  <a:pt x="15" y="58"/>
                </a:cubicBezTo>
                <a:cubicBezTo>
                  <a:pt x="20" y="58"/>
                  <a:pt x="20" y="58"/>
                  <a:pt x="20" y="58"/>
                </a:cubicBezTo>
                <a:cubicBezTo>
                  <a:pt x="20" y="47"/>
                  <a:pt x="20" y="47"/>
                  <a:pt x="20" y="47"/>
                </a:cubicBezTo>
                <a:cubicBezTo>
                  <a:pt x="15" y="47"/>
                  <a:pt x="15" y="47"/>
                  <a:pt x="15" y="47"/>
                </a:cubicBezTo>
                <a:cubicBezTo>
                  <a:pt x="15" y="47"/>
                  <a:pt x="15" y="47"/>
                  <a:pt x="15" y="46"/>
                </a:cubicBezTo>
                <a:cubicBezTo>
                  <a:pt x="20" y="46"/>
                  <a:pt x="20" y="46"/>
                  <a:pt x="20" y="46"/>
                </a:cubicBezTo>
                <a:cubicBezTo>
                  <a:pt x="20" y="35"/>
                  <a:pt x="20" y="35"/>
                  <a:pt x="20" y="35"/>
                </a:cubicBezTo>
                <a:cubicBezTo>
                  <a:pt x="15" y="35"/>
                  <a:pt x="15" y="35"/>
                  <a:pt x="15" y="35"/>
                </a:cubicBezTo>
                <a:cubicBezTo>
                  <a:pt x="15" y="35"/>
                  <a:pt x="15" y="35"/>
                  <a:pt x="15" y="35"/>
                </a:cubicBezTo>
                <a:cubicBezTo>
                  <a:pt x="20" y="35"/>
                  <a:pt x="20" y="35"/>
                  <a:pt x="20" y="35"/>
                </a:cubicBezTo>
                <a:cubicBezTo>
                  <a:pt x="20" y="23"/>
                  <a:pt x="20" y="23"/>
                  <a:pt x="20" y="23"/>
                </a:cubicBezTo>
                <a:cubicBezTo>
                  <a:pt x="15" y="23"/>
                  <a:pt x="15" y="23"/>
                  <a:pt x="15" y="23"/>
                </a:cubicBezTo>
                <a:cubicBezTo>
                  <a:pt x="15" y="23"/>
                  <a:pt x="15" y="23"/>
                  <a:pt x="15" y="23"/>
                </a:cubicBezTo>
                <a:cubicBezTo>
                  <a:pt x="21" y="23"/>
                  <a:pt x="21" y="23"/>
                  <a:pt x="21" y="23"/>
                </a:cubicBezTo>
                <a:lnTo>
                  <a:pt x="21" y="81"/>
                </a:lnTo>
                <a:close/>
                <a:moveTo>
                  <a:pt x="32" y="40"/>
                </a:moveTo>
                <a:cubicBezTo>
                  <a:pt x="40" y="40"/>
                  <a:pt x="40" y="40"/>
                  <a:pt x="40" y="40"/>
                </a:cubicBezTo>
                <a:cubicBezTo>
                  <a:pt x="40" y="79"/>
                  <a:pt x="40" y="79"/>
                  <a:pt x="40" y="79"/>
                </a:cubicBezTo>
                <a:cubicBezTo>
                  <a:pt x="32" y="79"/>
                  <a:pt x="32" y="79"/>
                  <a:pt x="32" y="79"/>
                </a:cubicBezTo>
                <a:lnTo>
                  <a:pt x="32" y="40"/>
                </a:lnTo>
                <a:close/>
                <a:moveTo>
                  <a:pt x="46" y="24"/>
                </a:moveTo>
                <a:cubicBezTo>
                  <a:pt x="54" y="24"/>
                  <a:pt x="54" y="24"/>
                  <a:pt x="54" y="24"/>
                </a:cubicBezTo>
                <a:cubicBezTo>
                  <a:pt x="54" y="79"/>
                  <a:pt x="54" y="79"/>
                  <a:pt x="54" y="79"/>
                </a:cubicBezTo>
                <a:cubicBezTo>
                  <a:pt x="46" y="79"/>
                  <a:pt x="46" y="79"/>
                  <a:pt x="46" y="79"/>
                </a:cubicBezTo>
                <a:lnTo>
                  <a:pt x="46" y="24"/>
                </a:lnTo>
                <a:close/>
                <a:moveTo>
                  <a:pt x="60" y="61"/>
                </a:moveTo>
                <a:cubicBezTo>
                  <a:pt x="68" y="61"/>
                  <a:pt x="68" y="61"/>
                  <a:pt x="68" y="61"/>
                </a:cubicBezTo>
                <a:cubicBezTo>
                  <a:pt x="68" y="79"/>
                  <a:pt x="68" y="79"/>
                  <a:pt x="68" y="79"/>
                </a:cubicBezTo>
                <a:cubicBezTo>
                  <a:pt x="60" y="79"/>
                  <a:pt x="60" y="79"/>
                  <a:pt x="60" y="79"/>
                </a:cubicBezTo>
                <a:lnTo>
                  <a:pt x="60" y="61"/>
                </a:lnTo>
                <a:close/>
                <a:moveTo>
                  <a:pt x="74" y="54"/>
                </a:moveTo>
                <a:cubicBezTo>
                  <a:pt x="82" y="54"/>
                  <a:pt x="82" y="54"/>
                  <a:pt x="82" y="54"/>
                </a:cubicBezTo>
                <a:cubicBezTo>
                  <a:pt x="82" y="79"/>
                  <a:pt x="82" y="79"/>
                  <a:pt x="82" y="79"/>
                </a:cubicBezTo>
                <a:cubicBezTo>
                  <a:pt x="74" y="79"/>
                  <a:pt x="74" y="79"/>
                  <a:pt x="74" y="79"/>
                </a:cubicBezTo>
                <a:lnTo>
                  <a:pt x="74" y="54"/>
                </a:lnTo>
                <a:close/>
                <a:moveTo>
                  <a:pt x="88" y="69"/>
                </a:moveTo>
                <a:cubicBezTo>
                  <a:pt x="96" y="69"/>
                  <a:pt x="96" y="69"/>
                  <a:pt x="96" y="69"/>
                </a:cubicBezTo>
                <a:cubicBezTo>
                  <a:pt x="96" y="79"/>
                  <a:pt x="96" y="79"/>
                  <a:pt x="96" y="79"/>
                </a:cubicBezTo>
                <a:cubicBezTo>
                  <a:pt x="88" y="79"/>
                  <a:pt x="88" y="79"/>
                  <a:pt x="88" y="79"/>
                </a:cubicBezTo>
                <a:lnTo>
                  <a:pt x="88" y="69"/>
                </a:lnTo>
                <a:close/>
                <a:moveTo>
                  <a:pt x="102" y="48"/>
                </a:moveTo>
                <a:cubicBezTo>
                  <a:pt x="110" y="48"/>
                  <a:pt x="110" y="48"/>
                  <a:pt x="110" y="48"/>
                </a:cubicBezTo>
                <a:cubicBezTo>
                  <a:pt x="110" y="79"/>
                  <a:pt x="110" y="79"/>
                  <a:pt x="110" y="79"/>
                </a:cubicBezTo>
                <a:cubicBezTo>
                  <a:pt x="102" y="79"/>
                  <a:pt x="102" y="79"/>
                  <a:pt x="102" y="79"/>
                </a:cubicBezTo>
                <a:lnTo>
                  <a:pt x="102" y="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9" name="Group 18">
            <a:extLst>
              <a:ext uri="{FF2B5EF4-FFF2-40B4-BE49-F238E27FC236}">
                <a16:creationId xmlns:a16="http://schemas.microsoft.com/office/drawing/2014/main" id="{2B869B13-26DB-4B4C-BAEC-AED70D05B66E}"/>
              </a:ext>
            </a:extLst>
          </p:cNvPr>
          <p:cNvGrpSpPr>
            <a:grpSpLocks noChangeAspect="1"/>
          </p:cNvGrpSpPr>
          <p:nvPr/>
        </p:nvGrpSpPr>
        <p:grpSpPr>
          <a:xfrm>
            <a:off x="220959" y="2075783"/>
            <a:ext cx="347049" cy="320040"/>
            <a:chOff x="-1377992" y="1015299"/>
            <a:chExt cx="513556" cy="473589"/>
          </a:xfrm>
          <a:solidFill>
            <a:schemeClr val="bg1"/>
          </a:solidFill>
        </p:grpSpPr>
        <p:sp>
          <p:nvSpPr>
            <p:cNvPr id="20" name="Freeform 26">
              <a:extLst>
                <a:ext uri="{FF2B5EF4-FFF2-40B4-BE49-F238E27FC236}">
                  <a16:creationId xmlns:a16="http://schemas.microsoft.com/office/drawing/2014/main" id="{D6507FC5-044C-4228-B70F-8399BB1CAFCF}"/>
                </a:ext>
              </a:extLst>
            </p:cNvPr>
            <p:cNvSpPr>
              <a:spLocks/>
            </p:cNvSpPr>
            <p:nvPr/>
          </p:nvSpPr>
          <p:spPr bwMode="auto">
            <a:xfrm>
              <a:off x="-1261003" y="1310548"/>
              <a:ext cx="51554" cy="178339"/>
            </a:xfrm>
            <a:custGeom>
              <a:avLst/>
              <a:gdLst>
                <a:gd name="T0" fmla="*/ 0 w 26"/>
                <a:gd name="T1" fmla="*/ 17 h 90"/>
                <a:gd name="T2" fmla="*/ 0 w 26"/>
                <a:gd name="T3" fmla="*/ 90 h 90"/>
                <a:gd name="T4" fmla="*/ 26 w 26"/>
                <a:gd name="T5" fmla="*/ 90 h 90"/>
                <a:gd name="T6" fmla="*/ 26 w 26"/>
                <a:gd name="T7" fmla="*/ 12 h 90"/>
                <a:gd name="T8" fmla="*/ 16 w 26"/>
                <a:gd name="T9" fmla="*/ 0 h 90"/>
                <a:gd name="T10" fmla="*/ 0 w 26"/>
                <a:gd name="T11" fmla="*/ 17 h 90"/>
              </a:gdLst>
              <a:ahLst/>
              <a:cxnLst>
                <a:cxn ang="0">
                  <a:pos x="T0" y="T1"/>
                </a:cxn>
                <a:cxn ang="0">
                  <a:pos x="T2" y="T3"/>
                </a:cxn>
                <a:cxn ang="0">
                  <a:pos x="T4" y="T5"/>
                </a:cxn>
                <a:cxn ang="0">
                  <a:pos x="T6" y="T7"/>
                </a:cxn>
                <a:cxn ang="0">
                  <a:pos x="T8" y="T9"/>
                </a:cxn>
                <a:cxn ang="0">
                  <a:pos x="T10" y="T11"/>
                </a:cxn>
              </a:cxnLst>
              <a:rect l="0" t="0" r="r" b="b"/>
              <a:pathLst>
                <a:path w="26" h="90">
                  <a:moveTo>
                    <a:pt x="0" y="17"/>
                  </a:moveTo>
                  <a:lnTo>
                    <a:pt x="0" y="90"/>
                  </a:lnTo>
                  <a:lnTo>
                    <a:pt x="26" y="90"/>
                  </a:lnTo>
                  <a:lnTo>
                    <a:pt x="26" y="12"/>
                  </a:lnTo>
                  <a:lnTo>
                    <a:pt x="16" y="0"/>
                  </a:lnTo>
                  <a:lnTo>
                    <a:pt x="0" y="1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Freeform 27">
              <a:extLst>
                <a:ext uri="{FF2B5EF4-FFF2-40B4-BE49-F238E27FC236}">
                  <a16:creationId xmlns:a16="http://schemas.microsoft.com/office/drawing/2014/main" id="{B9867D97-FE65-4705-BDE1-DB157956BEBE}"/>
                </a:ext>
              </a:extLst>
            </p:cNvPr>
            <p:cNvSpPr>
              <a:spLocks/>
            </p:cNvSpPr>
            <p:nvPr/>
          </p:nvSpPr>
          <p:spPr bwMode="auto">
            <a:xfrm>
              <a:off x="-1318506" y="1368013"/>
              <a:ext cx="33709" cy="120875"/>
            </a:xfrm>
            <a:custGeom>
              <a:avLst/>
              <a:gdLst>
                <a:gd name="T0" fmla="*/ 0 w 17"/>
                <a:gd name="T1" fmla="*/ 61 h 61"/>
                <a:gd name="T2" fmla="*/ 17 w 17"/>
                <a:gd name="T3" fmla="*/ 61 h 61"/>
                <a:gd name="T4" fmla="*/ 17 w 17"/>
                <a:gd name="T5" fmla="*/ 0 h 61"/>
                <a:gd name="T6" fmla="*/ 0 w 17"/>
                <a:gd name="T7" fmla="*/ 16 h 61"/>
                <a:gd name="T8" fmla="*/ 0 w 17"/>
                <a:gd name="T9" fmla="*/ 61 h 61"/>
              </a:gdLst>
              <a:ahLst/>
              <a:cxnLst>
                <a:cxn ang="0">
                  <a:pos x="T0" y="T1"/>
                </a:cxn>
                <a:cxn ang="0">
                  <a:pos x="T2" y="T3"/>
                </a:cxn>
                <a:cxn ang="0">
                  <a:pos x="T4" y="T5"/>
                </a:cxn>
                <a:cxn ang="0">
                  <a:pos x="T6" y="T7"/>
                </a:cxn>
                <a:cxn ang="0">
                  <a:pos x="T8" y="T9"/>
                </a:cxn>
              </a:cxnLst>
              <a:rect l="0" t="0" r="r" b="b"/>
              <a:pathLst>
                <a:path w="17" h="61">
                  <a:moveTo>
                    <a:pt x="0" y="61"/>
                  </a:moveTo>
                  <a:lnTo>
                    <a:pt x="17" y="61"/>
                  </a:lnTo>
                  <a:lnTo>
                    <a:pt x="17" y="0"/>
                  </a:lnTo>
                  <a:lnTo>
                    <a:pt x="0" y="16"/>
                  </a:lnTo>
                  <a:lnTo>
                    <a:pt x="0" y="6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2" name="Freeform 28">
              <a:extLst>
                <a:ext uri="{FF2B5EF4-FFF2-40B4-BE49-F238E27FC236}">
                  <a16:creationId xmlns:a16="http://schemas.microsoft.com/office/drawing/2014/main" id="{C1C82A22-4F9E-434C-ABD5-2B75FFFCA78D}"/>
                </a:ext>
              </a:extLst>
            </p:cNvPr>
            <p:cNvSpPr>
              <a:spLocks/>
            </p:cNvSpPr>
            <p:nvPr/>
          </p:nvSpPr>
          <p:spPr bwMode="auto">
            <a:xfrm>
              <a:off x="-1036943" y="1134191"/>
              <a:ext cx="113022" cy="354697"/>
            </a:xfrm>
            <a:custGeom>
              <a:avLst/>
              <a:gdLst>
                <a:gd name="T0" fmla="*/ 0 w 57"/>
                <a:gd name="T1" fmla="*/ 56 h 179"/>
                <a:gd name="T2" fmla="*/ 0 w 57"/>
                <a:gd name="T3" fmla="*/ 179 h 179"/>
                <a:gd name="T4" fmla="*/ 57 w 57"/>
                <a:gd name="T5" fmla="*/ 179 h 179"/>
                <a:gd name="T6" fmla="*/ 57 w 57"/>
                <a:gd name="T7" fmla="*/ 0 h 179"/>
                <a:gd name="T8" fmla="*/ 0 w 57"/>
                <a:gd name="T9" fmla="*/ 56 h 179"/>
              </a:gdLst>
              <a:ahLst/>
              <a:cxnLst>
                <a:cxn ang="0">
                  <a:pos x="T0" y="T1"/>
                </a:cxn>
                <a:cxn ang="0">
                  <a:pos x="T2" y="T3"/>
                </a:cxn>
                <a:cxn ang="0">
                  <a:pos x="T4" y="T5"/>
                </a:cxn>
                <a:cxn ang="0">
                  <a:pos x="T6" y="T7"/>
                </a:cxn>
                <a:cxn ang="0">
                  <a:pos x="T8" y="T9"/>
                </a:cxn>
              </a:cxnLst>
              <a:rect l="0" t="0" r="r" b="b"/>
              <a:pathLst>
                <a:path w="57" h="179">
                  <a:moveTo>
                    <a:pt x="0" y="56"/>
                  </a:moveTo>
                  <a:lnTo>
                    <a:pt x="0" y="179"/>
                  </a:lnTo>
                  <a:lnTo>
                    <a:pt x="57" y="179"/>
                  </a:lnTo>
                  <a:lnTo>
                    <a:pt x="57" y="0"/>
                  </a:lnTo>
                  <a:lnTo>
                    <a:pt x="0" y="56"/>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29">
              <a:extLst>
                <a:ext uri="{FF2B5EF4-FFF2-40B4-BE49-F238E27FC236}">
                  <a16:creationId xmlns:a16="http://schemas.microsoft.com/office/drawing/2014/main" id="{4A15A250-2FB2-4250-B138-AC820CAF44C5}"/>
                </a:ext>
              </a:extLst>
            </p:cNvPr>
            <p:cNvSpPr>
              <a:spLocks/>
            </p:cNvSpPr>
            <p:nvPr/>
          </p:nvSpPr>
          <p:spPr bwMode="auto">
            <a:xfrm>
              <a:off x="-1126170" y="1274880"/>
              <a:ext cx="65434" cy="214007"/>
            </a:xfrm>
            <a:custGeom>
              <a:avLst/>
              <a:gdLst>
                <a:gd name="T0" fmla="*/ 0 w 33"/>
                <a:gd name="T1" fmla="*/ 30 h 108"/>
                <a:gd name="T2" fmla="*/ 0 w 33"/>
                <a:gd name="T3" fmla="*/ 108 h 108"/>
                <a:gd name="T4" fmla="*/ 33 w 33"/>
                <a:gd name="T5" fmla="*/ 108 h 108"/>
                <a:gd name="T6" fmla="*/ 33 w 33"/>
                <a:gd name="T7" fmla="*/ 0 h 108"/>
                <a:gd name="T8" fmla="*/ 31 w 33"/>
                <a:gd name="T9" fmla="*/ 0 h 108"/>
                <a:gd name="T10" fmla="*/ 0 w 33"/>
                <a:gd name="T11" fmla="*/ 30 h 108"/>
              </a:gdLst>
              <a:ahLst/>
              <a:cxnLst>
                <a:cxn ang="0">
                  <a:pos x="T0" y="T1"/>
                </a:cxn>
                <a:cxn ang="0">
                  <a:pos x="T2" y="T3"/>
                </a:cxn>
                <a:cxn ang="0">
                  <a:pos x="T4" y="T5"/>
                </a:cxn>
                <a:cxn ang="0">
                  <a:pos x="T6" y="T7"/>
                </a:cxn>
                <a:cxn ang="0">
                  <a:pos x="T8" y="T9"/>
                </a:cxn>
                <a:cxn ang="0">
                  <a:pos x="T10" y="T11"/>
                </a:cxn>
              </a:cxnLst>
              <a:rect l="0" t="0" r="r" b="b"/>
              <a:pathLst>
                <a:path w="33" h="108">
                  <a:moveTo>
                    <a:pt x="0" y="30"/>
                  </a:moveTo>
                  <a:lnTo>
                    <a:pt x="0" y="108"/>
                  </a:lnTo>
                  <a:lnTo>
                    <a:pt x="33" y="108"/>
                  </a:lnTo>
                  <a:lnTo>
                    <a:pt x="33" y="0"/>
                  </a:lnTo>
                  <a:lnTo>
                    <a:pt x="31" y="0"/>
                  </a:lnTo>
                  <a:lnTo>
                    <a:pt x="0" y="3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Freeform 30">
              <a:extLst>
                <a:ext uri="{FF2B5EF4-FFF2-40B4-BE49-F238E27FC236}">
                  <a16:creationId xmlns:a16="http://schemas.microsoft.com/office/drawing/2014/main" id="{8471A00A-53E8-405D-AFCA-80A57CF738F1}"/>
                </a:ext>
              </a:extLst>
            </p:cNvPr>
            <p:cNvSpPr>
              <a:spLocks/>
            </p:cNvSpPr>
            <p:nvPr/>
          </p:nvSpPr>
          <p:spPr bwMode="auto">
            <a:xfrm>
              <a:off x="-1187639" y="1358105"/>
              <a:ext cx="37675" cy="130782"/>
            </a:xfrm>
            <a:custGeom>
              <a:avLst/>
              <a:gdLst>
                <a:gd name="T0" fmla="*/ 10 w 19"/>
                <a:gd name="T1" fmla="*/ 10 h 66"/>
                <a:gd name="T2" fmla="*/ 5 w 19"/>
                <a:gd name="T3" fmla="*/ 3 h 66"/>
                <a:gd name="T4" fmla="*/ 0 w 19"/>
                <a:gd name="T5" fmla="*/ 0 h 66"/>
                <a:gd name="T6" fmla="*/ 0 w 19"/>
                <a:gd name="T7" fmla="*/ 66 h 66"/>
                <a:gd name="T8" fmla="*/ 19 w 19"/>
                <a:gd name="T9" fmla="*/ 66 h 66"/>
                <a:gd name="T10" fmla="*/ 19 w 19"/>
                <a:gd name="T11" fmla="*/ 0 h 66"/>
                <a:gd name="T12" fmla="*/ 17 w 19"/>
                <a:gd name="T13" fmla="*/ 3 h 66"/>
                <a:gd name="T14" fmla="*/ 10 w 19"/>
                <a:gd name="T15" fmla="*/ 1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66">
                  <a:moveTo>
                    <a:pt x="10" y="10"/>
                  </a:moveTo>
                  <a:lnTo>
                    <a:pt x="5" y="3"/>
                  </a:lnTo>
                  <a:lnTo>
                    <a:pt x="0" y="0"/>
                  </a:lnTo>
                  <a:lnTo>
                    <a:pt x="0" y="66"/>
                  </a:lnTo>
                  <a:lnTo>
                    <a:pt x="19" y="66"/>
                  </a:lnTo>
                  <a:lnTo>
                    <a:pt x="19" y="0"/>
                  </a:lnTo>
                  <a:lnTo>
                    <a:pt x="17" y="3"/>
                  </a:lnTo>
                  <a:lnTo>
                    <a:pt x="10" y="1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31">
              <a:extLst>
                <a:ext uri="{FF2B5EF4-FFF2-40B4-BE49-F238E27FC236}">
                  <a16:creationId xmlns:a16="http://schemas.microsoft.com/office/drawing/2014/main" id="{3841F73A-EE22-4E92-800D-5030AE980B48}"/>
                </a:ext>
              </a:extLst>
            </p:cNvPr>
            <p:cNvSpPr>
              <a:spLocks/>
            </p:cNvSpPr>
            <p:nvPr/>
          </p:nvSpPr>
          <p:spPr bwMode="auto">
            <a:xfrm>
              <a:off x="-1377992" y="1015299"/>
              <a:ext cx="513556" cy="394328"/>
            </a:xfrm>
            <a:custGeom>
              <a:avLst/>
              <a:gdLst>
                <a:gd name="T0" fmla="*/ 233 w 259"/>
                <a:gd name="T1" fmla="*/ 43 h 199"/>
                <a:gd name="T2" fmla="*/ 259 w 259"/>
                <a:gd name="T3" fmla="*/ 69 h 199"/>
                <a:gd name="T4" fmla="*/ 250 w 259"/>
                <a:gd name="T5" fmla="*/ 12 h 199"/>
                <a:gd name="T6" fmla="*/ 191 w 259"/>
                <a:gd name="T7" fmla="*/ 0 h 199"/>
                <a:gd name="T8" fmla="*/ 217 w 259"/>
                <a:gd name="T9" fmla="*/ 29 h 199"/>
                <a:gd name="T10" fmla="*/ 106 w 259"/>
                <a:gd name="T11" fmla="*/ 140 h 199"/>
                <a:gd name="T12" fmla="*/ 75 w 259"/>
                <a:gd name="T13" fmla="*/ 107 h 199"/>
                <a:gd name="T14" fmla="*/ 0 w 259"/>
                <a:gd name="T15" fmla="*/ 183 h 199"/>
                <a:gd name="T16" fmla="*/ 14 w 259"/>
                <a:gd name="T17" fmla="*/ 199 h 199"/>
                <a:gd name="T18" fmla="*/ 75 w 259"/>
                <a:gd name="T19" fmla="*/ 138 h 199"/>
                <a:gd name="T20" fmla="*/ 92 w 259"/>
                <a:gd name="T21" fmla="*/ 154 h 199"/>
                <a:gd name="T22" fmla="*/ 92 w 259"/>
                <a:gd name="T23" fmla="*/ 154 h 199"/>
                <a:gd name="T24" fmla="*/ 106 w 259"/>
                <a:gd name="T25" fmla="*/ 171 h 199"/>
                <a:gd name="T26" fmla="*/ 106 w 259"/>
                <a:gd name="T27" fmla="*/ 171 h 199"/>
                <a:gd name="T28" fmla="*/ 106 w 259"/>
                <a:gd name="T29" fmla="*/ 171 h 199"/>
                <a:gd name="T30" fmla="*/ 120 w 259"/>
                <a:gd name="T31" fmla="*/ 154 h 199"/>
                <a:gd name="T32" fmla="*/ 120 w 259"/>
                <a:gd name="T33" fmla="*/ 154 h 199"/>
                <a:gd name="T34" fmla="*/ 233 w 259"/>
                <a:gd name="T35" fmla="*/ 4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9" h="199">
                  <a:moveTo>
                    <a:pt x="233" y="43"/>
                  </a:moveTo>
                  <a:lnTo>
                    <a:pt x="259" y="69"/>
                  </a:lnTo>
                  <a:lnTo>
                    <a:pt x="250" y="12"/>
                  </a:lnTo>
                  <a:lnTo>
                    <a:pt x="191" y="0"/>
                  </a:lnTo>
                  <a:lnTo>
                    <a:pt x="217" y="29"/>
                  </a:lnTo>
                  <a:lnTo>
                    <a:pt x="106" y="140"/>
                  </a:lnTo>
                  <a:lnTo>
                    <a:pt x="75" y="107"/>
                  </a:lnTo>
                  <a:lnTo>
                    <a:pt x="0" y="183"/>
                  </a:lnTo>
                  <a:lnTo>
                    <a:pt x="14" y="199"/>
                  </a:lnTo>
                  <a:lnTo>
                    <a:pt x="75" y="138"/>
                  </a:lnTo>
                  <a:lnTo>
                    <a:pt x="92" y="154"/>
                  </a:lnTo>
                  <a:lnTo>
                    <a:pt x="92" y="154"/>
                  </a:lnTo>
                  <a:lnTo>
                    <a:pt x="106" y="171"/>
                  </a:lnTo>
                  <a:lnTo>
                    <a:pt x="106" y="171"/>
                  </a:lnTo>
                  <a:lnTo>
                    <a:pt x="106" y="171"/>
                  </a:lnTo>
                  <a:lnTo>
                    <a:pt x="120" y="154"/>
                  </a:lnTo>
                  <a:lnTo>
                    <a:pt x="120" y="154"/>
                  </a:lnTo>
                  <a:lnTo>
                    <a:pt x="233" y="43"/>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26" name="Group 25">
            <a:extLst>
              <a:ext uri="{FF2B5EF4-FFF2-40B4-BE49-F238E27FC236}">
                <a16:creationId xmlns:a16="http://schemas.microsoft.com/office/drawing/2014/main" id="{071CC1AF-E826-4CFC-A4B8-872B622424A8}"/>
              </a:ext>
            </a:extLst>
          </p:cNvPr>
          <p:cNvGrpSpPr>
            <a:grpSpLocks noChangeAspect="1"/>
          </p:cNvGrpSpPr>
          <p:nvPr/>
        </p:nvGrpSpPr>
        <p:grpSpPr>
          <a:xfrm>
            <a:off x="259432" y="4527811"/>
            <a:ext cx="270103" cy="320040"/>
            <a:chOff x="143672" y="4828874"/>
            <a:chExt cx="507638" cy="601492"/>
          </a:xfrm>
          <a:solidFill>
            <a:schemeClr val="bg1"/>
          </a:solidFill>
        </p:grpSpPr>
        <p:sp>
          <p:nvSpPr>
            <p:cNvPr id="27" name="Freeform 507">
              <a:extLst>
                <a:ext uri="{FF2B5EF4-FFF2-40B4-BE49-F238E27FC236}">
                  <a16:creationId xmlns:a16="http://schemas.microsoft.com/office/drawing/2014/main" id="{4AF4EA6B-45AA-414D-BBD7-CB4976AF77B3}"/>
                </a:ext>
              </a:extLst>
            </p:cNvPr>
            <p:cNvSpPr>
              <a:spLocks noEditPoints="1"/>
            </p:cNvSpPr>
            <p:nvPr/>
          </p:nvSpPr>
          <p:spPr bwMode="auto">
            <a:xfrm>
              <a:off x="162719" y="4828874"/>
              <a:ext cx="488591" cy="576000"/>
            </a:xfrm>
            <a:custGeom>
              <a:avLst/>
              <a:gdLst>
                <a:gd name="T0" fmla="*/ 5 w 109"/>
                <a:gd name="T1" fmla="*/ 122 h 128"/>
                <a:gd name="T2" fmla="*/ 103 w 109"/>
                <a:gd name="T3" fmla="*/ 122 h 128"/>
                <a:gd name="T4" fmla="*/ 103 w 109"/>
                <a:gd name="T5" fmla="*/ 6 h 128"/>
                <a:gd name="T6" fmla="*/ 5 w 109"/>
                <a:gd name="T7" fmla="*/ 6 h 128"/>
                <a:gd name="T8" fmla="*/ 5 w 109"/>
                <a:gd name="T9" fmla="*/ 122 h 128"/>
                <a:gd name="T10" fmla="*/ 106 w 109"/>
                <a:gd name="T11" fmla="*/ 128 h 128"/>
                <a:gd name="T12" fmla="*/ 3 w 109"/>
                <a:gd name="T13" fmla="*/ 128 h 128"/>
                <a:gd name="T14" fmla="*/ 0 w 109"/>
                <a:gd name="T15" fmla="*/ 125 h 128"/>
                <a:gd name="T16" fmla="*/ 0 w 109"/>
                <a:gd name="T17" fmla="*/ 3 h 128"/>
                <a:gd name="T18" fmla="*/ 3 w 109"/>
                <a:gd name="T19" fmla="*/ 0 h 128"/>
                <a:gd name="T20" fmla="*/ 106 w 109"/>
                <a:gd name="T21" fmla="*/ 0 h 128"/>
                <a:gd name="T22" fmla="*/ 109 w 109"/>
                <a:gd name="T23" fmla="*/ 3 h 128"/>
                <a:gd name="T24" fmla="*/ 109 w 109"/>
                <a:gd name="T25" fmla="*/ 125 h 128"/>
                <a:gd name="T26" fmla="*/ 106 w 109"/>
                <a:gd name="T2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28">
                  <a:moveTo>
                    <a:pt x="5" y="122"/>
                  </a:moveTo>
                  <a:cubicBezTo>
                    <a:pt x="103" y="122"/>
                    <a:pt x="103" y="122"/>
                    <a:pt x="103" y="122"/>
                  </a:cubicBezTo>
                  <a:cubicBezTo>
                    <a:pt x="103" y="6"/>
                    <a:pt x="103" y="6"/>
                    <a:pt x="103" y="6"/>
                  </a:cubicBezTo>
                  <a:cubicBezTo>
                    <a:pt x="5" y="6"/>
                    <a:pt x="5" y="6"/>
                    <a:pt x="5" y="6"/>
                  </a:cubicBezTo>
                  <a:lnTo>
                    <a:pt x="5" y="122"/>
                  </a:lnTo>
                  <a:close/>
                  <a:moveTo>
                    <a:pt x="106" y="128"/>
                  </a:moveTo>
                  <a:cubicBezTo>
                    <a:pt x="3" y="128"/>
                    <a:pt x="3" y="128"/>
                    <a:pt x="3" y="128"/>
                  </a:cubicBezTo>
                  <a:cubicBezTo>
                    <a:pt x="1" y="128"/>
                    <a:pt x="0" y="127"/>
                    <a:pt x="0" y="125"/>
                  </a:cubicBezTo>
                  <a:cubicBezTo>
                    <a:pt x="0" y="3"/>
                    <a:pt x="0" y="3"/>
                    <a:pt x="0" y="3"/>
                  </a:cubicBezTo>
                  <a:cubicBezTo>
                    <a:pt x="0" y="2"/>
                    <a:pt x="1" y="0"/>
                    <a:pt x="3" y="0"/>
                  </a:cubicBezTo>
                  <a:cubicBezTo>
                    <a:pt x="106" y="0"/>
                    <a:pt x="106" y="0"/>
                    <a:pt x="106" y="0"/>
                  </a:cubicBezTo>
                  <a:cubicBezTo>
                    <a:pt x="108" y="0"/>
                    <a:pt x="109" y="2"/>
                    <a:pt x="109" y="3"/>
                  </a:cubicBezTo>
                  <a:cubicBezTo>
                    <a:pt x="109" y="125"/>
                    <a:pt x="109" y="125"/>
                    <a:pt x="109" y="125"/>
                  </a:cubicBezTo>
                  <a:cubicBezTo>
                    <a:pt x="109" y="127"/>
                    <a:pt x="108" y="128"/>
                    <a:pt x="106" y="128"/>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8" name="Freeform 509">
              <a:extLst>
                <a:ext uri="{FF2B5EF4-FFF2-40B4-BE49-F238E27FC236}">
                  <a16:creationId xmlns:a16="http://schemas.microsoft.com/office/drawing/2014/main" id="{ED57D8A7-059D-40F7-AF9B-D094A27DF88A}"/>
                </a:ext>
              </a:extLst>
            </p:cNvPr>
            <p:cNvSpPr>
              <a:spLocks/>
            </p:cNvSpPr>
            <p:nvPr/>
          </p:nvSpPr>
          <p:spPr bwMode="auto">
            <a:xfrm>
              <a:off x="247886" y="4931971"/>
              <a:ext cx="318257" cy="26895"/>
            </a:xfrm>
            <a:custGeom>
              <a:avLst/>
              <a:gdLst>
                <a:gd name="T0" fmla="*/ 68 w 71"/>
                <a:gd name="T1" fmla="*/ 6 h 6"/>
                <a:gd name="T2" fmla="*/ 3 w 71"/>
                <a:gd name="T3" fmla="*/ 6 h 6"/>
                <a:gd name="T4" fmla="*/ 0 w 71"/>
                <a:gd name="T5" fmla="*/ 3 h 6"/>
                <a:gd name="T6" fmla="*/ 3 w 71"/>
                <a:gd name="T7" fmla="*/ 0 h 6"/>
                <a:gd name="T8" fmla="*/ 68 w 71"/>
                <a:gd name="T9" fmla="*/ 0 h 6"/>
                <a:gd name="T10" fmla="*/ 71 w 71"/>
                <a:gd name="T11" fmla="*/ 3 h 6"/>
                <a:gd name="T12" fmla="*/ 68 w 71"/>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71" h="6">
                  <a:moveTo>
                    <a:pt x="68" y="6"/>
                  </a:moveTo>
                  <a:cubicBezTo>
                    <a:pt x="3" y="6"/>
                    <a:pt x="3" y="6"/>
                    <a:pt x="3" y="6"/>
                  </a:cubicBezTo>
                  <a:cubicBezTo>
                    <a:pt x="1" y="6"/>
                    <a:pt x="0" y="4"/>
                    <a:pt x="0" y="3"/>
                  </a:cubicBezTo>
                  <a:cubicBezTo>
                    <a:pt x="0" y="1"/>
                    <a:pt x="1" y="0"/>
                    <a:pt x="3" y="0"/>
                  </a:cubicBezTo>
                  <a:cubicBezTo>
                    <a:pt x="68" y="0"/>
                    <a:pt x="68" y="0"/>
                    <a:pt x="68" y="0"/>
                  </a:cubicBezTo>
                  <a:cubicBezTo>
                    <a:pt x="69" y="0"/>
                    <a:pt x="71" y="1"/>
                    <a:pt x="71" y="3"/>
                  </a:cubicBezTo>
                  <a:cubicBezTo>
                    <a:pt x="71" y="4"/>
                    <a:pt x="69" y="6"/>
                    <a:pt x="68" y="6"/>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9" name="Freeform 510">
              <a:extLst>
                <a:ext uri="{FF2B5EF4-FFF2-40B4-BE49-F238E27FC236}">
                  <a16:creationId xmlns:a16="http://schemas.microsoft.com/office/drawing/2014/main" id="{C8A6B08F-DDED-49CF-A105-9F1D8277DFEF}"/>
                </a:ext>
              </a:extLst>
            </p:cNvPr>
            <p:cNvSpPr>
              <a:spLocks/>
            </p:cNvSpPr>
            <p:nvPr/>
          </p:nvSpPr>
          <p:spPr bwMode="auto">
            <a:xfrm>
              <a:off x="247886" y="4931971"/>
              <a:ext cx="318257" cy="26895"/>
            </a:xfrm>
            <a:custGeom>
              <a:avLst/>
              <a:gdLst>
                <a:gd name="T0" fmla="*/ 68 w 71"/>
                <a:gd name="T1" fmla="*/ 6 h 6"/>
                <a:gd name="T2" fmla="*/ 3 w 71"/>
                <a:gd name="T3" fmla="*/ 6 h 6"/>
                <a:gd name="T4" fmla="*/ 0 w 71"/>
                <a:gd name="T5" fmla="*/ 3 h 6"/>
                <a:gd name="T6" fmla="*/ 3 w 71"/>
                <a:gd name="T7" fmla="*/ 0 h 6"/>
                <a:gd name="T8" fmla="*/ 68 w 71"/>
                <a:gd name="T9" fmla="*/ 0 h 6"/>
                <a:gd name="T10" fmla="*/ 71 w 71"/>
                <a:gd name="T11" fmla="*/ 3 h 6"/>
                <a:gd name="T12" fmla="*/ 68 w 71"/>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71" h="6">
                  <a:moveTo>
                    <a:pt x="68" y="6"/>
                  </a:moveTo>
                  <a:cubicBezTo>
                    <a:pt x="3" y="6"/>
                    <a:pt x="3" y="6"/>
                    <a:pt x="3" y="6"/>
                  </a:cubicBezTo>
                  <a:cubicBezTo>
                    <a:pt x="1" y="6"/>
                    <a:pt x="0" y="4"/>
                    <a:pt x="0" y="3"/>
                  </a:cubicBezTo>
                  <a:cubicBezTo>
                    <a:pt x="0" y="1"/>
                    <a:pt x="1" y="0"/>
                    <a:pt x="3" y="0"/>
                  </a:cubicBezTo>
                  <a:cubicBezTo>
                    <a:pt x="68" y="0"/>
                    <a:pt x="68" y="0"/>
                    <a:pt x="68" y="0"/>
                  </a:cubicBezTo>
                  <a:cubicBezTo>
                    <a:pt x="69" y="0"/>
                    <a:pt x="71" y="1"/>
                    <a:pt x="71" y="3"/>
                  </a:cubicBezTo>
                  <a:cubicBezTo>
                    <a:pt x="71" y="4"/>
                    <a:pt x="69" y="6"/>
                    <a:pt x="68" y="6"/>
                  </a:cubicBezTo>
                  <a:close/>
                </a:path>
              </a:pathLst>
            </a:custGeom>
            <a:grp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30" name="Freeform 511">
              <a:extLst>
                <a:ext uri="{FF2B5EF4-FFF2-40B4-BE49-F238E27FC236}">
                  <a16:creationId xmlns:a16="http://schemas.microsoft.com/office/drawing/2014/main" id="{B513D40F-1CDC-44A3-9B53-182CCEE1132D}"/>
                </a:ext>
              </a:extLst>
            </p:cNvPr>
            <p:cNvSpPr>
              <a:spLocks/>
            </p:cNvSpPr>
            <p:nvPr/>
          </p:nvSpPr>
          <p:spPr bwMode="auto">
            <a:xfrm>
              <a:off x="247886" y="4999208"/>
              <a:ext cx="318257" cy="22412"/>
            </a:xfrm>
            <a:custGeom>
              <a:avLst/>
              <a:gdLst>
                <a:gd name="T0" fmla="*/ 68 w 71"/>
                <a:gd name="T1" fmla="*/ 5 h 5"/>
                <a:gd name="T2" fmla="*/ 3 w 71"/>
                <a:gd name="T3" fmla="*/ 5 h 5"/>
                <a:gd name="T4" fmla="*/ 0 w 71"/>
                <a:gd name="T5" fmla="*/ 2 h 5"/>
                <a:gd name="T6" fmla="*/ 3 w 71"/>
                <a:gd name="T7" fmla="*/ 0 h 5"/>
                <a:gd name="T8" fmla="*/ 68 w 71"/>
                <a:gd name="T9" fmla="*/ 0 h 5"/>
                <a:gd name="T10" fmla="*/ 71 w 71"/>
                <a:gd name="T11" fmla="*/ 2 h 5"/>
                <a:gd name="T12" fmla="*/ 68 w 71"/>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71" h="5">
                  <a:moveTo>
                    <a:pt x="68" y="5"/>
                  </a:moveTo>
                  <a:cubicBezTo>
                    <a:pt x="3" y="5"/>
                    <a:pt x="3" y="5"/>
                    <a:pt x="3" y="5"/>
                  </a:cubicBezTo>
                  <a:cubicBezTo>
                    <a:pt x="1" y="5"/>
                    <a:pt x="0" y="4"/>
                    <a:pt x="0" y="2"/>
                  </a:cubicBezTo>
                  <a:cubicBezTo>
                    <a:pt x="0" y="1"/>
                    <a:pt x="1" y="0"/>
                    <a:pt x="3" y="0"/>
                  </a:cubicBezTo>
                  <a:cubicBezTo>
                    <a:pt x="68" y="0"/>
                    <a:pt x="68" y="0"/>
                    <a:pt x="68" y="0"/>
                  </a:cubicBezTo>
                  <a:cubicBezTo>
                    <a:pt x="69" y="0"/>
                    <a:pt x="71" y="1"/>
                    <a:pt x="71" y="2"/>
                  </a:cubicBezTo>
                  <a:cubicBezTo>
                    <a:pt x="71" y="4"/>
                    <a:pt x="69" y="5"/>
                    <a:pt x="68" y="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1" name="Freeform 512">
              <a:extLst>
                <a:ext uri="{FF2B5EF4-FFF2-40B4-BE49-F238E27FC236}">
                  <a16:creationId xmlns:a16="http://schemas.microsoft.com/office/drawing/2014/main" id="{967A6525-5440-48E7-A360-031DFE43E58A}"/>
                </a:ext>
              </a:extLst>
            </p:cNvPr>
            <p:cNvSpPr>
              <a:spLocks/>
            </p:cNvSpPr>
            <p:nvPr/>
          </p:nvSpPr>
          <p:spPr bwMode="auto">
            <a:xfrm>
              <a:off x="247886" y="4999208"/>
              <a:ext cx="318257" cy="22412"/>
            </a:xfrm>
            <a:custGeom>
              <a:avLst/>
              <a:gdLst>
                <a:gd name="T0" fmla="*/ 68 w 71"/>
                <a:gd name="T1" fmla="*/ 5 h 5"/>
                <a:gd name="T2" fmla="*/ 3 w 71"/>
                <a:gd name="T3" fmla="*/ 5 h 5"/>
                <a:gd name="T4" fmla="*/ 0 w 71"/>
                <a:gd name="T5" fmla="*/ 2 h 5"/>
                <a:gd name="T6" fmla="*/ 3 w 71"/>
                <a:gd name="T7" fmla="*/ 0 h 5"/>
                <a:gd name="T8" fmla="*/ 68 w 71"/>
                <a:gd name="T9" fmla="*/ 0 h 5"/>
                <a:gd name="T10" fmla="*/ 71 w 71"/>
                <a:gd name="T11" fmla="*/ 2 h 5"/>
                <a:gd name="T12" fmla="*/ 68 w 71"/>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71" h="5">
                  <a:moveTo>
                    <a:pt x="68" y="5"/>
                  </a:moveTo>
                  <a:cubicBezTo>
                    <a:pt x="3" y="5"/>
                    <a:pt x="3" y="5"/>
                    <a:pt x="3" y="5"/>
                  </a:cubicBezTo>
                  <a:cubicBezTo>
                    <a:pt x="1" y="5"/>
                    <a:pt x="0" y="4"/>
                    <a:pt x="0" y="2"/>
                  </a:cubicBezTo>
                  <a:cubicBezTo>
                    <a:pt x="0" y="1"/>
                    <a:pt x="1" y="0"/>
                    <a:pt x="3" y="0"/>
                  </a:cubicBezTo>
                  <a:cubicBezTo>
                    <a:pt x="68" y="0"/>
                    <a:pt x="68" y="0"/>
                    <a:pt x="68" y="0"/>
                  </a:cubicBezTo>
                  <a:cubicBezTo>
                    <a:pt x="69" y="0"/>
                    <a:pt x="71" y="1"/>
                    <a:pt x="71" y="2"/>
                  </a:cubicBezTo>
                  <a:cubicBezTo>
                    <a:pt x="71" y="4"/>
                    <a:pt x="69" y="5"/>
                    <a:pt x="68" y="5"/>
                  </a:cubicBezTo>
                  <a:close/>
                </a:path>
              </a:pathLst>
            </a:custGeom>
            <a:grp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32" name="Freeform 513">
              <a:extLst>
                <a:ext uri="{FF2B5EF4-FFF2-40B4-BE49-F238E27FC236}">
                  <a16:creationId xmlns:a16="http://schemas.microsoft.com/office/drawing/2014/main" id="{7BCFAC2E-68AA-4C79-9B84-2EB3EC360390}"/>
                </a:ext>
              </a:extLst>
            </p:cNvPr>
            <p:cNvSpPr>
              <a:spLocks/>
            </p:cNvSpPr>
            <p:nvPr/>
          </p:nvSpPr>
          <p:spPr bwMode="auto">
            <a:xfrm>
              <a:off x="247886" y="5061963"/>
              <a:ext cx="318257" cy="26895"/>
            </a:xfrm>
            <a:custGeom>
              <a:avLst/>
              <a:gdLst>
                <a:gd name="T0" fmla="*/ 68 w 71"/>
                <a:gd name="T1" fmla="*/ 6 h 6"/>
                <a:gd name="T2" fmla="*/ 3 w 71"/>
                <a:gd name="T3" fmla="*/ 6 h 6"/>
                <a:gd name="T4" fmla="*/ 0 w 71"/>
                <a:gd name="T5" fmla="*/ 3 h 6"/>
                <a:gd name="T6" fmla="*/ 3 w 71"/>
                <a:gd name="T7" fmla="*/ 0 h 6"/>
                <a:gd name="T8" fmla="*/ 68 w 71"/>
                <a:gd name="T9" fmla="*/ 0 h 6"/>
                <a:gd name="T10" fmla="*/ 71 w 71"/>
                <a:gd name="T11" fmla="*/ 3 h 6"/>
                <a:gd name="T12" fmla="*/ 68 w 71"/>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71" h="6">
                  <a:moveTo>
                    <a:pt x="68" y="6"/>
                  </a:moveTo>
                  <a:cubicBezTo>
                    <a:pt x="3" y="6"/>
                    <a:pt x="3" y="6"/>
                    <a:pt x="3" y="6"/>
                  </a:cubicBezTo>
                  <a:cubicBezTo>
                    <a:pt x="1" y="6"/>
                    <a:pt x="0" y="4"/>
                    <a:pt x="0" y="3"/>
                  </a:cubicBezTo>
                  <a:cubicBezTo>
                    <a:pt x="0" y="1"/>
                    <a:pt x="1" y="0"/>
                    <a:pt x="3" y="0"/>
                  </a:cubicBezTo>
                  <a:cubicBezTo>
                    <a:pt x="68" y="0"/>
                    <a:pt x="68" y="0"/>
                    <a:pt x="68" y="0"/>
                  </a:cubicBezTo>
                  <a:cubicBezTo>
                    <a:pt x="69" y="0"/>
                    <a:pt x="71" y="1"/>
                    <a:pt x="71" y="3"/>
                  </a:cubicBezTo>
                  <a:cubicBezTo>
                    <a:pt x="71" y="4"/>
                    <a:pt x="69" y="6"/>
                    <a:pt x="68" y="6"/>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3" name="Freeform 514">
              <a:extLst>
                <a:ext uri="{FF2B5EF4-FFF2-40B4-BE49-F238E27FC236}">
                  <a16:creationId xmlns:a16="http://schemas.microsoft.com/office/drawing/2014/main" id="{1B5363AC-C3F1-4CE8-BF4D-438FE8DACFC2}"/>
                </a:ext>
              </a:extLst>
            </p:cNvPr>
            <p:cNvSpPr>
              <a:spLocks/>
            </p:cNvSpPr>
            <p:nvPr/>
          </p:nvSpPr>
          <p:spPr bwMode="auto">
            <a:xfrm>
              <a:off x="247886" y="5061963"/>
              <a:ext cx="318257" cy="26895"/>
            </a:xfrm>
            <a:custGeom>
              <a:avLst/>
              <a:gdLst>
                <a:gd name="T0" fmla="*/ 68 w 71"/>
                <a:gd name="T1" fmla="*/ 6 h 6"/>
                <a:gd name="T2" fmla="*/ 3 w 71"/>
                <a:gd name="T3" fmla="*/ 6 h 6"/>
                <a:gd name="T4" fmla="*/ 0 w 71"/>
                <a:gd name="T5" fmla="*/ 3 h 6"/>
                <a:gd name="T6" fmla="*/ 3 w 71"/>
                <a:gd name="T7" fmla="*/ 0 h 6"/>
                <a:gd name="T8" fmla="*/ 68 w 71"/>
                <a:gd name="T9" fmla="*/ 0 h 6"/>
                <a:gd name="T10" fmla="*/ 71 w 71"/>
                <a:gd name="T11" fmla="*/ 3 h 6"/>
                <a:gd name="T12" fmla="*/ 68 w 71"/>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71" h="6">
                  <a:moveTo>
                    <a:pt x="68" y="6"/>
                  </a:moveTo>
                  <a:cubicBezTo>
                    <a:pt x="3" y="6"/>
                    <a:pt x="3" y="6"/>
                    <a:pt x="3" y="6"/>
                  </a:cubicBezTo>
                  <a:cubicBezTo>
                    <a:pt x="1" y="6"/>
                    <a:pt x="0" y="4"/>
                    <a:pt x="0" y="3"/>
                  </a:cubicBezTo>
                  <a:cubicBezTo>
                    <a:pt x="0" y="1"/>
                    <a:pt x="1" y="0"/>
                    <a:pt x="3" y="0"/>
                  </a:cubicBezTo>
                  <a:cubicBezTo>
                    <a:pt x="68" y="0"/>
                    <a:pt x="68" y="0"/>
                    <a:pt x="68" y="0"/>
                  </a:cubicBezTo>
                  <a:cubicBezTo>
                    <a:pt x="69" y="0"/>
                    <a:pt x="71" y="1"/>
                    <a:pt x="71" y="3"/>
                  </a:cubicBezTo>
                  <a:cubicBezTo>
                    <a:pt x="71" y="4"/>
                    <a:pt x="69" y="6"/>
                    <a:pt x="68" y="6"/>
                  </a:cubicBezTo>
                  <a:close/>
                </a:path>
              </a:pathLst>
            </a:custGeom>
            <a:grp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34" name="Freeform 515">
              <a:extLst>
                <a:ext uri="{FF2B5EF4-FFF2-40B4-BE49-F238E27FC236}">
                  <a16:creationId xmlns:a16="http://schemas.microsoft.com/office/drawing/2014/main" id="{F7A8DA44-6EDB-4BE9-BD8E-52BF8C7E0F68}"/>
                </a:ext>
              </a:extLst>
            </p:cNvPr>
            <p:cNvSpPr>
              <a:spLocks/>
            </p:cNvSpPr>
            <p:nvPr/>
          </p:nvSpPr>
          <p:spPr bwMode="auto">
            <a:xfrm>
              <a:off x="454081" y="5129200"/>
              <a:ext cx="112062" cy="24654"/>
            </a:xfrm>
            <a:custGeom>
              <a:avLst/>
              <a:gdLst>
                <a:gd name="T0" fmla="*/ 22 w 25"/>
                <a:gd name="T1" fmla="*/ 5 h 5"/>
                <a:gd name="T2" fmla="*/ 3 w 25"/>
                <a:gd name="T3" fmla="*/ 5 h 5"/>
                <a:gd name="T4" fmla="*/ 0 w 25"/>
                <a:gd name="T5" fmla="*/ 2 h 5"/>
                <a:gd name="T6" fmla="*/ 3 w 25"/>
                <a:gd name="T7" fmla="*/ 0 h 5"/>
                <a:gd name="T8" fmla="*/ 22 w 25"/>
                <a:gd name="T9" fmla="*/ 0 h 5"/>
                <a:gd name="T10" fmla="*/ 25 w 25"/>
                <a:gd name="T11" fmla="*/ 2 h 5"/>
                <a:gd name="T12" fmla="*/ 22 w 25"/>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25" h="5">
                  <a:moveTo>
                    <a:pt x="22" y="5"/>
                  </a:moveTo>
                  <a:cubicBezTo>
                    <a:pt x="3" y="5"/>
                    <a:pt x="3" y="5"/>
                    <a:pt x="3" y="5"/>
                  </a:cubicBezTo>
                  <a:cubicBezTo>
                    <a:pt x="1" y="5"/>
                    <a:pt x="0" y="4"/>
                    <a:pt x="0" y="2"/>
                  </a:cubicBezTo>
                  <a:cubicBezTo>
                    <a:pt x="0" y="1"/>
                    <a:pt x="1" y="0"/>
                    <a:pt x="3" y="0"/>
                  </a:cubicBezTo>
                  <a:cubicBezTo>
                    <a:pt x="22" y="0"/>
                    <a:pt x="22" y="0"/>
                    <a:pt x="22" y="0"/>
                  </a:cubicBezTo>
                  <a:cubicBezTo>
                    <a:pt x="23" y="0"/>
                    <a:pt x="25" y="1"/>
                    <a:pt x="25" y="2"/>
                  </a:cubicBezTo>
                  <a:cubicBezTo>
                    <a:pt x="25" y="4"/>
                    <a:pt x="23" y="5"/>
                    <a:pt x="22" y="5"/>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35" name="Freeform 516">
              <a:extLst>
                <a:ext uri="{FF2B5EF4-FFF2-40B4-BE49-F238E27FC236}">
                  <a16:creationId xmlns:a16="http://schemas.microsoft.com/office/drawing/2014/main" id="{874BBEBE-59EC-4055-A9EA-8F1EFD3D60DC}"/>
                </a:ext>
              </a:extLst>
            </p:cNvPr>
            <p:cNvSpPr>
              <a:spLocks/>
            </p:cNvSpPr>
            <p:nvPr/>
          </p:nvSpPr>
          <p:spPr bwMode="auto">
            <a:xfrm>
              <a:off x="454081" y="5129200"/>
              <a:ext cx="112062" cy="24654"/>
            </a:xfrm>
            <a:custGeom>
              <a:avLst/>
              <a:gdLst>
                <a:gd name="T0" fmla="*/ 22 w 25"/>
                <a:gd name="T1" fmla="*/ 5 h 5"/>
                <a:gd name="T2" fmla="*/ 3 w 25"/>
                <a:gd name="T3" fmla="*/ 5 h 5"/>
                <a:gd name="T4" fmla="*/ 0 w 25"/>
                <a:gd name="T5" fmla="*/ 2 h 5"/>
                <a:gd name="T6" fmla="*/ 3 w 25"/>
                <a:gd name="T7" fmla="*/ 0 h 5"/>
                <a:gd name="T8" fmla="*/ 22 w 25"/>
                <a:gd name="T9" fmla="*/ 0 h 5"/>
                <a:gd name="T10" fmla="*/ 25 w 25"/>
                <a:gd name="T11" fmla="*/ 2 h 5"/>
                <a:gd name="T12" fmla="*/ 22 w 25"/>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25" h="5">
                  <a:moveTo>
                    <a:pt x="22" y="5"/>
                  </a:moveTo>
                  <a:cubicBezTo>
                    <a:pt x="3" y="5"/>
                    <a:pt x="3" y="5"/>
                    <a:pt x="3" y="5"/>
                  </a:cubicBezTo>
                  <a:cubicBezTo>
                    <a:pt x="1" y="5"/>
                    <a:pt x="0" y="4"/>
                    <a:pt x="0" y="2"/>
                  </a:cubicBezTo>
                  <a:cubicBezTo>
                    <a:pt x="0" y="1"/>
                    <a:pt x="1" y="0"/>
                    <a:pt x="3" y="0"/>
                  </a:cubicBezTo>
                  <a:cubicBezTo>
                    <a:pt x="22" y="0"/>
                    <a:pt x="22" y="0"/>
                    <a:pt x="22" y="0"/>
                  </a:cubicBezTo>
                  <a:cubicBezTo>
                    <a:pt x="23" y="0"/>
                    <a:pt x="25" y="1"/>
                    <a:pt x="25" y="2"/>
                  </a:cubicBezTo>
                  <a:cubicBezTo>
                    <a:pt x="25" y="4"/>
                    <a:pt x="23" y="5"/>
                    <a:pt x="22" y="5"/>
                  </a:cubicBezTo>
                  <a:close/>
                </a:path>
              </a:pathLst>
            </a:custGeom>
            <a:grp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grpSp>
          <p:nvGrpSpPr>
            <p:cNvPr id="36" name="Group 35">
              <a:extLst>
                <a:ext uri="{FF2B5EF4-FFF2-40B4-BE49-F238E27FC236}">
                  <a16:creationId xmlns:a16="http://schemas.microsoft.com/office/drawing/2014/main" id="{C39EA4BF-29F1-460D-9E2C-0CFEB76B110D}"/>
                </a:ext>
              </a:extLst>
            </p:cNvPr>
            <p:cNvGrpSpPr>
              <a:grpSpLocks noChangeAspect="1"/>
            </p:cNvGrpSpPr>
            <p:nvPr/>
          </p:nvGrpSpPr>
          <p:grpSpPr>
            <a:xfrm>
              <a:off x="143672" y="4828874"/>
              <a:ext cx="507638" cy="601492"/>
              <a:chOff x="143672" y="4828874"/>
              <a:chExt cx="507638" cy="601492"/>
            </a:xfrm>
            <a:grpFill/>
          </p:grpSpPr>
          <p:sp>
            <p:nvSpPr>
              <p:cNvPr id="37" name="Freeform 508">
                <a:extLst>
                  <a:ext uri="{FF2B5EF4-FFF2-40B4-BE49-F238E27FC236}">
                    <a16:creationId xmlns:a16="http://schemas.microsoft.com/office/drawing/2014/main" id="{6D3F4FB2-51BA-4D3B-A752-01C9B4DBF224}"/>
                  </a:ext>
                </a:extLst>
              </p:cNvPr>
              <p:cNvSpPr>
                <a:spLocks noEditPoints="1"/>
              </p:cNvSpPr>
              <p:nvPr/>
            </p:nvSpPr>
            <p:spPr bwMode="auto">
              <a:xfrm>
                <a:off x="162719" y="4828874"/>
                <a:ext cx="488591" cy="576000"/>
              </a:xfrm>
              <a:custGeom>
                <a:avLst/>
                <a:gdLst>
                  <a:gd name="T0" fmla="*/ 5 w 109"/>
                  <a:gd name="T1" fmla="*/ 122 h 128"/>
                  <a:gd name="T2" fmla="*/ 103 w 109"/>
                  <a:gd name="T3" fmla="*/ 122 h 128"/>
                  <a:gd name="T4" fmla="*/ 103 w 109"/>
                  <a:gd name="T5" fmla="*/ 6 h 128"/>
                  <a:gd name="T6" fmla="*/ 5 w 109"/>
                  <a:gd name="T7" fmla="*/ 6 h 128"/>
                  <a:gd name="T8" fmla="*/ 5 w 109"/>
                  <a:gd name="T9" fmla="*/ 122 h 128"/>
                  <a:gd name="T10" fmla="*/ 106 w 109"/>
                  <a:gd name="T11" fmla="*/ 128 h 128"/>
                  <a:gd name="T12" fmla="*/ 3 w 109"/>
                  <a:gd name="T13" fmla="*/ 128 h 128"/>
                  <a:gd name="T14" fmla="*/ 0 w 109"/>
                  <a:gd name="T15" fmla="*/ 125 h 128"/>
                  <a:gd name="T16" fmla="*/ 0 w 109"/>
                  <a:gd name="T17" fmla="*/ 3 h 128"/>
                  <a:gd name="T18" fmla="*/ 3 w 109"/>
                  <a:gd name="T19" fmla="*/ 0 h 128"/>
                  <a:gd name="T20" fmla="*/ 106 w 109"/>
                  <a:gd name="T21" fmla="*/ 0 h 128"/>
                  <a:gd name="T22" fmla="*/ 109 w 109"/>
                  <a:gd name="T23" fmla="*/ 3 h 128"/>
                  <a:gd name="T24" fmla="*/ 109 w 109"/>
                  <a:gd name="T25" fmla="*/ 125 h 128"/>
                  <a:gd name="T26" fmla="*/ 106 w 109"/>
                  <a:gd name="T2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28">
                    <a:moveTo>
                      <a:pt x="5" y="122"/>
                    </a:moveTo>
                    <a:cubicBezTo>
                      <a:pt x="103" y="122"/>
                      <a:pt x="103" y="122"/>
                      <a:pt x="103" y="122"/>
                    </a:cubicBezTo>
                    <a:cubicBezTo>
                      <a:pt x="103" y="6"/>
                      <a:pt x="103" y="6"/>
                      <a:pt x="103" y="6"/>
                    </a:cubicBezTo>
                    <a:cubicBezTo>
                      <a:pt x="5" y="6"/>
                      <a:pt x="5" y="6"/>
                      <a:pt x="5" y="6"/>
                    </a:cubicBezTo>
                    <a:lnTo>
                      <a:pt x="5" y="122"/>
                    </a:lnTo>
                    <a:close/>
                    <a:moveTo>
                      <a:pt x="106" y="128"/>
                    </a:moveTo>
                    <a:cubicBezTo>
                      <a:pt x="3" y="128"/>
                      <a:pt x="3" y="128"/>
                      <a:pt x="3" y="128"/>
                    </a:cubicBezTo>
                    <a:cubicBezTo>
                      <a:pt x="1" y="128"/>
                      <a:pt x="0" y="127"/>
                      <a:pt x="0" y="125"/>
                    </a:cubicBezTo>
                    <a:cubicBezTo>
                      <a:pt x="0" y="3"/>
                      <a:pt x="0" y="3"/>
                      <a:pt x="0" y="3"/>
                    </a:cubicBezTo>
                    <a:cubicBezTo>
                      <a:pt x="0" y="2"/>
                      <a:pt x="1" y="0"/>
                      <a:pt x="3" y="0"/>
                    </a:cubicBezTo>
                    <a:cubicBezTo>
                      <a:pt x="106" y="0"/>
                      <a:pt x="106" y="0"/>
                      <a:pt x="106" y="0"/>
                    </a:cubicBezTo>
                    <a:cubicBezTo>
                      <a:pt x="108" y="0"/>
                      <a:pt x="109" y="2"/>
                      <a:pt x="109" y="3"/>
                    </a:cubicBezTo>
                    <a:cubicBezTo>
                      <a:pt x="109" y="125"/>
                      <a:pt x="109" y="125"/>
                      <a:pt x="109" y="125"/>
                    </a:cubicBezTo>
                    <a:cubicBezTo>
                      <a:pt x="109" y="127"/>
                      <a:pt x="108" y="128"/>
                      <a:pt x="106" y="128"/>
                    </a:cubicBezTo>
                    <a:close/>
                  </a:path>
                </a:pathLst>
              </a:custGeom>
              <a:grp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38" name="Freeform 5">
                <a:extLst>
                  <a:ext uri="{FF2B5EF4-FFF2-40B4-BE49-F238E27FC236}">
                    <a16:creationId xmlns:a16="http://schemas.microsoft.com/office/drawing/2014/main" id="{235D206C-3E69-4141-ABB8-DDA218BAEDA8}"/>
                  </a:ext>
                </a:extLst>
              </p:cNvPr>
              <p:cNvSpPr>
                <a:spLocks noEditPoints="1"/>
              </p:cNvSpPr>
              <p:nvPr/>
            </p:nvSpPr>
            <p:spPr bwMode="auto">
              <a:xfrm>
                <a:off x="143672" y="5201766"/>
                <a:ext cx="228600" cy="228600"/>
              </a:xfrm>
              <a:custGeom>
                <a:avLst/>
                <a:gdLst>
                  <a:gd name="T0" fmla="*/ 2048 w 2048"/>
                  <a:gd name="T1" fmla="*/ 1776 h 2048"/>
                  <a:gd name="T2" fmla="*/ 2034 w 2048"/>
                  <a:gd name="T3" fmla="*/ 1822 h 2048"/>
                  <a:gd name="T4" fmla="*/ 1960 w 2048"/>
                  <a:gd name="T5" fmla="*/ 1948 h 2048"/>
                  <a:gd name="T6" fmla="*/ 1910 w 2048"/>
                  <a:gd name="T7" fmla="*/ 1991 h 2048"/>
                  <a:gd name="T8" fmla="*/ 1768 w 2048"/>
                  <a:gd name="T9" fmla="*/ 2048 h 2048"/>
                  <a:gd name="T10" fmla="*/ 262 w 2048"/>
                  <a:gd name="T11" fmla="*/ 2043 h 2048"/>
                  <a:gd name="T12" fmla="*/ 116 w 2048"/>
                  <a:gd name="T13" fmla="*/ 1976 h 2048"/>
                  <a:gd name="T14" fmla="*/ 72 w 2048"/>
                  <a:gd name="T15" fmla="*/ 1932 h 2048"/>
                  <a:gd name="T16" fmla="*/ 62 w 2048"/>
                  <a:gd name="T17" fmla="*/ 1917 h 2048"/>
                  <a:gd name="T18" fmla="*/ 0 w 2048"/>
                  <a:gd name="T19" fmla="*/ 1776 h 2048"/>
                  <a:gd name="T20" fmla="*/ 7 w 2048"/>
                  <a:gd name="T21" fmla="*/ 253 h 2048"/>
                  <a:gd name="T22" fmla="*/ 272 w 2048"/>
                  <a:gd name="T23" fmla="*/ 0 h 2048"/>
                  <a:gd name="T24" fmla="*/ 1772 w 2048"/>
                  <a:gd name="T25" fmla="*/ 4 h 2048"/>
                  <a:gd name="T26" fmla="*/ 1923 w 2048"/>
                  <a:gd name="T27" fmla="*/ 65 h 2048"/>
                  <a:gd name="T28" fmla="*/ 1965 w 2048"/>
                  <a:gd name="T29" fmla="*/ 104 h 2048"/>
                  <a:gd name="T30" fmla="*/ 1979 w 2048"/>
                  <a:gd name="T31" fmla="*/ 121 h 2048"/>
                  <a:gd name="T32" fmla="*/ 2048 w 2048"/>
                  <a:gd name="T33" fmla="*/ 276 h 2048"/>
                  <a:gd name="T34" fmla="*/ 350 w 2048"/>
                  <a:gd name="T35" fmla="*/ 1177 h 2048"/>
                  <a:gd name="T36" fmla="*/ 388 w 2048"/>
                  <a:gd name="T37" fmla="*/ 1227 h 2048"/>
                  <a:gd name="T38" fmla="*/ 432 w 2048"/>
                  <a:gd name="T39" fmla="*/ 1260 h 2048"/>
                  <a:gd name="T40" fmla="*/ 480 w 2048"/>
                  <a:gd name="T41" fmla="*/ 1296 h 2048"/>
                  <a:gd name="T42" fmla="*/ 523 w 2048"/>
                  <a:gd name="T43" fmla="*/ 1329 h 2048"/>
                  <a:gd name="T44" fmla="*/ 564 w 2048"/>
                  <a:gd name="T45" fmla="*/ 1360 h 2048"/>
                  <a:gd name="T46" fmla="*/ 616 w 2048"/>
                  <a:gd name="T47" fmla="*/ 1400 h 2048"/>
                  <a:gd name="T48" fmla="*/ 660 w 2048"/>
                  <a:gd name="T49" fmla="*/ 1433 h 2048"/>
                  <a:gd name="T50" fmla="*/ 702 w 2048"/>
                  <a:gd name="T51" fmla="*/ 1465 h 2048"/>
                  <a:gd name="T52" fmla="*/ 752 w 2048"/>
                  <a:gd name="T53" fmla="*/ 1503 h 2048"/>
                  <a:gd name="T54" fmla="*/ 796 w 2048"/>
                  <a:gd name="T55" fmla="*/ 1536 h 2048"/>
                  <a:gd name="T56" fmla="*/ 844 w 2048"/>
                  <a:gd name="T57" fmla="*/ 1572 h 2048"/>
                  <a:gd name="T58" fmla="*/ 886 w 2048"/>
                  <a:gd name="T59" fmla="*/ 1604 h 2048"/>
                  <a:gd name="T60" fmla="*/ 1261 w 2048"/>
                  <a:gd name="T61" fmla="*/ 1235 h 2048"/>
                  <a:gd name="T62" fmla="*/ 1721 w 2048"/>
                  <a:gd name="T63" fmla="*/ 779 h 2048"/>
                  <a:gd name="T64" fmla="*/ 1755 w 2048"/>
                  <a:gd name="T65" fmla="*/ 660 h 2048"/>
                  <a:gd name="T66" fmla="*/ 1727 w 2048"/>
                  <a:gd name="T67" fmla="*/ 608 h 2048"/>
                  <a:gd name="T68" fmla="*/ 1685 w 2048"/>
                  <a:gd name="T69" fmla="*/ 568 h 2048"/>
                  <a:gd name="T70" fmla="*/ 1644 w 2048"/>
                  <a:gd name="T71" fmla="*/ 528 h 2048"/>
                  <a:gd name="T72" fmla="*/ 1605 w 2048"/>
                  <a:gd name="T73" fmla="*/ 492 h 2048"/>
                  <a:gd name="T74" fmla="*/ 1562 w 2048"/>
                  <a:gd name="T75" fmla="*/ 455 h 2048"/>
                  <a:gd name="T76" fmla="*/ 1480 w 2048"/>
                  <a:gd name="T77" fmla="*/ 444 h 2048"/>
                  <a:gd name="T78" fmla="*/ 1422 w 2048"/>
                  <a:gd name="T79" fmla="*/ 478 h 2048"/>
                  <a:gd name="T80" fmla="*/ 1347 w 2048"/>
                  <a:gd name="T81" fmla="*/ 576 h 2048"/>
                  <a:gd name="T82" fmla="*/ 1162 w 2048"/>
                  <a:gd name="T83" fmla="*/ 820 h 2048"/>
                  <a:gd name="T84" fmla="*/ 1092 w 2048"/>
                  <a:gd name="T85" fmla="*/ 911 h 2048"/>
                  <a:gd name="T86" fmla="*/ 907 w 2048"/>
                  <a:gd name="T87" fmla="*/ 1156 h 2048"/>
                  <a:gd name="T88" fmla="*/ 860 w 2048"/>
                  <a:gd name="T89" fmla="*/ 1208 h 2048"/>
                  <a:gd name="T90" fmla="*/ 816 w 2048"/>
                  <a:gd name="T91" fmla="*/ 1168 h 2048"/>
                  <a:gd name="T92" fmla="*/ 776 w 2048"/>
                  <a:gd name="T93" fmla="*/ 1132 h 2048"/>
                  <a:gd name="T94" fmla="*/ 732 w 2048"/>
                  <a:gd name="T95" fmla="*/ 1092 h 2048"/>
                  <a:gd name="T96" fmla="*/ 692 w 2048"/>
                  <a:gd name="T97" fmla="*/ 1055 h 2048"/>
                  <a:gd name="T98" fmla="*/ 648 w 2048"/>
                  <a:gd name="T99" fmla="*/ 1015 h 2048"/>
                  <a:gd name="T100" fmla="*/ 608 w 2048"/>
                  <a:gd name="T101" fmla="*/ 979 h 2048"/>
                  <a:gd name="T102" fmla="*/ 560 w 2048"/>
                  <a:gd name="T103" fmla="*/ 944 h 2048"/>
                  <a:gd name="T104" fmla="*/ 509 w 2048"/>
                  <a:gd name="T105" fmla="*/ 934 h 2048"/>
                  <a:gd name="T106" fmla="*/ 364 w 2048"/>
                  <a:gd name="T107" fmla="*/ 1055 h 2048"/>
                  <a:gd name="T108" fmla="*/ 345 w 2048"/>
                  <a:gd name="T109" fmla="*/ 1160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48" h="2048">
                    <a:moveTo>
                      <a:pt x="2048" y="276"/>
                    </a:moveTo>
                    <a:cubicBezTo>
                      <a:pt x="2048" y="776"/>
                      <a:pt x="2048" y="1276"/>
                      <a:pt x="2048" y="1776"/>
                    </a:cubicBezTo>
                    <a:cubicBezTo>
                      <a:pt x="2044" y="1777"/>
                      <a:pt x="2044" y="1780"/>
                      <a:pt x="2043" y="1783"/>
                    </a:cubicBezTo>
                    <a:cubicBezTo>
                      <a:pt x="2040" y="1796"/>
                      <a:pt x="2037" y="1809"/>
                      <a:pt x="2034" y="1822"/>
                    </a:cubicBezTo>
                    <a:cubicBezTo>
                      <a:pt x="2025" y="1854"/>
                      <a:pt x="2008" y="1883"/>
                      <a:pt x="1991" y="1912"/>
                    </a:cubicBezTo>
                    <a:cubicBezTo>
                      <a:pt x="1981" y="1924"/>
                      <a:pt x="1971" y="1936"/>
                      <a:pt x="1960" y="1948"/>
                    </a:cubicBezTo>
                    <a:cubicBezTo>
                      <a:pt x="1946" y="1964"/>
                      <a:pt x="1929" y="1977"/>
                      <a:pt x="1912" y="1991"/>
                    </a:cubicBezTo>
                    <a:cubicBezTo>
                      <a:pt x="1911" y="1991"/>
                      <a:pt x="1911" y="1991"/>
                      <a:pt x="1910" y="1991"/>
                    </a:cubicBezTo>
                    <a:cubicBezTo>
                      <a:pt x="1867" y="2020"/>
                      <a:pt x="1821" y="2039"/>
                      <a:pt x="1770" y="2045"/>
                    </a:cubicBezTo>
                    <a:cubicBezTo>
                      <a:pt x="1769" y="2045"/>
                      <a:pt x="1769" y="2047"/>
                      <a:pt x="1768" y="2048"/>
                    </a:cubicBezTo>
                    <a:cubicBezTo>
                      <a:pt x="1269" y="2048"/>
                      <a:pt x="771" y="2048"/>
                      <a:pt x="272" y="2048"/>
                    </a:cubicBezTo>
                    <a:cubicBezTo>
                      <a:pt x="271" y="2042"/>
                      <a:pt x="266" y="2044"/>
                      <a:pt x="262" y="2043"/>
                    </a:cubicBezTo>
                    <a:cubicBezTo>
                      <a:pt x="239" y="2038"/>
                      <a:pt x="216" y="2032"/>
                      <a:pt x="194" y="2022"/>
                    </a:cubicBezTo>
                    <a:cubicBezTo>
                      <a:pt x="166" y="2011"/>
                      <a:pt x="141" y="1993"/>
                      <a:pt x="116" y="1976"/>
                    </a:cubicBezTo>
                    <a:cubicBezTo>
                      <a:pt x="113" y="1971"/>
                      <a:pt x="109" y="1967"/>
                      <a:pt x="104" y="1965"/>
                    </a:cubicBezTo>
                    <a:cubicBezTo>
                      <a:pt x="93" y="1954"/>
                      <a:pt x="83" y="1943"/>
                      <a:pt x="72" y="1932"/>
                    </a:cubicBezTo>
                    <a:cubicBezTo>
                      <a:pt x="71" y="1928"/>
                      <a:pt x="68" y="1925"/>
                      <a:pt x="65" y="1923"/>
                    </a:cubicBezTo>
                    <a:cubicBezTo>
                      <a:pt x="64" y="1921"/>
                      <a:pt x="63" y="1919"/>
                      <a:pt x="62" y="1917"/>
                    </a:cubicBezTo>
                    <a:cubicBezTo>
                      <a:pt x="34" y="1879"/>
                      <a:pt x="16" y="1837"/>
                      <a:pt x="6" y="1791"/>
                    </a:cubicBezTo>
                    <a:cubicBezTo>
                      <a:pt x="5" y="1786"/>
                      <a:pt x="8" y="1779"/>
                      <a:pt x="0" y="1776"/>
                    </a:cubicBezTo>
                    <a:cubicBezTo>
                      <a:pt x="0" y="1275"/>
                      <a:pt x="0" y="773"/>
                      <a:pt x="0" y="272"/>
                    </a:cubicBezTo>
                    <a:cubicBezTo>
                      <a:pt x="7" y="267"/>
                      <a:pt x="6" y="259"/>
                      <a:pt x="7" y="253"/>
                    </a:cubicBezTo>
                    <a:cubicBezTo>
                      <a:pt x="40" y="122"/>
                      <a:pt x="122" y="40"/>
                      <a:pt x="253" y="7"/>
                    </a:cubicBezTo>
                    <a:cubicBezTo>
                      <a:pt x="259" y="6"/>
                      <a:pt x="267" y="7"/>
                      <a:pt x="272" y="0"/>
                    </a:cubicBezTo>
                    <a:cubicBezTo>
                      <a:pt x="771" y="0"/>
                      <a:pt x="1269" y="0"/>
                      <a:pt x="1768" y="0"/>
                    </a:cubicBezTo>
                    <a:cubicBezTo>
                      <a:pt x="1768" y="2"/>
                      <a:pt x="1770" y="4"/>
                      <a:pt x="1772" y="4"/>
                    </a:cubicBezTo>
                    <a:cubicBezTo>
                      <a:pt x="1800" y="6"/>
                      <a:pt x="1826" y="15"/>
                      <a:pt x="1852" y="25"/>
                    </a:cubicBezTo>
                    <a:cubicBezTo>
                      <a:pt x="1877" y="35"/>
                      <a:pt x="1900" y="50"/>
                      <a:pt x="1923" y="65"/>
                    </a:cubicBezTo>
                    <a:cubicBezTo>
                      <a:pt x="1925" y="68"/>
                      <a:pt x="1928" y="71"/>
                      <a:pt x="1932" y="72"/>
                    </a:cubicBezTo>
                    <a:cubicBezTo>
                      <a:pt x="1943" y="83"/>
                      <a:pt x="1954" y="93"/>
                      <a:pt x="1965" y="104"/>
                    </a:cubicBezTo>
                    <a:cubicBezTo>
                      <a:pt x="1967" y="109"/>
                      <a:pt x="1971" y="113"/>
                      <a:pt x="1976" y="116"/>
                    </a:cubicBezTo>
                    <a:cubicBezTo>
                      <a:pt x="1977" y="118"/>
                      <a:pt x="1978" y="120"/>
                      <a:pt x="1979" y="121"/>
                    </a:cubicBezTo>
                    <a:cubicBezTo>
                      <a:pt x="2014" y="166"/>
                      <a:pt x="2036" y="216"/>
                      <a:pt x="2044" y="272"/>
                    </a:cubicBezTo>
                    <a:cubicBezTo>
                      <a:pt x="2044" y="274"/>
                      <a:pt x="2046" y="276"/>
                      <a:pt x="2048" y="276"/>
                    </a:cubicBezTo>
                    <a:close/>
                    <a:moveTo>
                      <a:pt x="345" y="1160"/>
                    </a:moveTo>
                    <a:cubicBezTo>
                      <a:pt x="344" y="1166"/>
                      <a:pt x="347" y="1171"/>
                      <a:pt x="350" y="1177"/>
                    </a:cubicBezTo>
                    <a:cubicBezTo>
                      <a:pt x="354" y="1190"/>
                      <a:pt x="362" y="1202"/>
                      <a:pt x="372" y="1212"/>
                    </a:cubicBezTo>
                    <a:cubicBezTo>
                      <a:pt x="376" y="1219"/>
                      <a:pt x="381" y="1223"/>
                      <a:pt x="388" y="1227"/>
                    </a:cubicBezTo>
                    <a:cubicBezTo>
                      <a:pt x="399" y="1237"/>
                      <a:pt x="411" y="1246"/>
                      <a:pt x="424" y="1254"/>
                    </a:cubicBezTo>
                    <a:cubicBezTo>
                      <a:pt x="425" y="1257"/>
                      <a:pt x="428" y="1259"/>
                      <a:pt x="432" y="1260"/>
                    </a:cubicBezTo>
                    <a:cubicBezTo>
                      <a:pt x="442" y="1269"/>
                      <a:pt x="452" y="1278"/>
                      <a:pt x="464" y="1284"/>
                    </a:cubicBezTo>
                    <a:cubicBezTo>
                      <a:pt x="468" y="1290"/>
                      <a:pt x="474" y="1293"/>
                      <a:pt x="480" y="1296"/>
                    </a:cubicBezTo>
                    <a:cubicBezTo>
                      <a:pt x="488" y="1304"/>
                      <a:pt x="497" y="1311"/>
                      <a:pt x="507" y="1317"/>
                    </a:cubicBezTo>
                    <a:cubicBezTo>
                      <a:pt x="511" y="1322"/>
                      <a:pt x="517" y="1327"/>
                      <a:pt x="523" y="1329"/>
                    </a:cubicBezTo>
                    <a:cubicBezTo>
                      <a:pt x="533" y="1338"/>
                      <a:pt x="543" y="1346"/>
                      <a:pt x="554" y="1353"/>
                    </a:cubicBezTo>
                    <a:cubicBezTo>
                      <a:pt x="557" y="1356"/>
                      <a:pt x="560" y="1359"/>
                      <a:pt x="564" y="1360"/>
                    </a:cubicBezTo>
                    <a:cubicBezTo>
                      <a:pt x="575" y="1371"/>
                      <a:pt x="587" y="1380"/>
                      <a:pt x="600" y="1388"/>
                    </a:cubicBezTo>
                    <a:cubicBezTo>
                      <a:pt x="605" y="1393"/>
                      <a:pt x="610" y="1397"/>
                      <a:pt x="616" y="1400"/>
                    </a:cubicBezTo>
                    <a:cubicBezTo>
                      <a:pt x="624" y="1408"/>
                      <a:pt x="633" y="1415"/>
                      <a:pt x="643" y="1420"/>
                    </a:cubicBezTo>
                    <a:cubicBezTo>
                      <a:pt x="647" y="1426"/>
                      <a:pt x="653" y="1430"/>
                      <a:pt x="660" y="1433"/>
                    </a:cubicBezTo>
                    <a:cubicBezTo>
                      <a:pt x="669" y="1442"/>
                      <a:pt x="679" y="1450"/>
                      <a:pt x="691" y="1456"/>
                    </a:cubicBezTo>
                    <a:cubicBezTo>
                      <a:pt x="694" y="1461"/>
                      <a:pt x="697" y="1464"/>
                      <a:pt x="702" y="1465"/>
                    </a:cubicBezTo>
                    <a:cubicBezTo>
                      <a:pt x="713" y="1476"/>
                      <a:pt x="726" y="1485"/>
                      <a:pt x="740" y="1493"/>
                    </a:cubicBezTo>
                    <a:cubicBezTo>
                      <a:pt x="743" y="1498"/>
                      <a:pt x="747" y="1501"/>
                      <a:pt x="752" y="1503"/>
                    </a:cubicBezTo>
                    <a:cubicBezTo>
                      <a:pt x="761" y="1511"/>
                      <a:pt x="770" y="1518"/>
                      <a:pt x="780" y="1524"/>
                    </a:cubicBezTo>
                    <a:cubicBezTo>
                      <a:pt x="784" y="1530"/>
                      <a:pt x="790" y="1533"/>
                      <a:pt x="796" y="1536"/>
                    </a:cubicBezTo>
                    <a:cubicBezTo>
                      <a:pt x="805" y="1546"/>
                      <a:pt x="816" y="1553"/>
                      <a:pt x="828" y="1560"/>
                    </a:cubicBezTo>
                    <a:cubicBezTo>
                      <a:pt x="832" y="1566"/>
                      <a:pt x="838" y="1570"/>
                      <a:pt x="844" y="1572"/>
                    </a:cubicBezTo>
                    <a:cubicBezTo>
                      <a:pt x="852" y="1581"/>
                      <a:pt x="860" y="1587"/>
                      <a:pt x="870" y="1593"/>
                    </a:cubicBezTo>
                    <a:cubicBezTo>
                      <a:pt x="875" y="1598"/>
                      <a:pt x="879" y="1602"/>
                      <a:pt x="886" y="1604"/>
                    </a:cubicBezTo>
                    <a:cubicBezTo>
                      <a:pt x="908" y="1587"/>
                      <a:pt x="925" y="1566"/>
                      <a:pt x="945" y="1547"/>
                    </a:cubicBezTo>
                    <a:cubicBezTo>
                      <a:pt x="1050" y="1443"/>
                      <a:pt x="1156" y="1339"/>
                      <a:pt x="1261" y="1235"/>
                    </a:cubicBezTo>
                    <a:cubicBezTo>
                      <a:pt x="1366" y="1131"/>
                      <a:pt x="1472" y="1026"/>
                      <a:pt x="1577" y="921"/>
                    </a:cubicBezTo>
                    <a:cubicBezTo>
                      <a:pt x="1625" y="874"/>
                      <a:pt x="1673" y="827"/>
                      <a:pt x="1721" y="779"/>
                    </a:cubicBezTo>
                    <a:cubicBezTo>
                      <a:pt x="1738" y="763"/>
                      <a:pt x="1751" y="744"/>
                      <a:pt x="1755" y="720"/>
                    </a:cubicBezTo>
                    <a:cubicBezTo>
                      <a:pt x="1761" y="700"/>
                      <a:pt x="1761" y="680"/>
                      <a:pt x="1755" y="660"/>
                    </a:cubicBezTo>
                    <a:cubicBezTo>
                      <a:pt x="1755" y="654"/>
                      <a:pt x="1753" y="648"/>
                      <a:pt x="1749" y="644"/>
                    </a:cubicBezTo>
                    <a:cubicBezTo>
                      <a:pt x="1745" y="630"/>
                      <a:pt x="1738" y="618"/>
                      <a:pt x="1727" y="608"/>
                    </a:cubicBezTo>
                    <a:cubicBezTo>
                      <a:pt x="1724" y="602"/>
                      <a:pt x="1718" y="597"/>
                      <a:pt x="1712" y="593"/>
                    </a:cubicBezTo>
                    <a:cubicBezTo>
                      <a:pt x="1704" y="583"/>
                      <a:pt x="1695" y="575"/>
                      <a:pt x="1685" y="568"/>
                    </a:cubicBezTo>
                    <a:cubicBezTo>
                      <a:pt x="1682" y="563"/>
                      <a:pt x="1678" y="558"/>
                      <a:pt x="1672" y="555"/>
                    </a:cubicBezTo>
                    <a:cubicBezTo>
                      <a:pt x="1664" y="545"/>
                      <a:pt x="1654" y="536"/>
                      <a:pt x="1644" y="528"/>
                    </a:cubicBezTo>
                    <a:cubicBezTo>
                      <a:pt x="1641" y="523"/>
                      <a:pt x="1637" y="519"/>
                      <a:pt x="1632" y="517"/>
                    </a:cubicBezTo>
                    <a:cubicBezTo>
                      <a:pt x="1624" y="507"/>
                      <a:pt x="1615" y="499"/>
                      <a:pt x="1605" y="492"/>
                    </a:cubicBezTo>
                    <a:cubicBezTo>
                      <a:pt x="1600" y="485"/>
                      <a:pt x="1595" y="480"/>
                      <a:pt x="1588" y="476"/>
                    </a:cubicBezTo>
                    <a:cubicBezTo>
                      <a:pt x="1581" y="466"/>
                      <a:pt x="1573" y="459"/>
                      <a:pt x="1562" y="455"/>
                    </a:cubicBezTo>
                    <a:cubicBezTo>
                      <a:pt x="1556" y="449"/>
                      <a:pt x="1548" y="447"/>
                      <a:pt x="1540" y="445"/>
                    </a:cubicBezTo>
                    <a:cubicBezTo>
                      <a:pt x="1520" y="438"/>
                      <a:pt x="1500" y="437"/>
                      <a:pt x="1480" y="444"/>
                    </a:cubicBezTo>
                    <a:cubicBezTo>
                      <a:pt x="1477" y="444"/>
                      <a:pt x="1473" y="444"/>
                      <a:pt x="1470" y="445"/>
                    </a:cubicBezTo>
                    <a:cubicBezTo>
                      <a:pt x="1451" y="452"/>
                      <a:pt x="1434" y="463"/>
                      <a:pt x="1422" y="478"/>
                    </a:cubicBezTo>
                    <a:cubicBezTo>
                      <a:pt x="1398" y="509"/>
                      <a:pt x="1373" y="539"/>
                      <a:pt x="1352" y="572"/>
                    </a:cubicBezTo>
                    <a:cubicBezTo>
                      <a:pt x="1350" y="573"/>
                      <a:pt x="1349" y="574"/>
                      <a:pt x="1347" y="576"/>
                    </a:cubicBezTo>
                    <a:cubicBezTo>
                      <a:pt x="1308" y="627"/>
                      <a:pt x="1268" y="679"/>
                      <a:pt x="1229" y="731"/>
                    </a:cubicBezTo>
                    <a:cubicBezTo>
                      <a:pt x="1207" y="761"/>
                      <a:pt x="1183" y="789"/>
                      <a:pt x="1162" y="820"/>
                    </a:cubicBezTo>
                    <a:cubicBezTo>
                      <a:pt x="1140" y="847"/>
                      <a:pt x="1118" y="874"/>
                      <a:pt x="1099" y="904"/>
                    </a:cubicBezTo>
                    <a:cubicBezTo>
                      <a:pt x="1097" y="906"/>
                      <a:pt x="1094" y="908"/>
                      <a:pt x="1092" y="911"/>
                    </a:cubicBezTo>
                    <a:cubicBezTo>
                      <a:pt x="1053" y="963"/>
                      <a:pt x="1013" y="1015"/>
                      <a:pt x="973" y="1067"/>
                    </a:cubicBezTo>
                    <a:cubicBezTo>
                      <a:pt x="951" y="1097"/>
                      <a:pt x="929" y="1126"/>
                      <a:pt x="907" y="1156"/>
                    </a:cubicBezTo>
                    <a:cubicBezTo>
                      <a:pt x="893" y="1170"/>
                      <a:pt x="884" y="1186"/>
                      <a:pt x="872" y="1200"/>
                    </a:cubicBezTo>
                    <a:cubicBezTo>
                      <a:pt x="869" y="1204"/>
                      <a:pt x="867" y="1210"/>
                      <a:pt x="860" y="1208"/>
                    </a:cubicBezTo>
                    <a:cubicBezTo>
                      <a:pt x="852" y="1198"/>
                      <a:pt x="843" y="1191"/>
                      <a:pt x="833" y="1184"/>
                    </a:cubicBezTo>
                    <a:cubicBezTo>
                      <a:pt x="828" y="1177"/>
                      <a:pt x="823" y="1172"/>
                      <a:pt x="816" y="1168"/>
                    </a:cubicBezTo>
                    <a:cubicBezTo>
                      <a:pt x="808" y="1158"/>
                      <a:pt x="799" y="1151"/>
                      <a:pt x="789" y="1144"/>
                    </a:cubicBezTo>
                    <a:cubicBezTo>
                      <a:pt x="786" y="1139"/>
                      <a:pt x="781" y="1135"/>
                      <a:pt x="776" y="1132"/>
                    </a:cubicBezTo>
                    <a:cubicBezTo>
                      <a:pt x="769" y="1122"/>
                      <a:pt x="759" y="1114"/>
                      <a:pt x="749" y="1107"/>
                    </a:cubicBezTo>
                    <a:cubicBezTo>
                      <a:pt x="745" y="1101"/>
                      <a:pt x="739" y="1096"/>
                      <a:pt x="732" y="1092"/>
                    </a:cubicBezTo>
                    <a:cubicBezTo>
                      <a:pt x="724" y="1082"/>
                      <a:pt x="716" y="1074"/>
                      <a:pt x="705" y="1067"/>
                    </a:cubicBezTo>
                    <a:cubicBezTo>
                      <a:pt x="702" y="1062"/>
                      <a:pt x="698" y="1058"/>
                      <a:pt x="692" y="1055"/>
                    </a:cubicBezTo>
                    <a:cubicBezTo>
                      <a:pt x="683" y="1045"/>
                      <a:pt x="672" y="1035"/>
                      <a:pt x="660" y="1027"/>
                    </a:cubicBezTo>
                    <a:cubicBezTo>
                      <a:pt x="657" y="1022"/>
                      <a:pt x="653" y="1018"/>
                      <a:pt x="648" y="1015"/>
                    </a:cubicBezTo>
                    <a:cubicBezTo>
                      <a:pt x="641" y="1006"/>
                      <a:pt x="632" y="998"/>
                      <a:pt x="622" y="991"/>
                    </a:cubicBezTo>
                    <a:cubicBezTo>
                      <a:pt x="619" y="986"/>
                      <a:pt x="614" y="982"/>
                      <a:pt x="608" y="979"/>
                    </a:cubicBezTo>
                    <a:cubicBezTo>
                      <a:pt x="601" y="970"/>
                      <a:pt x="592" y="961"/>
                      <a:pt x="581" y="956"/>
                    </a:cubicBezTo>
                    <a:cubicBezTo>
                      <a:pt x="575" y="950"/>
                      <a:pt x="568" y="946"/>
                      <a:pt x="560" y="944"/>
                    </a:cubicBezTo>
                    <a:cubicBezTo>
                      <a:pt x="545" y="936"/>
                      <a:pt x="529" y="934"/>
                      <a:pt x="512" y="936"/>
                    </a:cubicBezTo>
                    <a:cubicBezTo>
                      <a:pt x="511" y="935"/>
                      <a:pt x="510" y="934"/>
                      <a:pt x="509" y="934"/>
                    </a:cubicBezTo>
                    <a:cubicBezTo>
                      <a:pt x="474" y="938"/>
                      <a:pt x="445" y="952"/>
                      <a:pt x="422" y="980"/>
                    </a:cubicBezTo>
                    <a:cubicBezTo>
                      <a:pt x="403" y="1005"/>
                      <a:pt x="383" y="1030"/>
                      <a:pt x="364" y="1055"/>
                    </a:cubicBezTo>
                    <a:cubicBezTo>
                      <a:pt x="354" y="1069"/>
                      <a:pt x="346" y="1083"/>
                      <a:pt x="344" y="1100"/>
                    </a:cubicBezTo>
                    <a:cubicBezTo>
                      <a:pt x="337" y="1120"/>
                      <a:pt x="338" y="1140"/>
                      <a:pt x="345" y="116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grpSp>
      <p:grpSp>
        <p:nvGrpSpPr>
          <p:cNvPr id="39" name="Group 38">
            <a:extLst>
              <a:ext uri="{FF2B5EF4-FFF2-40B4-BE49-F238E27FC236}">
                <a16:creationId xmlns:a16="http://schemas.microsoft.com/office/drawing/2014/main" id="{CEF99DD0-23DD-4563-AFD1-D9A0E25182F8}"/>
              </a:ext>
            </a:extLst>
          </p:cNvPr>
          <p:cNvGrpSpPr>
            <a:grpSpLocks noChangeAspect="1"/>
          </p:cNvGrpSpPr>
          <p:nvPr/>
        </p:nvGrpSpPr>
        <p:grpSpPr bwMode="gray">
          <a:xfrm>
            <a:off x="234463" y="3557153"/>
            <a:ext cx="320040" cy="320040"/>
            <a:chOff x="1697038" y="1709738"/>
            <a:chExt cx="698500" cy="700088"/>
          </a:xfrm>
          <a:solidFill>
            <a:schemeClr val="bg1"/>
          </a:solidFill>
        </p:grpSpPr>
        <p:sp>
          <p:nvSpPr>
            <p:cNvPr id="40" name="Freeform 492">
              <a:extLst>
                <a:ext uri="{FF2B5EF4-FFF2-40B4-BE49-F238E27FC236}">
                  <a16:creationId xmlns:a16="http://schemas.microsoft.com/office/drawing/2014/main" id="{D7BB1BD2-41FE-4002-97F9-CB503F8EB985}"/>
                </a:ext>
              </a:extLst>
            </p:cNvPr>
            <p:cNvSpPr>
              <a:spLocks/>
            </p:cNvSpPr>
            <p:nvPr/>
          </p:nvSpPr>
          <p:spPr bwMode="gray">
            <a:xfrm>
              <a:off x="1846263" y="1992313"/>
              <a:ext cx="36513" cy="19050"/>
            </a:xfrm>
            <a:custGeom>
              <a:avLst/>
              <a:gdLst>
                <a:gd name="T0" fmla="*/ 19 w 21"/>
                <a:gd name="T1" fmla="*/ 7 h 11"/>
                <a:gd name="T2" fmla="*/ 17 w 21"/>
                <a:gd name="T3" fmla="*/ 5 h 11"/>
                <a:gd name="T4" fmla="*/ 14 w 21"/>
                <a:gd name="T5" fmla="*/ 4 h 11"/>
                <a:gd name="T6" fmla="*/ 10 w 21"/>
                <a:gd name="T7" fmla="*/ 2 h 11"/>
                <a:gd name="T8" fmla="*/ 4 w 21"/>
                <a:gd name="T9" fmla="*/ 0 h 11"/>
                <a:gd name="T10" fmla="*/ 2 w 21"/>
                <a:gd name="T11" fmla="*/ 0 h 11"/>
                <a:gd name="T12" fmla="*/ 1 w 21"/>
                <a:gd name="T13" fmla="*/ 2 h 11"/>
                <a:gd name="T14" fmla="*/ 1 w 21"/>
                <a:gd name="T15" fmla="*/ 3 h 11"/>
                <a:gd name="T16" fmla="*/ 4 w 21"/>
                <a:gd name="T17" fmla="*/ 3 h 11"/>
                <a:gd name="T18" fmla="*/ 5 w 21"/>
                <a:gd name="T19" fmla="*/ 3 h 11"/>
                <a:gd name="T20" fmla="*/ 9 w 21"/>
                <a:gd name="T21" fmla="*/ 5 h 11"/>
                <a:gd name="T22" fmla="*/ 12 w 21"/>
                <a:gd name="T23" fmla="*/ 6 h 11"/>
                <a:gd name="T24" fmla="*/ 14 w 21"/>
                <a:gd name="T25" fmla="*/ 8 h 11"/>
                <a:gd name="T26" fmla="*/ 16 w 21"/>
                <a:gd name="T27" fmla="*/ 10 h 11"/>
                <a:gd name="T28" fmla="*/ 19 w 21"/>
                <a:gd name="T29"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1">
                  <a:moveTo>
                    <a:pt x="19" y="7"/>
                  </a:moveTo>
                  <a:cubicBezTo>
                    <a:pt x="18" y="7"/>
                    <a:pt x="18" y="5"/>
                    <a:pt x="17" y="5"/>
                  </a:cubicBezTo>
                  <a:cubicBezTo>
                    <a:pt x="16" y="5"/>
                    <a:pt x="15" y="5"/>
                    <a:pt x="14" y="4"/>
                  </a:cubicBezTo>
                  <a:cubicBezTo>
                    <a:pt x="13" y="3"/>
                    <a:pt x="12" y="2"/>
                    <a:pt x="10" y="2"/>
                  </a:cubicBezTo>
                  <a:cubicBezTo>
                    <a:pt x="8" y="1"/>
                    <a:pt x="6" y="1"/>
                    <a:pt x="4" y="0"/>
                  </a:cubicBezTo>
                  <a:cubicBezTo>
                    <a:pt x="3" y="0"/>
                    <a:pt x="3" y="0"/>
                    <a:pt x="2" y="0"/>
                  </a:cubicBezTo>
                  <a:cubicBezTo>
                    <a:pt x="0" y="0"/>
                    <a:pt x="0" y="1"/>
                    <a:pt x="1" y="2"/>
                  </a:cubicBezTo>
                  <a:cubicBezTo>
                    <a:pt x="1" y="3"/>
                    <a:pt x="1" y="3"/>
                    <a:pt x="1" y="3"/>
                  </a:cubicBezTo>
                  <a:cubicBezTo>
                    <a:pt x="2" y="4"/>
                    <a:pt x="3" y="3"/>
                    <a:pt x="4" y="3"/>
                  </a:cubicBezTo>
                  <a:cubicBezTo>
                    <a:pt x="4" y="3"/>
                    <a:pt x="5" y="3"/>
                    <a:pt x="5" y="3"/>
                  </a:cubicBezTo>
                  <a:cubicBezTo>
                    <a:pt x="6" y="4"/>
                    <a:pt x="8" y="5"/>
                    <a:pt x="9" y="5"/>
                  </a:cubicBezTo>
                  <a:cubicBezTo>
                    <a:pt x="10" y="6"/>
                    <a:pt x="11" y="6"/>
                    <a:pt x="12" y="6"/>
                  </a:cubicBezTo>
                  <a:cubicBezTo>
                    <a:pt x="13" y="7"/>
                    <a:pt x="13" y="7"/>
                    <a:pt x="14" y="8"/>
                  </a:cubicBezTo>
                  <a:cubicBezTo>
                    <a:pt x="15" y="8"/>
                    <a:pt x="16" y="9"/>
                    <a:pt x="16" y="10"/>
                  </a:cubicBezTo>
                  <a:cubicBezTo>
                    <a:pt x="18" y="11"/>
                    <a:pt x="21" y="8"/>
                    <a:pt x="19" y="7"/>
                  </a:cubicBez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1" name="Freeform 493">
              <a:extLst>
                <a:ext uri="{FF2B5EF4-FFF2-40B4-BE49-F238E27FC236}">
                  <a16:creationId xmlns:a16="http://schemas.microsoft.com/office/drawing/2014/main" id="{43DA889C-CAC4-451A-A2C3-F44DAA48E3E0}"/>
                </a:ext>
              </a:extLst>
            </p:cNvPr>
            <p:cNvSpPr>
              <a:spLocks/>
            </p:cNvSpPr>
            <p:nvPr/>
          </p:nvSpPr>
          <p:spPr bwMode="gray">
            <a:xfrm>
              <a:off x="1865313" y="2012951"/>
              <a:ext cx="7938" cy="6350"/>
            </a:xfrm>
            <a:custGeom>
              <a:avLst/>
              <a:gdLst>
                <a:gd name="T0" fmla="*/ 3 w 5"/>
                <a:gd name="T1" fmla="*/ 1 h 4"/>
                <a:gd name="T2" fmla="*/ 1 w 5"/>
                <a:gd name="T3" fmla="*/ 0 h 4"/>
                <a:gd name="T4" fmla="*/ 0 w 5"/>
                <a:gd name="T5" fmla="*/ 2 h 4"/>
                <a:gd name="T6" fmla="*/ 0 w 5"/>
                <a:gd name="T7" fmla="*/ 3 h 4"/>
                <a:gd name="T8" fmla="*/ 1 w 5"/>
                <a:gd name="T9" fmla="*/ 4 h 4"/>
                <a:gd name="T10" fmla="*/ 4 w 5"/>
                <a:gd name="T11" fmla="*/ 3 h 4"/>
                <a:gd name="T12" fmla="*/ 3 w 5"/>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3" y="1"/>
                  </a:moveTo>
                  <a:cubicBezTo>
                    <a:pt x="2" y="1"/>
                    <a:pt x="1" y="0"/>
                    <a:pt x="1" y="0"/>
                  </a:cubicBezTo>
                  <a:cubicBezTo>
                    <a:pt x="1" y="0"/>
                    <a:pt x="0" y="1"/>
                    <a:pt x="0" y="2"/>
                  </a:cubicBezTo>
                  <a:cubicBezTo>
                    <a:pt x="0" y="2"/>
                    <a:pt x="0" y="3"/>
                    <a:pt x="0" y="3"/>
                  </a:cubicBezTo>
                  <a:cubicBezTo>
                    <a:pt x="1" y="3"/>
                    <a:pt x="1" y="4"/>
                    <a:pt x="1" y="4"/>
                  </a:cubicBezTo>
                  <a:cubicBezTo>
                    <a:pt x="2" y="4"/>
                    <a:pt x="3" y="4"/>
                    <a:pt x="4" y="3"/>
                  </a:cubicBezTo>
                  <a:cubicBezTo>
                    <a:pt x="5" y="3"/>
                    <a:pt x="4" y="1"/>
                    <a:pt x="3" y="1"/>
                  </a:cubicBez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2" name="Freeform 494">
              <a:extLst>
                <a:ext uri="{FF2B5EF4-FFF2-40B4-BE49-F238E27FC236}">
                  <a16:creationId xmlns:a16="http://schemas.microsoft.com/office/drawing/2014/main" id="{DBBE9DEB-8F6A-485E-99A8-042B7370E73F}"/>
                </a:ext>
              </a:extLst>
            </p:cNvPr>
            <p:cNvSpPr>
              <a:spLocks/>
            </p:cNvSpPr>
            <p:nvPr/>
          </p:nvSpPr>
          <p:spPr bwMode="gray">
            <a:xfrm>
              <a:off x="1881188" y="2011363"/>
              <a:ext cx="19050" cy="11113"/>
            </a:xfrm>
            <a:custGeom>
              <a:avLst/>
              <a:gdLst>
                <a:gd name="T0" fmla="*/ 11 w 12"/>
                <a:gd name="T1" fmla="*/ 1 h 7"/>
                <a:gd name="T2" fmla="*/ 9 w 12"/>
                <a:gd name="T3" fmla="*/ 0 h 7"/>
                <a:gd name="T4" fmla="*/ 6 w 12"/>
                <a:gd name="T5" fmla="*/ 1 h 7"/>
                <a:gd name="T6" fmla="*/ 2 w 12"/>
                <a:gd name="T7" fmla="*/ 1 h 7"/>
                <a:gd name="T8" fmla="*/ 1 w 12"/>
                <a:gd name="T9" fmla="*/ 2 h 7"/>
                <a:gd name="T10" fmla="*/ 0 w 12"/>
                <a:gd name="T11" fmla="*/ 3 h 7"/>
                <a:gd name="T12" fmla="*/ 1 w 12"/>
                <a:gd name="T13" fmla="*/ 5 h 7"/>
                <a:gd name="T14" fmla="*/ 2 w 12"/>
                <a:gd name="T15" fmla="*/ 6 h 7"/>
                <a:gd name="T16" fmla="*/ 4 w 12"/>
                <a:gd name="T17" fmla="*/ 6 h 7"/>
                <a:gd name="T18" fmla="*/ 4 w 12"/>
                <a:gd name="T19" fmla="*/ 6 h 7"/>
                <a:gd name="T20" fmla="*/ 5 w 12"/>
                <a:gd name="T21" fmla="*/ 6 h 7"/>
                <a:gd name="T22" fmla="*/ 8 w 12"/>
                <a:gd name="T23" fmla="*/ 7 h 7"/>
                <a:gd name="T24" fmla="*/ 11 w 12"/>
                <a:gd name="T25" fmla="*/ 6 h 7"/>
                <a:gd name="T26" fmla="*/ 12 w 12"/>
                <a:gd name="T27" fmla="*/ 4 h 7"/>
                <a:gd name="T28" fmla="*/ 12 w 12"/>
                <a:gd name="T29" fmla="*/ 3 h 7"/>
                <a:gd name="T30" fmla="*/ 12 w 12"/>
                <a:gd name="T31" fmla="*/ 2 h 7"/>
                <a:gd name="T32" fmla="*/ 11 w 12"/>
                <a:gd name="T3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7">
                  <a:moveTo>
                    <a:pt x="11" y="1"/>
                  </a:moveTo>
                  <a:cubicBezTo>
                    <a:pt x="11" y="0"/>
                    <a:pt x="9" y="0"/>
                    <a:pt x="9" y="0"/>
                  </a:cubicBezTo>
                  <a:cubicBezTo>
                    <a:pt x="8" y="0"/>
                    <a:pt x="7" y="0"/>
                    <a:pt x="6" y="1"/>
                  </a:cubicBezTo>
                  <a:cubicBezTo>
                    <a:pt x="5" y="1"/>
                    <a:pt x="3" y="1"/>
                    <a:pt x="2" y="1"/>
                  </a:cubicBezTo>
                  <a:cubicBezTo>
                    <a:pt x="2" y="2"/>
                    <a:pt x="2" y="2"/>
                    <a:pt x="1" y="2"/>
                  </a:cubicBezTo>
                  <a:cubicBezTo>
                    <a:pt x="1" y="3"/>
                    <a:pt x="0" y="3"/>
                    <a:pt x="0" y="3"/>
                  </a:cubicBezTo>
                  <a:cubicBezTo>
                    <a:pt x="0" y="4"/>
                    <a:pt x="1" y="6"/>
                    <a:pt x="1" y="5"/>
                  </a:cubicBezTo>
                  <a:cubicBezTo>
                    <a:pt x="1" y="4"/>
                    <a:pt x="2" y="5"/>
                    <a:pt x="2" y="6"/>
                  </a:cubicBezTo>
                  <a:cubicBezTo>
                    <a:pt x="3" y="6"/>
                    <a:pt x="3" y="6"/>
                    <a:pt x="4" y="6"/>
                  </a:cubicBezTo>
                  <a:cubicBezTo>
                    <a:pt x="4" y="6"/>
                    <a:pt x="4" y="6"/>
                    <a:pt x="4" y="6"/>
                  </a:cubicBezTo>
                  <a:cubicBezTo>
                    <a:pt x="5" y="6"/>
                    <a:pt x="5" y="6"/>
                    <a:pt x="5" y="6"/>
                  </a:cubicBezTo>
                  <a:cubicBezTo>
                    <a:pt x="6" y="7"/>
                    <a:pt x="7" y="7"/>
                    <a:pt x="8" y="7"/>
                  </a:cubicBezTo>
                  <a:cubicBezTo>
                    <a:pt x="9" y="7"/>
                    <a:pt x="10" y="6"/>
                    <a:pt x="11" y="6"/>
                  </a:cubicBezTo>
                  <a:cubicBezTo>
                    <a:pt x="12" y="5"/>
                    <a:pt x="12" y="5"/>
                    <a:pt x="12" y="4"/>
                  </a:cubicBezTo>
                  <a:cubicBezTo>
                    <a:pt x="12" y="4"/>
                    <a:pt x="12" y="3"/>
                    <a:pt x="12" y="3"/>
                  </a:cubicBezTo>
                  <a:cubicBezTo>
                    <a:pt x="12" y="3"/>
                    <a:pt x="12" y="2"/>
                    <a:pt x="12" y="2"/>
                  </a:cubicBezTo>
                  <a:cubicBezTo>
                    <a:pt x="12" y="1"/>
                    <a:pt x="11" y="1"/>
                    <a:pt x="11" y="1"/>
                  </a:cubicBez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3" name="Freeform 495">
              <a:extLst>
                <a:ext uri="{FF2B5EF4-FFF2-40B4-BE49-F238E27FC236}">
                  <a16:creationId xmlns:a16="http://schemas.microsoft.com/office/drawing/2014/main" id="{58B87C68-8091-4603-A2E9-248132AA8054}"/>
                </a:ext>
              </a:extLst>
            </p:cNvPr>
            <p:cNvSpPr>
              <a:spLocks/>
            </p:cNvSpPr>
            <p:nvPr/>
          </p:nvSpPr>
          <p:spPr bwMode="gray">
            <a:xfrm>
              <a:off x="2265363" y="2171701"/>
              <a:ext cx="38100" cy="57150"/>
            </a:xfrm>
            <a:custGeom>
              <a:avLst/>
              <a:gdLst>
                <a:gd name="T0" fmla="*/ 3 w 22"/>
                <a:gd name="T1" fmla="*/ 34 h 34"/>
                <a:gd name="T2" fmla="*/ 7 w 22"/>
                <a:gd name="T3" fmla="*/ 30 h 34"/>
                <a:gd name="T4" fmla="*/ 8 w 22"/>
                <a:gd name="T5" fmla="*/ 27 h 34"/>
                <a:gd name="T6" fmla="*/ 12 w 22"/>
                <a:gd name="T7" fmla="*/ 24 h 34"/>
                <a:gd name="T8" fmla="*/ 15 w 22"/>
                <a:gd name="T9" fmla="*/ 18 h 34"/>
                <a:gd name="T10" fmla="*/ 18 w 22"/>
                <a:gd name="T11" fmla="*/ 13 h 34"/>
                <a:gd name="T12" fmla="*/ 21 w 22"/>
                <a:gd name="T13" fmla="*/ 6 h 34"/>
                <a:gd name="T14" fmla="*/ 21 w 22"/>
                <a:gd name="T15" fmla="*/ 1 h 34"/>
                <a:gd name="T16" fmla="*/ 17 w 22"/>
                <a:gd name="T17" fmla="*/ 2 h 34"/>
                <a:gd name="T18" fmla="*/ 13 w 22"/>
                <a:gd name="T19" fmla="*/ 6 h 34"/>
                <a:gd name="T20" fmla="*/ 11 w 22"/>
                <a:gd name="T21" fmla="*/ 11 h 34"/>
                <a:gd name="T22" fmla="*/ 7 w 22"/>
                <a:gd name="T23" fmla="*/ 16 h 34"/>
                <a:gd name="T24" fmla="*/ 3 w 22"/>
                <a:gd name="T25" fmla="*/ 21 h 34"/>
                <a:gd name="T26" fmla="*/ 3 w 22"/>
                <a:gd name="T27" fmla="*/ 27 h 34"/>
                <a:gd name="T28" fmla="*/ 3 w 22"/>
                <a:gd name="T2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34">
                  <a:moveTo>
                    <a:pt x="3" y="34"/>
                  </a:moveTo>
                  <a:cubicBezTo>
                    <a:pt x="5" y="34"/>
                    <a:pt x="6" y="31"/>
                    <a:pt x="7" y="30"/>
                  </a:cubicBezTo>
                  <a:cubicBezTo>
                    <a:pt x="7" y="28"/>
                    <a:pt x="7" y="27"/>
                    <a:pt x="8" y="27"/>
                  </a:cubicBezTo>
                  <a:cubicBezTo>
                    <a:pt x="9" y="26"/>
                    <a:pt x="11" y="25"/>
                    <a:pt x="12" y="24"/>
                  </a:cubicBezTo>
                  <a:cubicBezTo>
                    <a:pt x="13" y="22"/>
                    <a:pt x="14" y="20"/>
                    <a:pt x="15" y="18"/>
                  </a:cubicBezTo>
                  <a:cubicBezTo>
                    <a:pt x="16" y="16"/>
                    <a:pt x="17" y="14"/>
                    <a:pt x="18" y="13"/>
                  </a:cubicBezTo>
                  <a:cubicBezTo>
                    <a:pt x="20" y="11"/>
                    <a:pt x="19" y="8"/>
                    <a:pt x="21" y="6"/>
                  </a:cubicBezTo>
                  <a:cubicBezTo>
                    <a:pt x="22" y="5"/>
                    <a:pt x="22" y="2"/>
                    <a:pt x="21" y="1"/>
                  </a:cubicBezTo>
                  <a:cubicBezTo>
                    <a:pt x="20" y="0"/>
                    <a:pt x="18" y="0"/>
                    <a:pt x="17" y="2"/>
                  </a:cubicBezTo>
                  <a:cubicBezTo>
                    <a:pt x="15" y="3"/>
                    <a:pt x="14" y="4"/>
                    <a:pt x="13" y="6"/>
                  </a:cubicBezTo>
                  <a:cubicBezTo>
                    <a:pt x="12" y="7"/>
                    <a:pt x="12" y="9"/>
                    <a:pt x="11" y="11"/>
                  </a:cubicBezTo>
                  <a:cubicBezTo>
                    <a:pt x="9" y="13"/>
                    <a:pt x="8" y="14"/>
                    <a:pt x="7" y="16"/>
                  </a:cubicBezTo>
                  <a:cubicBezTo>
                    <a:pt x="6" y="18"/>
                    <a:pt x="4" y="19"/>
                    <a:pt x="3" y="21"/>
                  </a:cubicBezTo>
                  <a:cubicBezTo>
                    <a:pt x="2" y="23"/>
                    <a:pt x="2" y="25"/>
                    <a:pt x="3" y="27"/>
                  </a:cubicBezTo>
                  <a:cubicBezTo>
                    <a:pt x="3" y="28"/>
                    <a:pt x="0" y="34"/>
                    <a:pt x="3" y="34"/>
                  </a:cubicBez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4" name="Freeform 496">
              <a:extLst>
                <a:ext uri="{FF2B5EF4-FFF2-40B4-BE49-F238E27FC236}">
                  <a16:creationId xmlns:a16="http://schemas.microsoft.com/office/drawing/2014/main" id="{943C2DEE-C900-41AE-8ADE-A69375D75F24}"/>
                </a:ext>
              </a:extLst>
            </p:cNvPr>
            <p:cNvSpPr>
              <a:spLocks/>
            </p:cNvSpPr>
            <p:nvPr/>
          </p:nvSpPr>
          <p:spPr bwMode="gray">
            <a:xfrm>
              <a:off x="2105025" y="1817688"/>
              <a:ext cx="34925" cy="44450"/>
            </a:xfrm>
            <a:custGeom>
              <a:avLst/>
              <a:gdLst>
                <a:gd name="T0" fmla="*/ 4 w 21"/>
                <a:gd name="T1" fmla="*/ 8 h 26"/>
                <a:gd name="T2" fmla="*/ 7 w 21"/>
                <a:gd name="T3" fmla="*/ 10 h 26"/>
                <a:gd name="T4" fmla="*/ 8 w 21"/>
                <a:gd name="T5" fmla="*/ 11 h 26"/>
                <a:gd name="T6" fmla="*/ 9 w 21"/>
                <a:gd name="T7" fmla="*/ 13 h 26"/>
                <a:gd name="T8" fmla="*/ 10 w 21"/>
                <a:gd name="T9" fmla="*/ 15 h 26"/>
                <a:gd name="T10" fmla="*/ 8 w 21"/>
                <a:gd name="T11" fmla="*/ 16 h 26"/>
                <a:gd name="T12" fmla="*/ 7 w 21"/>
                <a:gd name="T13" fmla="*/ 18 h 26"/>
                <a:gd name="T14" fmla="*/ 7 w 21"/>
                <a:gd name="T15" fmla="*/ 20 h 26"/>
                <a:gd name="T16" fmla="*/ 8 w 21"/>
                <a:gd name="T17" fmla="*/ 22 h 26"/>
                <a:gd name="T18" fmla="*/ 10 w 21"/>
                <a:gd name="T19" fmla="*/ 25 h 26"/>
                <a:gd name="T20" fmla="*/ 17 w 21"/>
                <a:gd name="T21" fmla="*/ 26 h 26"/>
                <a:gd name="T22" fmla="*/ 19 w 21"/>
                <a:gd name="T23" fmla="*/ 22 h 26"/>
                <a:gd name="T24" fmla="*/ 20 w 21"/>
                <a:gd name="T25" fmla="*/ 20 h 26"/>
                <a:gd name="T26" fmla="*/ 20 w 21"/>
                <a:gd name="T27" fmla="*/ 16 h 26"/>
                <a:gd name="T28" fmla="*/ 17 w 21"/>
                <a:gd name="T29" fmla="*/ 14 h 26"/>
                <a:gd name="T30" fmla="*/ 16 w 21"/>
                <a:gd name="T31" fmla="*/ 12 h 26"/>
                <a:gd name="T32" fmla="*/ 12 w 21"/>
                <a:gd name="T33" fmla="*/ 8 h 26"/>
                <a:gd name="T34" fmla="*/ 9 w 21"/>
                <a:gd name="T35" fmla="*/ 4 h 26"/>
                <a:gd name="T36" fmla="*/ 9 w 21"/>
                <a:gd name="T37" fmla="*/ 2 h 26"/>
                <a:gd name="T38" fmla="*/ 6 w 21"/>
                <a:gd name="T39" fmla="*/ 1 h 26"/>
                <a:gd name="T40" fmla="*/ 4 w 21"/>
                <a:gd name="T41"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6">
                  <a:moveTo>
                    <a:pt x="4" y="8"/>
                  </a:moveTo>
                  <a:cubicBezTo>
                    <a:pt x="5" y="8"/>
                    <a:pt x="6" y="9"/>
                    <a:pt x="7" y="10"/>
                  </a:cubicBezTo>
                  <a:cubicBezTo>
                    <a:pt x="7" y="10"/>
                    <a:pt x="7" y="11"/>
                    <a:pt x="8" y="11"/>
                  </a:cubicBezTo>
                  <a:cubicBezTo>
                    <a:pt x="8" y="12"/>
                    <a:pt x="9" y="12"/>
                    <a:pt x="9" y="13"/>
                  </a:cubicBezTo>
                  <a:cubicBezTo>
                    <a:pt x="10" y="13"/>
                    <a:pt x="11" y="15"/>
                    <a:pt x="10" y="15"/>
                  </a:cubicBezTo>
                  <a:cubicBezTo>
                    <a:pt x="9" y="15"/>
                    <a:pt x="9" y="16"/>
                    <a:pt x="8" y="16"/>
                  </a:cubicBezTo>
                  <a:cubicBezTo>
                    <a:pt x="8" y="17"/>
                    <a:pt x="7" y="17"/>
                    <a:pt x="7" y="18"/>
                  </a:cubicBezTo>
                  <a:cubicBezTo>
                    <a:pt x="7" y="19"/>
                    <a:pt x="7" y="19"/>
                    <a:pt x="7" y="20"/>
                  </a:cubicBezTo>
                  <a:cubicBezTo>
                    <a:pt x="8" y="21"/>
                    <a:pt x="8" y="22"/>
                    <a:pt x="8" y="22"/>
                  </a:cubicBezTo>
                  <a:cubicBezTo>
                    <a:pt x="8" y="23"/>
                    <a:pt x="9" y="24"/>
                    <a:pt x="10" y="25"/>
                  </a:cubicBezTo>
                  <a:cubicBezTo>
                    <a:pt x="11" y="25"/>
                    <a:pt x="16" y="26"/>
                    <a:pt x="17" y="26"/>
                  </a:cubicBezTo>
                  <a:cubicBezTo>
                    <a:pt x="18" y="25"/>
                    <a:pt x="18" y="23"/>
                    <a:pt x="19" y="22"/>
                  </a:cubicBezTo>
                  <a:cubicBezTo>
                    <a:pt x="20" y="22"/>
                    <a:pt x="20" y="21"/>
                    <a:pt x="20" y="20"/>
                  </a:cubicBezTo>
                  <a:cubicBezTo>
                    <a:pt x="20" y="19"/>
                    <a:pt x="21" y="16"/>
                    <a:pt x="20" y="16"/>
                  </a:cubicBezTo>
                  <a:cubicBezTo>
                    <a:pt x="18" y="16"/>
                    <a:pt x="18" y="14"/>
                    <a:pt x="17" y="14"/>
                  </a:cubicBezTo>
                  <a:cubicBezTo>
                    <a:pt x="16" y="13"/>
                    <a:pt x="16" y="13"/>
                    <a:pt x="16" y="12"/>
                  </a:cubicBezTo>
                  <a:cubicBezTo>
                    <a:pt x="16" y="12"/>
                    <a:pt x="13" y="9"/>
                    <a:pt x="12" y="8"/>
                  </a:cubicBezTo>
                  <a:cubicBezTo>
                    <a:pt x="12" y="7"/>
                    <a:pt x="9" y="5"/>
                    <a:pt x="9" y="4"/>
                  </a:cubicBezTo>
                  <a:cubicBezTo>
                    <a:pt x="9" y="4"/>
                    <a:pt x="10" y="3"/>
                    <a:pt x="9" y="2"/>
                  </a:cubicBezTo>
                  <a:cubicBezTo>
                    <a:pt x="8" y="1"/>
                    <a:pt x="7" y="0"/>
                    <a:pt x="6" y="1"/>
                  </a:cubicBezTo>
                  <a:cubicBezTo>
                    <a:pt x="6" y="3"/>
                    <a:pt x="0" y="6"/>
                    <a:pt x="4" y="8"/>
                  </a:cubicBez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5" name="Freeform 497">
              <a:extLst>
                <a:ext uri="{FF2B5EF4-FFF2-40B4-BE49-F238E27FC236}">
                  <a16:creationId xmlns:a16="http://schemas.microsoft.com/office/drawing/2014/main" id="{B6BAF0C9-E1C6-413B-B1B5-EC8E6DF91727}"/>
                </a:ext>
              </a:extLst>
            </p:cNvPr>
            <p:cNvSpPr>
              <a:spLocks/>
            </p:cNvSpPr>
            <p:nvPr/>
          </p:nvSpPr>
          <p:spPr bwMode="gray">
            <a:xfrm>
              <a:off x="2100263" y="1835151"/>
              <a:ext cx="14288" cy="20638"/>
            </a:xfrm>
            <a:custGeom>
              <a:avLst/>
              <a:gdLst>
                <a:gd name="T0" fmla="*/ 2 w 9"/>
                <a:gd name="T1" fmla="*/ 9 h 12"/>
                <a:gd name="T2" fmla="*/ 4 w 9"/>
                <a:gd name="T3" fmla="*/ 10 h 12"/>
                <a:gd name="T4" fmla="*/ 5 w 9"/>
                <a:gd name="T5" fmla="*/ 11 h 12"/>
                <a:gd name="T6" fmla="*/ 7 w 9"/>
                <a:gd name="T7" fmla="*/ 11 h 12"/>
                <a:gd name="T8" fmla="*/ 8 w 9"/>
                <a:gd name="T9" fmla="*/ 8 h 12"/>
                <a:gd name="T10" fmla="*/ 9 w 9"/>
                <a:gd name="T11" fmla="*/ 4 h 12"/>
                <a:gd name="T12" fmla="*/ 7 w 9"/>
                <a:gd name="T13" fmla="*/ 1 h 12"/>
                <a:gd name="T14" fmla="*/ 4 w 9"/>
                <a:gd name="T15" fmla="*/ 1 h 12"/>
                <a:gd name="T16" fmla="*/ 3 w 9"/>
                <a:gd name="T17" fmla="*/ 4 h 12"/>
                <a:gd name="T18" fmla="*/ 1 w 9"/>
                <a:gd name="T19" fmla="*/ 6 h 12"/>
                <a:gd name="T20" fmla="*/ 2 w 9"/>
                <a:gd name="T21"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2">
                  <a:moveTo>
                    <a:pt x="2" y="9"/>
                  </a:moveTo>
                  <a:cubicBezTo>
                    <a:pt x="3" y="9"/>
                    <a:pt x="3" y="10"/>
                    <a:pt x="4" y="10"/>
                  </a:cubicBezTo>
                  <a:cubicBezTo>
                    <a:pt x="4" y="10"/>
                    <a:pt x="4" y="11"/>
                    <a:pt x="5" y="11"/>
                  </a:cubicBezTo>
                  <a:cubicBezTo>
                    <a:pt x="6" y="12"/>
                    <a:pt x="7" y="11"/>
                    <a:pt x="7" y="11"/>
                  </a:cubicBezTo>
                  <a:cubicBezTo>
                    <a:pt x="8" y="10"/>
                    <a:pt x="8" y="9"/>
                    <a:pt x="8" y="8"/>
                  </a:cubicBezTo>
                  <a:cubicBezTo>
                    <a:pt x="8" y="7"/>
                    <a:pt x="8" y="5"/>
                    <a:pt x="9" y="4"/>
                  </a:cubicBezTo>
                  <a:cubicBezTo>
                    <a:pt x="9" y="4"/>
                    <a:pt x="8" y="1"/>
                    <a:pt x="7" y="1"/>
                  </a:cubicBezTo>
                  <a:cubicBezTo>
                    <a:pt x="6" y="1"/>
                    <a:pt x="4" y="0"/>
                    <a:pt x="4" y="1"/>
                  </a:cubicBezTo>
                  <a:cubicBezTo>
                    <a:pt x="3" y="2"/>
                    <a:pt x="3" y="4"/>
                    <a:pt x="3" y="4"/>
                  </a:cubicBezTo>
                  <a:cubicBezTo>
                    <a:pt x="3" y="5"/>
                    <a:pt x="2" y="5"/>
                    <a:pt x="1" y="6"/>
                  </a:cubicBezTo>
                  <a:cubicBezTo>
                    <a:pt x="0" y="7"/>
                    <a:pt x="2" y="8"/>
                    <a:pt x="2" y="9"/>
                  </a:cubicBez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6" name="Freeform 498">
              <a:extLst>
                <a:ext uri="{FF2B5EF4-FFF2-40B4-BE49-F238E27FC236}">
                  <a16:creationId xmlns:a16="http://schemas.microsoft.com/office/drawing/2014/main" id="{11A6E48C-4720-42B7-8580-8584194DFFC6}"/>
                </a:ext>
              </a:extLst>
            </p:cNvPr>
            <p:cNvSpPr>
              <a:spLocks noEditPoints="1"/>
            </p:cNvSpPr>
            <p:nvPr/>
          </p:nvSpPr>
          <p:spPr bwMode="gray">
            <a:xfrm>
              <a:off x="1697038" y="1709738"/>
              <a:ext cx="698500" cy="700088"/>
            </a:xfrm>
            <a:custGeom>
              <a:avLst/>
              <a:gdLst>
                <a:gd name="T0" fmla="*/ 414 w 414"/>
                <a:gd name="T1" fmla="*/ 207 h 414"/>
                <a:gd name="T2" fmla="*/ 290 w 414"/>
                <a:gd name="T3" fmla="*/ 42 h 414"/>
                <a:gd name="T4" fmla="*/ 282 w 414"/>
                <a:gd name="T5" fmla="*/ 32 h 414"/>
                <a:gd name="T6" fmla="*/ 270 w 414"/>
                <a:gd name="T7" fmla="*/ 42 h 414"/>
                <a:gd name="T8" fmla="*/ 277 w 414"/>
                <a:gd name="T9" fmla="*/ 62 h 414"/>
                <a:gd name="T10" fmla="*/ 265 w 414"/>
                <a:gd name="T11" fmla="*/ 87 h 414"/>
                <a:gd name="T12" fmla="*/ 257 w 414"/>
                <a:gd name="T13" fmla="*/ 117 h 414"/>
                <a:gd name="T14" fmla="*/ 288 w 414"/>
                <a:gd name="T15" fmla="*/ 105 h 414"/>
                <a:gd name="T16" fmla="*/ 301 w 414"/>
                <a:gd name="T17" fmla="*/ 124 h 414"/>
                <a:gd name="T18" fmla="*/ 295 w 414"/>
                <a:gd name="T19" fmla="*/ 102 h 414"/>
                <a:gd name="T20" fmla="*/ 311 w 414"/>
                <a:gd name="T21" fmla="*/ 117 h 414"/>
                <a:gd name="T22" fmla="*/ 323 w 414"/>
                <a:gd name="T23" fmla="*/ 125 h 414"/>
                <a:gd name="T24" fmla="*/ 341 w 414"/>
                <a:gd name="T25" fmla="*/ 137 h 414"/>
                <a:gd name="T26" fmla="*/ 302 w 414"/>
                <a:gd name="T27" fmla="*/ 130 h 414"/>
                <a:gd name="T28" fmla="*/ 236 w 414"/>
                <a:gd name="T29" fmla="*/ 155 h 414"/>
                <a:gd name="T30" fmla="*/ 248 w 414"/>
                <a:gd name="T31" fmla="*/ 221 h 414"/>
                <a:gd name="T32" fmla="*/ 302 w 414"/>
                <a:gd name="T33" fmla="*/ 283 h 414"/>
                <a:gd name="T34" fmla="*/ 320 w 414"/>
                <a:gd name="T35" fmla="*/ 318 h 414"/>
                <a:gd name="T36" fmla="*/ 363 w 414"/>
                <a:gd name="T37" fmla="*/ 232 h 414"/>
                <a:gd name="T38" fmla="*/ 377 w 414"/>
                <a:gd name="T39" fmla="*/ 181 h 414"/>
                <a:gd name="T40" fmla="*/ 363 w 414"/>
                <a:gd name="T41" fmla="*/ 152 h 414"/>
                <a:gd name="T42" fmla="*/ 394 w 414"/>
                <a:gd name="T43" fmla="*/ 173 h 414"/>
                <a:gd name="T44" fmla="*/ 27 w 414"/>
                <a:gd name="T45" fmla="*/ 158 h 414"/>
                <a:gd name="T46" fmla="*/ 34 w 414"/>
                <a:gd name="T47" fmla="*/ 149 h 414"/>
                <a:gd name="T48" fmla="*/ 79 w 414"/>
                <a:gd name="T49" fmla="*/ 211 h 414"/>
                <a:gd name="T50" fmla="*/ 88 w 414"/>
                <a:gd name="T51" fmla="*/ 260 h 414"/>
                <a:gd name="T52" fmla="*/ 116 w 414"/>
                <a:gd name="T53" fmla="*/ 341 h 414"/>
                <a:gd name="T54" fmla="*/ 142 w 414"/>
                <a:gd name="T55" fmla="*/ 368 h 414"/>
                <a:gd name="T56" fmla="*/ 134 w 414"/>
                <a:gd name="T57" fmla="*/ 347 h 414"/>
                <a:gd name="T58" fmla="*/ 148 w 414"/>
                <a:gd name="T59" fmla="*/ 329 h 414"/>
                <a:gd name="T60" fmla="*/ 176 w 414"/>
                <a:gd name="T61" fmla="*/ 288 h 414"/>
                <a:gd name="T62" fmla="*/ 166 w 414"/>
                <a:gd name="T63" fmla="*/ 229 h 414"/>
                <a:gd name="T64" fmla="*/ 87 w 414"/>
                <a:gd name="T65" fmla="*/ 208 h 414"/>
                <a:gd name="T66" fmla="*/ 73 w 414"/>
                <a:gd name="T67" fmla="*/ 175 h 414"/>
                <a:gd name="T68" fmla="*/ 53 w 414"/>
                <a:gd name="T69" fmla="*/ 163 h 414"/>
                <a:gd name="T70" fmla="*/ 82 w 414"/>
                <a:gd name="T71" fmla="*/ 156 h 414"/>
                <a:gd name="T72" fmla="*/ 93 w 414"/>
                <a:gd name="T73" fmla="*/ 136 h 414"/>
                <a:gd name="T74" fmla="*/ 124 w 414"/>
                <a:gd name="T75" fmla="*/ 104 h 414"/>
                <a:gd name="T76" fmla="*/ 129 w 414"/>
                <a:gd name="T77" fmla="*/ 92 h 414"/>
                <a:gd name="T78" fmla="*/ 146 w 414"/>
                <a:gd name="T79" fmla="*/ 82 h 414"/>
                <a:gd name="T80" fmla="*/ 127 w 414"/>
                <a:gd name="T81" fmla="*/ 56 h 414"/>
                <a:gd name="T82" fmla="*/ 103 w 414"/>
                <a:gd name="T83" fmla="*/ 85 h 414"/>
                <a:gd name="T84" fmla="*/ 94 w 414"/>
                <a:gd name="T85" fmla="*/ 62 h 414"/>
                <a:gd name="T86" fmla="*/ 120 w 414"/>
                <a:gd name="T87" fmla="*/ 45 h 414"/>
                <a:gd name="T88" fmla="*/ 131 w 414"/>
                <a:gd name="T89" fmla="*/ 47 h 414"/>
                <a:gd name="T90" fmla="*/ 140 w 414"/>
                <a:gd name="T91" fmla="*/ 51 h 414"/>
                <a:gd name="T92" fmla="*/ 145 w 414"/>
                <a:gd name="T93" fmla="*/ 35 h 414"/>
                <a:gd name="T94" fmla="*/ 149 w 414"/>
                <a:gd name="T95" fmla="*/ 27 h 414"/>
                <a:gd name="T96" fmla="*/ 170 w 414"/>
                <a:gd name="T97" fmla="*/ 26 h 414"/>
                <a:gd name="T98" fmla="*/ 172 w 414"/>
                <a:gd name="T99" fmla="*/ 34 h 414"/>
                <a:gd name="T100" fmla="*/ 170 w 414"/>
                <a:gd name="T101" fmla="*/ 38 h 414"/>
                <a:gd name="T102" fmla="*/ 167 w 414"/>
                <a:gd name="T103" fmla="*/ 52 h 414"/>
                <a:gd name="T104" fmla="*/ 189 w 414"/>
                <a:gd name="T105" fmla="*/ 47 h 414"/>
                <a:gd name="T106" fmla="*/ 213 w 414"/>
                <a:gd name="T107" fmla="*/ 34 h 414"/>
                <a:gd name="T108" fmla="*/ 212 w 414"/>
                <a:gd name="T109" fmla="*/ 21 h 414"/>
                <a:gd name="T110" fmla="*/ 31 w 414"/>
                <a:gd name="T111" fmla="*/ 14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4" h="414">
                  <a:moveTo>
                    <a:pt x="207" y="0"/>
                  </a:moveTo>
                  <a:cubicBezTo>
                    <a:pt x="168" y="0"/>
                    <a:pt x="131" y="11"/>
                    <a:pt x="100" y="30"/>
                  </a:cubicBezTo>
                  <a:cubicBezTo>
                    <a:pt x="100" y="30"/>
                    <a:pt x="99" y="30"/>
                    <a:pt x="99" y="31"/>
                  </a:cubicBezTo>
                  <a:cubicBezTo>
                    <a:pt x="40" y="67"/>
                    <a:pt x="0" y="132"/>
                    <a:pt x="0" y="207"/>
                  </a:cubicBezTo>
                  <a:cubicBezTo>
                    <a:pt x="0" y="321"/>
                    <a:pt x="93" y="414"/>
                    <a:pt x="207" y="414"/>
                  </a:cubicBezTo>
                  <a:cubicBezTo>
                    <a:pt x="321" y="414"/>
                    <a:pt x="414" y="321"/>
                    <a:pt x="414" y="207"/>
                  </a:cubicBezTo>
                  <a:cubicBezTo>
                    <a:pt x="414" y="93"/>
                    <a:pt x="321" y="0"/>
                    <a:pt x="207" y="0"/>
                  </a:cubicBezTo>
                  <a:close/>
                  <a:moveTo>
                    <a:pt x="299" y="43"/>
                  </a:moveTo>
                  <a:cubicBezTo>
                    <a:pt x="300" y="45"/>
                    <a:pt x="300" y="50"/>
                    <a:pt x="295" y="47"/>
                  </a:cubicBezTo>
                  <a:cubicBezTo>
                    <a:pt x="295" y="46"/>
                    <a:pt x="294" y="46"/>
                    <a:pt x="294" y="46"/>
                  </a:cubicBezTo>
                  <a:cubicBezTo>
                    <a:pt x="293" y="45"/>
                    <a:pt x="293" y="45"/>
                    <a:pt x="292" y="45"/>
                  </a:cubicBezTo>
                  <a:cubicBezTo>
                    <a:pt x="291" y="44"/>
                    <a:pt x="289" y="43"/>
                    <a:pt x="290" y="42"/>
                  </a:cubicBezTo>
                  <a:cubicBezTo>
                    <a:pt x="291" y="41"/>
                    <a:pt x="293" y="44"/>
                    <a:pt x="295" y="44"/>
                  </a:cubicBezTo>
                  <a:cubicBezTo>
                    <a:pt x="297" y="44"/>
                    <a:pt x="296" y="41"/>
                    <a:pt x="296" y="40"/>
                  </a:cubicBezTo>
                  <a:cubicBezTo>
                    <a:pt x="296" y="39"/>
                    <a:pt x="296" y="39"/>
                    <a:pt x="296" y="39"/>
                  </a:cubicBezTo>
                  <a:cubicBezTo>
                    <a:pt x="296" y="39"/>
                    <a:pt x="297" y="39"/>
                    <a:pt x="298" y="40"/>
                  </a:cubicBezTo>
                  <a:cubicBezTo>
                    <a:pt x="298" y="41"/>
                    <a:pt x="298" y="42"/>
                    <a:pt x="299" y="43"/>
                  </a:cubicBezTo>
                  <a:close/>
                  <a:moveTo>
                    <a:pt x="282" y="32"/>
                  </a:moveTo>
                  <a:cubicBezTo>
                    <a:pt x="280" y="32"/>
                    <a:pt x="278" y="33"/>
                    <a:pt x="277" y="33"/>
                  </a:cubicBezTo>
                  <a:cubicBezTo>
                    <a:pt x="275" y="32"/>
                    <a:pt x="273" y="31"/>
                    <a:pt x="271" y="31"/>
                  </a:cubicBezTo>
                  <a:cubicBezTo>
                    <a:pt x="269" y="30"/>
                    <a:pt x="269" y="31"/>
                    <a:pt x="268" y="33"/>
                  </a:cubicBezTo>
                  <a:cubicBezTo>
                    <a:pt x="267" y="36"/>
                    <a:pt x="268" y="35"/>
                    <a:pt x="269" y="37"/>
                  </a:cubicBezTo>
                  <a:cubicBezTo>
                    <a:pt x="269" y="39"/>
                    <a:pt x="272" y="39"/>
                    <a:pt x="272" y="40"/>
                  </a:cubicBezTo>
                  <a:cubicBezTo>
                    <a:pt x="272" y="41"/>
                    <a:pt x="271" y="41"/>
                    <a:pt x="270" y="42"/>
                  </a:cubicBezTo>
                  <a:cubicBezTo>
                    <a:pt x="269" y="43"/>
                    <a:pt x="267" y="43"/>
                    <a:pt x="269" y="46"/>
                  </a:cubicBezTo>
                  <a:cubicBezTo>
                    <a:pt x="269" y="47"/>
                    <a:pt x="270" y="48"/>
                    <a:pt x="270" y="49"/>
                  </a:cubicBezTo>
                  <a:cubicBezTo>
                    <a:pt x="270" y="50"/>
                    <a:pt x="268" y="50"/>
                    <a:pt x="268" y="51"/>
                  </a:cubicBezTo>
                  <a:cubicBezTo>
                    <a:pt x="268" y="53"/>
                    <a:pt x="268" y="56"/>
                    <a:pt x="267" y="58"/>
                  </a:cubicBezTo>
                  <a:cubicBezTo>
                    <a:pt x="267" y="60"/>
                    <a:pt x="265" y="63"/>
                    <a:pt x="267" y="65"/>
                  </a:cubicBezTo>
                  <a:cubicBezTo>
                    <a:pt x="269" y="68"/>
                    <a:pt x="274" y="63"/>
                    <a:pt x="277" y="62"/>
                  </a:cubicBezTo>
                  <a:cubicBezTo>
                    <a:pt x="281" y="61"/>
                    <a:pt x="284" y="67"/>
                    <a:pt x="281" y="68"/>
                  </a:cubicBezTo>
                  <a:cubicBezTo>
                    <a:pt x="279" y="70"/>
                    <a:pt x="278" y="67"/>
                    <a:pt x="276" y="67"/>
                  </a:cubicBezTo>
                  <a:cubicBezTo>
                    <a:pt x="273" y="67"/>
                    <a:pt x="274" y="70"/>
                    <a:pt x="275" y="72"/>
                  </a:cubicBezTo>
                  <a:cubicBezTo>
                    <a:pt x="276" y="76"/>
                    <a:pt x="275" y="76"/>
                    <a:pt x="272" y="79"/>
                  </a:cubicBezTo>
                  <a:cubicBezTo>
                    <a:pt x="270" y="80"/>
                    <a:pt x="270" y="83"/>
                    <a:pt x="269" y="84"/>
                  </a:cubicBezTo>
                  <a:cubicBezTo>
                    <a:pt x="268" y="87"/>
                    <a:pt x="267" y="86"/>
                    <a:pt x="265" y="87"/>
                  </a:cubicBezTo>
                  <a:cubicBezTo>
                    <a:pt x="261" y="88"/>
                    <a:pt x="261" y="92"/>
                    <a:pt x="264" y="95"/>
                  </a:cubicBezTo>
                  <a:cubicBezTo>
                    <a:pt x="266" y="96"/>
                    <a:pt x="268" y="103"/>
                    <a:pt x="264" y="103"/>
                  </a:cubicBezTo>
                  <a:cubicBezTo>
                    <a:pt x="262" y="103"/>
                    <a:pt x="262" y="103"/>
                    <a:pt x="260" y="103"/>
                  </a:cubicBezTo>
                  <a:cubicBezTo>
                    <a:pt x="257" y="103"/>
                    <a:pt x="256" y="103"/>
                    <a:pt x="254" y="105"/>
                  </a:cubicBezTo>
                  <a:cubicBezTo>
                    <a:pt x="252" y="108"/>
                    <a:pt x="253" y="109"/>
                    <a:pt x="254" y="111"/>
                  </a:cubicBezTo>
                  <a:cubicBezTo>
                    <a:pt x="255" y="113"/>
                    <a:pt x="255" y="115"/>
                    <a:pt x="257" y="117"/>
                  </a:cubicBezTo>
                  <a:cubicBezTo>
                    <a:pt x="257" y="119"/>
                    <a:pt x="260" y="123"/>
                    <a:pt x="261" y="123"/>
                  </a:cubicBezTo>
                  <a:cubicBezTo>
                    <a:pt x="263" y="123"/>
                    <a:pt x="265" y="123"/>
                    <a:pt x="267" y="124"/>
                  </a:cubicBezTo>
                  <a:cubicBezTo>
                    <a:pt x="268" y="124"/>
                    <a:pt x="270" y="124"/>
                    <a:pt x="271" y="123"/>
                  </a:cubicBezTo>
                  <a:cubicBezTo>
                    <a:pt x="274" y="121"/>
                    <a:pt x="277" y="118"/>
                    <a:pt x="276" y="115"/>
                  </a:cubicBezTo>
                  <a:cubicBezTo>
                    <a:pt x="275" y="111"/>
                    <a:pt x="272" y="107"/>
                    <a:pt x="277" y="105"/>
                  </a:cubicBezTo>
                  <a:cubicBezTo>
                    <a:pt x="280" y="104"/>
                    <a:pt x="284" y="103"/>
                    <a:pt x="288" y="105"/>
                  </a:cubicBezTo>
                  <a:cubicBezTo>
                    <a:pt x="290" y="106"/>
                    <a:pt x="291" y="106"/>
                    <a:pt x="292" y="107"/>
                  </a:cubicBezTo>
                  <a:cubicBezTo>
                    <a:pt x="294" y="107"/>
                    <a:pt x="296" y="109"/>
                    <a:pt x="297" y="110"/>
                  </a:cubicBezTo>
                  <a:cubicBezTo>
                    <a:pt x="299" y="112"/>
                    <a:pt x="301" y="114"/>
                    <a:pt x="303" y="116"/>
                  </a:cubicBezTo>
                  <a:cubicBezTo>
                    <a:pt x="304" y="118"/>
                    <a:pt x="304" y="120"/>
                    <a:pt x="303" y="121"/>
                  </a:cubicBezTo>
                  <a:cubicBezTo>
                    <a:pt x="302" y="122"/>
                    <a:pt x="301" y="121"/>
                    <a:pt x="300" y="122"/>
                  </a:cubicBezTo>
                  <a:cubicBezTo>
                    <a:pt x="299" y="124"/>
                    <a:pt x="300" y="123"/>
                    <a:pt x="301" y="124"/>
                  </a:cubicBezTo>
                  <a:cubicBezTo>
                    <a:pt x="303" y="124"/>
                    <a:pt x="303" y="123"/>
                    <a:pt x="304" y="122"/>
                  </a:cubicBezTo>
                  <a:cubicBezTo>
                    <a:pt x="305" y="122"/>
                    <a:pt x="305" y="120"/>
                    <a:pt x="306" y="119"/>
                  </a:cubicBezTo>
                  <a:cubicBezTo>
                    <a:pt x="307" y="119"/>
                    <a:pt x="308" y="122"/>
                    <a:pt x="308" y="121"/>
                  </a:cubicBezTo>
                  <a:cubicBezTo>
                    <a:pt x="309" y="119"/>
                    <a:pt x="307" y="118"/>
                    <a:pt x="306" y="116"/>
                  </a:cubicBezTo>
                  <a:cubicBezTo>
                    <a:pt x="305" y="114"/>
                    <a:pt x="305" y="110"/>
                    <a:pt x="303" y="109"/>
                  </a:cubicBezTo>
                  <a:cubicBezTo>
                    <a:pt x="300" y="106"/>
                    <a:pt x="296" y="106"/>
                    <a:pt x="295" y="102"/>
                  </a:cubicBezTo>
                  <a:cubicBezTo>
                    <a:pt x="294" y="101"/>
                    <a:pt x="295" y="98"/>
                    <a:pt x="296" y="98"/>
                  </a:cubicBezTo>
                  <a:cubicBezTo>
                    <a:pt x="298" y="100"/>
                    <a:pt x="298" y="100"/>
                    <a:pt x="300" y="101"/>
                  </a:cubicBezTo>
                  <a:cubicBezTo>
                    <a:pt x="302" y="102"/>
                    <a:pt x="304" y="103"/>
                    <a:pt x="305" y="104"/>
                  </a:cubicBezTo>
                  <a:cubicBezTo>
                    <a:pt x="306" y="106"/>
                    <a:pt x="307" y="107"/>
                    <a:pt x="308" y="109"/>
                  </a:cubicBezTo>
                  <a:cubicBezTo>
                    <a:pt x="309" y="112"/>
                    <a:pt x="309" y="110"/>
                    <a:pt x="311" y="112"/>
                  </a:cubicBezTo>
                  <a:cubicBezTo>
                    <a:pt x="312" y="114"/>
                    <a:pt x="311" y="116"/>
                    <a:pt x="311" y="117"/>
                  </a:cubicBezTo>
                  <a:cubicBezTo>
                    <a:pt x="311" y="118"/>
                    <a:pt x="312" y="120"/>
                    <a:pt x="312" y="121"/>
                  </a:cubicBezTo>
                  <a:cubicBezTo>
                    <a:pt x="313" y="122"/>
                    <a:pt x="313" y="123"/>
                    <a:pt x="314" y="122"/>
                  </a:cubicBezTo>
                  <a:cubicBezTo>
                    <a:pt x="317" y="122"/>
                    <a:pt x="318" y="121"/>
                    <a:pt x="317" y="118"/>
                  </a:cubicBezTo>
                  <a:cubicBezTo>
                    <a:pt x="316" y="116"/>
                    <a:pt x="316" y="112"/>
                    <a:pt x="319" y="114"/>
                  </a:cubicBezTo>
                  <a:cubicBezTo>
                    <a:pt x="320" y="115"/>
                    <a:pt x="321" y="117"/>
                    <a:pt x="322" y="118"/>
                  </a:cubicBezTo>
                  <a:cubicBezTo>
                    <a:pt x="322" y="119"/>
                    <a:pt x="322" y="124"/>
                    <a:pt x="323" y="125"/>
                  </a:cubicBezTo>
                  <a:cubicBezTo>
                    <a:pt x="324" y="128"/>
                    <a:pt x="327" y="127"/>
                    <a:pt x="330" y="126"/>
                  </a:cubicBezTo>
                  <a:cubicBezTo>
                    <a:pt x="332" y="126"/>
                    <a:pt x="333" y="125"/>
                    <a:pt x="335" y="125"/>
                  </a:cubicBezTo>
                  <a:cubicBezTo>
                    <a:pt x="337" y="125"/>
                    <a:pt x="339" y="125"/>
                    <a:pt x="341" y="126"/>
                  </a:cubicBezTo>
                  <a:cubicBezTo>
                    <a:pt x="343" y="128"/>
                    <a:pt x="342" y="129"/>
                    <a:pt x="342" y="131"/>
                  </a:cubicBezTo>
                  <a:cubicBezTo>
                    <a:pt x="342" y="133"/>
                    <a:pt x="343" y="133"/>
                    <a:pt x="343" y="134"/>
                  </a:cubicBezTo>
                  <a:cubicBezTo>
                    <a:pt x="343" y="136"/>
                    <a:pt x="342" y="137"/>
                    <a:pt x="341" y="137"/>
                  </a:cubicBezTo>
                  <a:cubicBezTo>
                    <a:pt x="339" y="139"/>
                    <a:pt x="338" y="138"/>
                    <a:pt x="335" y="139"/>
                  </a:cubicBezTo>
                  <a:cubicBezTo>
                    <a:pt x="333" y="139"/>
                    <a:pt x="326" y="138"/>
                    <a:pt x="325" y="138"/>
                  </a:cubicBezTo>
                  <a:cubicBezTo>
                    <a:pt x="323" y="137"/>
                    <a:pt x="320" y="137"/>
                    <a:pt x="319" y="137"/>
                  </a:cubicBezTo>
                  <a:cubicBezTo>
                    <a:pt x="317" y="138"/>
                    <a:pt x="317" y="139"/>
                    <a:pt x="316" y="141"/>
                  </a:cubicBezTo>
                  <a:cubicBezTo>
                    <a:pt x="314" y="142"/>
                    <a:pt x="314" y="138"/>
                    <a:pt x="312" y="137"/>
                  </a:cubicBezTo>
                  <a:cubicBezTo>
                    <a:pt x="310" y="136"/>
                    <a:pt x="303" y="133"/>
                    <a:pt x="302" y="130"/>
                  </a:cubicBezTo>
                  <a:cubicBezTo>
                    <a:pt x="302" y="127"/>
                    <a:pt x="299" y="124"/>
                    <a:pt x="296" y="124"/>
                  </a:cubicBezTo>
                  <a:cubicBezTo>
                    <a:pt x="288" y="122"/>
                    <a:pt x="280" y="125"/>
                    <a:pt x="273" y="126"/>
                  </a:cubicBezTo>
                  <a:cubicBezTo>
                    <a:pt x="269" y="126"/>
                    <a:pt x="264" y="128"/>
                    <a:pt x="261" y="130"/>
                  </a:cubicBezTo>
                  <a:cubicBezTo>
                    <a:pt x="257" y="132"/>
                    <a:pt x="252" y="133"/>
                    <a:pt x="252" y="137"/>
                  </a:cubicBezTo>
                  <a:cubicBezTo>
                    <a:pt x="252" y="141"/>
                    <a:pt x="249" y="144"/>
                    <a:pt x="246" y="147"/>
                  </a:cubicBezTo>
                  <a:cubicBezTo>
                    <a:pt x="244" y="150"/>
                    <a:pt x="237" y="151"/>
                    <a:pt x="236" y="155"/>
                  </a:cubicBezTo>
                  <a:cubicBezTo>
                    <a:pt x="233" y="160"/>
                    <a:pt x="233" y="170"/>
                    <a:pt x="234" y="178"/>
                  </a:cubicBezTo>
                  <a:cubicBezTo>
                    <a:pt x="234" y="180"/>
                    <a:pt x="235" y="185"/>
                    <a:pt x="235" y="187"/>
                  </a:cubicBezTo>
                  <a:cubicBezTo>
                    <a:pt x="236" y="189"/>
                    <a:pt x="237" y="194"/>
                    <a:pt x="237" y="196"/>
                  </a:cubicBezTo>
                  <a:cubicBezTo>
                    <a:pt x="238" y="198"/>
                    <a:pt x="238" y="200"/>
                    <a:pt x="239" y="202"/>
                  </a:cubicBezTo>
                  <a:cubicBezTo>
                    <a:pt x="240" y="204"/>
                    <a:pt x="240" y="206"/>
                    <a:pt x="241" y="208"/>
                  </a:cubicBezTo>
                  <a:cubicBezTo>
                    <a:pt x="243" y="212"/>
                    <a:pt x="245" y="217"/>
                    <a:pt x="248" y="221"/>
                  </a:cubicBezTo>
                  <a:cubicBezTo>
                    <a:pt x="250" y="224"/>
                    <a:pt x="259" y="223"/>
                    <a:pt x="263" y="222"/>
                  </a:cubicBezTo>
                  <a:cubicBezTo>
                    <a:pt x="267" y="222"/>
                    <a:pt x="270" y="219"/>
                    <a:pt x="274" y="218"/>
                  </a:cubicBezTo>
                  <a:cubicBezTo>
                    <a:pt x="277" y="216"/>
                    <a:pt x="285" y="216"/>
                    <a:pt x="288" y="216"/>
                  </a:cubicBezTo>
                  <a:cubicBezTo>
                    <a:pt x="305" y="220"/>
                    <a:pt x="302" y="225"/>
                    <a:pt x="302" y="227"/>
                  </a:cubicBezTo>
                  <a:cubicBezTo>
                    <a:pt x="302" y="229"/>
                    <a:pt x="302" y="231"/>
                    <a:pt x="303" y="232"/>
                  </a:cubicBezTo>
                  <a:cubicBezTo>
                    <a:pt x="309" y="248"/>
                    <a:pt x="305" y="267"/>
                    <a:pt x="302" y="283"/>
                  </a:cubicBezTo>
                  <a:cubicBezTo>
                    <a:pt x="300" y="290"/>
                    <a:pt x="295" y="297"/>
                    <a:pt x="296" y="305"/>
                  </a:cubicBezTo>
                  <a:cubicBezTo>
                    <a:pt x="296" y="309"/>
                    <a:pt x="298" y="312"/>
                    <a:pt x="298" y="316"/>
                  </a:cubicBezTo>
                  <a:cubicBezTo>
                    <a:pt x="298" y="319"/>
                    <a:pt x="293" y="325"/>
                    <a:pt x="296" y="327"/>
                  </a:cubicBezTo>
                  <a:cubicBezTo>
                    <a:pt x="297" y="328"/>
                    <a:pt x="298" y="329"/>
                    <a:pt x="300" y="329"/>
                  </a:cubicBezTo>
                  <a:cubicBezTo>
                    <a:pt x="304" y="329"/>
                    <a:pt x="308" y="322"/>
                    <a:pt x="312" y="320"/>
                  </a:cubicBezTo>
                  <a:cubicBezTo>
                    <a:pt x="316" y="319"/>
                    <a:pt x="318" y="322"/>
                    <a:pt x="320" y="318"/>
                  </a:cubicBezTo>
                  <a:cubicBezTo>
                    <a:pt x="322" y="314"/>
                    <a:pt x="325" y="311"/>
                    <a:pt x="327" y="308"/>
                  </a:cubicBezTo>
                  <a:cubicBezTo>
                    <a:pt x="329" y="304"/>
                    <a:pt x="329" y="300"/>
                    <a:pt x="331" y="296"/>
                  </a:cubicBezTo>
                  <a:cubicBezTo>
                    <a:pt x="335" y="289"/>
                    <a:pt x="343" y="280"/>
                    <a:pt x="347" y="272"/>
                  </a:cubicBezTo>
                  <a:cubicBezTo>
                    <a:pt x="351" y="264"/>
                    <a:pt x="350" y="261"/>
                    <a:pt x="352" y="253"/>
                  </a:cubicBezTo>
                  <a:cubicBezTo>
                    <a:pt x="353" y="249"/>
                    <a:pt x="353" y="245"/>
                    <a:pt x="355" y="242"/>
                  </a:cubicBezTo>
                  <a:cubicBezTo>
                    <a:pt x="357" y="238"/>
                    <a:pt x="360" y="235"/>
                    <a:pt x="363" y="232"/>
                  </a:cubicBezTo>
                  <a:cubicBezTo>
                    <a:pt x="365" y="229"/>
                    <a:pt x="366" y="225"/>
                    <a:pt x="367" y="221"/>
                  </a:cubicBezTo>
                  <a:cubicBezTo>
                    <a:pt x="369" y="217"/>
                    <a:pt x="372" y="214"/>
                    <a:pt x="374" y="210"/>
                  </a:cubicBezTo>
                  <a:cubicBezTo>
                    <a:pt x="375" y="207"/>
                    <a:pt x="380" y="200"/>
                    <a:pt x="375" y="198"/>
                  </a:cubicBezTo>
                  <a:cubicBezTo>
                    <a:pt x="372" y="196"/>
                    <a:pt x="367" y="200"/>
                    <a:pt x="367" y="196"/>
                  </a:cubicBezTo>
                  <a:cubicBezTo>
                    <a:pt x="367" y="194"/>
                    <a:pt x="369" y="191"/>
                    <a:pt x="370" y="189"/>
                  </a:cubicBezTo>
                  <a:cubicBezTo>
                    <a:pt x="373" y="186"/>
                    <a:pt x="375" y="184"/>
                    <a:pt x="377" y="181"/>
                  </a:cubicBezTo>
                  <a:cubicBezTo>
                    <a:pt x="379" y="178"/>
                    <a:pt x="382" y="173"/>
                    <a:pt x="381" y="170"/>
                  </a:cubicBezTo>
                  <a:cubicBezTo>
                    <a:pt x="380" y="167"/>
                    <a:pt x="380" y="165"/>
                    <a:pt x="379" y="161"/>
                  </a:cubicBezTo>
                  <a:cubicBezTo>
                    <a:pt x="378" y="159"/>
                    <a:pt x="376" y="157"/>
                    <a:pt x="374" y="157"/>
                  </a:cubicBezTo>
                  <a:cubicBezTo>
                    <a:pt x="372" y="158"/>
                    <a:pt x="372" y="159"/>
                    <a:pt x="371" y="159"/>
                  </a:cubicBezTo>
                  <a:cubicBezTo>
                    <a:pt x="369" y="158"/>
                    <a:pt x="369" y="157"/>
                    <a:pt x="368" y="156"/>
                  </a:cubicBezTo>
                  <a:cubicBezTo>
                    <a:pt x="367" y="154"/>
                    <a:pt x="364" y="154"/>
                    <a:pt x="363" y="152"/>
                  </a:cubicBezTo>
                  <a:cubicBezTo>
                    <a:pt x="361" y="150"/>
                    <a:pt x="359" y="146"/>
                    <a:pt x="361" y="145"/>
                  </a:cubicBezTo>
                  <a:cubicBezTo>
                    <a:pt x="364" y="140"/>
                    <a:pt x="371" y="153"/>
                    <a:pt x="376" y="154"/>
                  </a:cubicBezTo>
                  <a:cubicBezTo>
                    <a:pt x="380" y="155"/>
                    <a:pt x="382" y="155"/>
                    <a:pt x="385" y="158"/>
                  </a:cubicBezTo>
                  <a:cubicBezTo>
                    <a:pt x="388" y="161"/>
                    <a:pt x="388" y="164"/>
                    <a:pt x="389" y="167"/>
                  </a:cubicBezTo>
                  <a:cubicBezTo>
                    <a:pt x="390" y="169"/>
                    <a:pt x="390" y="171"/>
                    <a:pt x="391" y="172"/>
                  </a:cubicBezTo>
                  <a:cubicBezTo>
                    <a:pt x="392" y="172"/>
                    <a:pt x="393" y="173"/>
                    <a:pt x="394" y="173"/>
                  </a:cubicBezTo>
                  <a:cubicBezTo>
                    <a:pt x="396" y="184"/>
                    <a:pt x="397" y="195"/>
                    <a:pt x="397" y="207"/>
                  </a:cubicBezTo>
                  <a:cubicBezTo>
                    <a:pt x="397" y="312"/>
                    <a:pt x="312" y="397"/>
                    <a:pt x="207" y="397"/>
                  </a:cubicBezTo>
                  <a:cubicBezTo>
                    <a:pt x="102" y="397"/>
                    <a:pt x="17" y="312"/>
                    <a:pt x="17" y="207"/>
                  </a:cubicBezTo>
                  <a:cubicBezTo>
                    <a:pt x="17" y="187"/>
                    <a:pt x="20" y="168"/>
                    <a:pt x="26" y="150"/>
                  </a:cubicBezTo>
                  <a:cubicBezTo>
                    <a:pt x="26" y="151"/>
                    <a:pt x="26" y="151"/>
                    <a:pt x="27" y="153"/>
                  </a:cubicBezTo>
                  <a:cubicBezTo>
                    <a:pt x="27" y="154"/>
                    <a:pt x="27" y="156"/>
                    <a:pt x="27" y="158"/>
                  </a:cubicBezTo>
                  <a:cubicBezTo>
                    <a:pt x="28" y="161"/>
                    <a:pt x="29" y="166"/>
                    <a:pt x="32" y="165"/>
                  </a:cubicBezTo>
                  <a:cubicBezTo>
                    <a:pt x="34" y="165"/>
                    <a:pt x="34" y="161"/>
                    <a:pt x="34" y="160"/>
                  </a:cubicBezTo>
                  <a:cubicBezTo>
                    <a:pt x="34" y="158"/>
                    <a:pt x="31" y="156"/>
                    <a:pt x="31" y="154"/>
                  </a:cubicBezTo>
                  <a:cubicBezTo>
                    <a:pt x="30" y="152"/>
                    <a:pt x="33" y="151"/>
                    <a:pt x="32" y="149"/>
                  </a:cubicBezTo>
                  <a:cubicBezTo>
                    <a:pt x="32" y="148"/>
                    <a:pt x="31" y="144"/>
                    <a:pt x="33" y="146"/>
                  </a:cubicBezTo>
                  <a:cubicBezTo>
                    <a:pt x="34" y="147"/>
                    <a:pt x="34" y="148"/>
                    <a:pt x="34" y="149"/>
                  </a:cubicBezTo>
                  <a:cubicBezTo>
                    <a:pt x="34" y="151"/>
                    <a:pt x="34" y="152"/>
                    <a:pt x="34" y="154"/>
                  </a:cubicBezTo>
                  <a:cubicBezTo>
                    <a:pt x="35" y="158"/>
                    <a:pt x="34" y="161"/>
                    <a:pt x="35" y="164"/>
                  </a:cubicBezTo>
                  <a:cubicBezTo>
                    <a:pt x="36" y="171"/>
                    <a:pt x="36" y="178"/>
                    <a:pt x="41" y="183"/>
                  </a:cubicBezTo>
                  <a:cubicBezTo>
                    <a:pt x="46" y="187"/>
                    <a:pt x="54" y="187"/>
                    <a:pt x="59" y="191"/>
                  </a:cubicBezTo>
                  <a:cubicBezTo>
                    <a:pt x="63" y="196"/>
                    <a:pt x="67" y="200"/>
                    <a:pt x="70" y="205"/>
                  </a:cubicBezTo>
                  <a:cubicBezTo>
                    <a:pt x="72" y="208"/>
                    <a:pt x="76" y="209"/>
                    <a:pt x="79" y="211"/>
                  </a:cubicBezTo>
                  <a:cubicBezTo>
                    <a:pt x="80" y="211"/>
                    <a:pt x="82" y="211"/>
                    <a:pt x="83" y="212"/>
                  </a:cubicBezTo>
                  <a:cubicBezTo>
                    <a:pt x="85" y="213"/>
                    <a:pt x="88" y="217"/>
                    <a:pt x="88" y="219"/>
                  </a:cubicBezTo>
                  <a:cubicBezTo>
                    <a:pt x="88" y="222"/>
                    <a:pt x="88" y="228"/>
                    <a:pt x="87" y="231"/>
                  </a:cubicBezTo>
                  <a:cubicBezTo>
                    <a:pt x="86" y="235"/>
                    <a:pt x="82" y="237"/>
                    <a:pt x="81" y="240"/>
                  </a:cubicBezTo>
                  <a:cubicBezTo>
                    <a:pt x="81" y="243"/>
                    <a:pt x="83" y="248"/>
                    <a:pt x="84" y="251"/>
                  </a:cubicBezTo>
                  <a:cubicBezTo>
                    <a:pt x="84" y="254"/>
                    <a:pt x="84" y="259"/>
                    <a:pt x="88" y="260"/>
                  </a:cubicBezTo>
                  <a:cubicBezTo>
                    <a:pt x="91" y="262"/>
                    <a:pt x="91" y="265"/>
                    <a:pt x="94" y="268"/>
                  </a:cubicBezTo>
                  <a:cubicBezTo>
                    <a:pt x="96" y="270"/>
                    <a:pt x="98" y="273"/>
                    <a:pt x="100" y="275"/>
                  </a:cubicBezTo>
                  <a:cubicBezTo>
                    <a:pt x="102" y="277"/>
                    <a:pt x="102" y="281"/>
                    <a:pt x="104" y="283"/>
                  </a:cubicBezTo>
                  <a:cubicBezTo>
                    <a:pt x="108" y="288"/>
                    <a:pt x="112" y="293"/>
                    <a:pt x="113" y="299"/>
                  </a:cubicBezTo>
                  <a:cubicBezTo>
                    <a:pt x="114" y="306"/>
                    <a:pt x="116" y="312"/>
                    <a:pt x="116" y="320"/>
                  </a:cubicBezTo>
                  <a:cubicBezTo>
                    <a:pt x="116" y="327"/>
                    <a:pt x="114" y="334"/>
                    <a:pt x="116" y="341"/>
                  </a:cubicBezTo>
                  <a:cubicBezTo>
                    <a:pt x="117" y="347"/>
                    <a:pt x="121" y="353"/>
                    <a:pt x="124" y="357"/>
                  </a:cubicBezTo>
                  <a:cubicBezTo>
                    <a:pt x="129" y="363"/>
                    <a:pt x="129" y="369"/>
                    <a:pt x="132" y="374"/>
                  </a:cubicBezTo>
                  <a:cubicBezTo>
                    <a:pt x="133" y="378"/>
                    <a:pt x="134" y="379"/>
                    <a:pt x="138" y="380"/>
                  </a:cubicBezTo>
                  <a:cubicBezTo>
                    <a:pt x="140" y="380"/>
                    <a:pt x="145" y="381"/>
                    <a:pt x="146" y="380"/>
                  </a:cubicBezTo>
                  <a:cubicBezTo>
                    <a:pt x="147" y="379"/>
                    <a:pt x="145" y="377"/>
                    <a:pt x="144" y="376"/>
                  </a:cubicBezTo>
                  <a:cubicBezTo>
                    <a:pt x="143" y="373"/>
                    <a:pt x="143" y="371"/>
                    <a:pt x="142" y="368"/>
                  </a:cubicBezTo>
                  <a:cubicBezTo>
                    <a:pt x="141" y="367"/>
                    <a:pt x="138" y="367"/>
                    <a:pt x="138" y="365"/>
                  </a:cubicBezTo>
                  <a:cubicBezTo>
                    <a:pt x="138" y="363"/>
                    <a:pt x="138" y="362"/>
                    <a:pt x="136" y="361"/>
                  </a:cubicBezTo>
                  <a:cubicBezTo>
                    <a:pt x="135" y="359"/>
                    <a:pt x="136" y="359"/>
                    <a:pt x="137" y="357"/>
                  </a:cubicBezTo>
                  <a:cubicBezTo>
                    <a:pt x="137" y="355"/>
                    <a:pt x="136" y="354"/>
                    <a:pt x="136" y="352"/>
                  </a:cubicBezTo>
                  <a:cubicBezTo>
                    <a:pt x="137" y="351"/>
                    <a:pt x="136" y="348"/>
                    <a:pt x="136" y="348"/>
                  </a:cubicBezTo>
                  <a:cubicBezTo>
                    <a:pt x="136" y="348"/>
                    <a:pt x="135" y="349"/>
                    <a:pt x="134" y="347"/>
                  </a:cubicBezTo>
                  <a:cubicBezTo>
                    <a:pt x="134" y="346"/>
                    <a:pt x="135" y="346"/>
                    <a:pt x="135" y="345"/>
                  </a:cubicBezTo>
                  <a:cubicBezTo>
                    <a:pt x="135" y="344"/>
                    <a:pt x="136" y="342"/>
                    <a:pt x="137" y="342"/>
                  </a:cubicBezTo>
                  <a:cubicBezTo>
                    <a:pt x="138" y="340"/>
                    <a:pt x="140" y="339"/>
                    <a:pt x="142" y="337"/>
                  </a:cubicBezTo>
                  <a:cubicBezTo>
                    <a:pt x="143" y="335"/>
                    <a:pt x="142" y="334"/>
                    <a:pt x="142" y="332"/>
                  </a:cubicBezTo>
                  <a:cubicBezTo>
                    <a:pt x="141" y="330"/>
                    <a:pt x="142" y="326"/>
                    <a:pt x="144" y="327"/>
                  </a:cubicBezTo>
                  <a:cubicBezTo>
                    <a:pt x="146" y="327"/>
                    <a:pt x="146" y="330"/>
                    <a:pt x="148" y="329"/>
                  </a:cubicBezTo>
                  <a:cubicBezTo>
                    <a:pt x="150" y="329"/>
                    <a:pt x="151" y="327"/>
                    <a:pt x="151" y="326"/>
                  </a:cubicBezTo>
                  <a:cubicBezTo>
                    <a:pt x="152" y="323"/>
                    <a:pt x="152" y="321"/>
                    <a:pt x="154" y="318"/>
                  </a:cubicBezTo>
                  <a:cubicBezTo>
                    <a:pt x="155" y="316"/>
                    <a:pt x="156" y="313"/>
                    <a:pt x="158" y="310"/>
                  </a:cubicBezTo>
                  <a:cubicBezTo>
                    <a:pt x="159" y="308"/>
                    <a:pt x="162" y="303"/>
                    <a:pt x="165" y="303"/>
                  </a:cubicBezTo>
                  <a:cubicBezTo>
                    <a:pt x="168" y="303"/>
                    <a:pt x="169" y="300"/>
                    <a:pt x="171" y="297"/>
                  </a:cubicBezTo>
                  <a:cubicBezTo>
                    <a:pt x="173" y="294"/>
                    <a:pt x="176" y="291"/>
                    <a:pt x="176" y="288"/>
                  </a:cubicBezTo>
                  <a:cubicBezTo>
                    <a:pt x="176" y="287"/>
                    <a:pt x="176" y="285"/>
                    <a:pt x="177" y="283"/>
                  </a:cubicBezTo>
                  <a:cubicBezTo>
                    <a:pt x="177" y="282"/>
                    <a:pt x="176" y="280"/>
                    <a:pt x="177" y="279"/>
                  </a:cubicBezTo>
                  <a:cubicBezTo>
                    <a:pt x="178" y="277"/>
                    <a:pt x="177" y="273"/>
                    <a:pt x="179" y="271"/>
                  </a:cubicBezTo>
                  <a:cubicBezTo>
                    <a:pt x="183" y="266"/>
                    <a:pt x="193" y="261"/>
                    <a:pt x="189" y="254"/>
                  </a:cubicBezTo>
                  <a:cubicBezTo>
                    <a:pt x="186" y="249"/>
                    <a:pt x="181" y="245"/>
                    <a:pt x="176" y="243"/>
                  </a:cubicBezTo>
                  <a:cubicBezTo>
                    <a:pt x="170" y="241"/>
                    <a:pt x="172" y="233"/>
                    <a:pt x="166" y="229"/>
                  </a:cubicBezTo>
                  <a:cubicBezTo>
                    <a:pt x="164" y="228"/>
                    <a:pt x="162" y="210"/>
                    <a:pt x="153" y="213"/>
                  </a:cubicBezTo>
                  <a:cubicBezTo>
                    <a:pt x="149" y="215"/>
                    <a:pt x="131" y="197"/>
                    <a:pt x="112" y="204"/>
                  </a:cubicBezTo>
                  <a:cubicBezTo>
                    <a:pt x="109" y="205"/>
                    <a:pt x="106" y="202"/>
                    <a:pt x="103" y="202"/>
                  </a:cubicBezTo>
                  <a:cubicBezTo>
                    <a:pt x="99" y="200"/>
                    <a:pt x="98" y="201"/>
                    <a:pt x="95" y="204"/>
                  </a:cubicBezTo>
                  <a:cubicBezTo>
                    <a:pt x="94" y="206"/>
                    <a:pt x="94" y="206"/>
                    <a:pt x="94" y="206"/>
                  </a:cubicBezTo>
                  <a:cubicBezTo>
                    <a:pt x="93" y="207"/>
                    <a:pt x="90" y="208"/>
                    <a:pt x="87" y="208"/>
                  </a:cubicBezTo>
                  <a:cubicBezTo>
                    <a:pt x="87" y="208"/>
                    <a:pt x="87" y="208"/>
                    <a:pt x="86" y="208"/>
                  </a:cubicBezTo>
                  <a:cubicBezTo>
                    <a:pt x="79" y="209"/>
                    <a:pt x="72" y="202"/>
                    <a:pt x="75" y="197"/>
                  </a:cubicBezTo>
                  <a:cubicBezTo>
                    <a:pt x="77" y="193"/>
                    <a:pt x="73" y="191"/>
                    <a:pt x="70" y="189"/>
                  </a:cubicBezTo>
                  <a:cubicBezTo>
                    <a:pt x="67" y="187"/>
                    <a:pt x="70" y="186"/>
                    <a:pt x="70" y="183"/>
                  </a:cubicBezTo>
                  <a:cubicBezTo>
                    <a:pt x="70" y="181"/>
                    <a:pt x="69" y="179"/>
                    <a:pt x="70" y="178"/>
                  </a:cubicBezTo>
                  <a:cubicBezTo>
                    <a:pt x="70" y="177"/>
                    <a:pt x="73" y="176"/>
                    <a:pt x="73" y="175"/>
                  </a:cubicBezTo>
                  <a:cubicBezTo>
                    <a:pt x="74" y="174"/>
                    <a:pt x="72" y="171"/>
                    <a:pt x="70" y="170"/>
                  </a:cubicBezTo>
                  <a:cubicBezTo>
                    <a:pt x="69" y="170"/>
                    <a:pt x="68" y="173"/>
                    <a:pt x="67" y="174"/>
                  </a:cubicBezTo>
                  <a:cubicBezTo>
                    <a:pt x="65" y="175"/>
                    <a:pt x="63" y="174"/>
                    <a:pt x="62" y="176"/>
                  </a:cubicBezTo>
                  <a:cubicBezTo>
                    <a:pt x="61" y="177"/>
                    <a:pt x="61" y="179"/>
                    <a:pt x="59" y="179"/>
                  </a:cubicBezTo>
                  <a:cubicBezTo>
                    <a:pt x="56" y="180"/>
                    <a:pt x="54" y="176"/>
                    <a:pt x="53" y="173"/>
                  </a:cubicBezTo>
                  <a:cubicBezTo>
                    <a:pt x="53" y="170"/>
                    <a:pt x="52" y="166"/>
                    <a:pt x="53" y="163"/>
                  </a:cubicBezTo>
                  <a:cubicBezTo>
                    <a:pt x="53" y="160"/>
                    <a:pt x="54" y="157"/>
                    <a:pt x="55" y="155"/>
                  </a:cubicBezTo>
                  <a:cubicBezTo>
                    <a:pt x="57" y="152"/>
                    <a:pt x="59" y="150"/>
                    <a:pt x="62" y="150"/>
                  </a:cubicBezTo>
                  <a:cubicBezTo>
                    <a:pt x="64" y="151"/>
                    <a:pt x="72" y="151"/>
                    <a:pt x="72" y="149"/>
                  </a:cubicBezTo>
                  <a:cubicBezTo>
                    <a:pt x="73" y="145"/>
                    <a:pt x="73" y="146"/>
                    <a:pt x="76" y="146"/>
                  </a:cubicBezTo>
                  <a:cubicBezTo>
                    <a:pt x="79" y="147"/>
                    <a:pt x="78" y="148"/>
                    <a:pt x="80" y="151"/>
                  </a:cubicBezTo>
                  <a:cubicBezTo>
                    <a:pt x="82" y="154"/>
                    <a:pt x="81" y="154"/>
                    <a:pt x="82" y="156"/>
                  </a:cubicBezTo>
                  <a:cubicBezTo>
                    <a:pt x="82" y="160"/>
                    <a:pt x="84" y="161"/>
                    <a:pt x="87" y="159"/>
                  </a:cubicBezTo>
                  <a:cubicBezTo>
                    <a:pt x="90" y="157"/>
                    <a:pt x="91" y="153"/>
                    <a:pt x="87" y="151"/>
                  </a:cubicBezTo>
                  <a:cubicBezTo>
                    <a:pt x="86" y="150"/>
                    <a:pt x="88" y="147"/>
                    <a:pt x="88" y="146"/>
                  </a:cubicBezTo>
                  <a:cubicBezTo>
                    <a:pt x="87" y="143"/>
                    <a:pt x="87" y="144"/>
                    <a:pt x="89" y="142"/>
                  </a:cubicBezTo>
                  <a:cubicBezTo>
                    <a:pt x="90" y="141"/>
                    <a:pt x="90" y="140"/>
                    <a:pt x="90" y="138"/>
                  </a:cubicBezTo>
                  <a:cubicBezTo>
                    <a:pt x="91" y="137"/>
                    <a:pt x="92" y="135"/>
                    <a:pt x="93" y="136"/>
                  </a:cubicBezTo>
                  <a:cubicBezTo>
                    <a:pt x="97" y="137"/>
                    <a:pt x="99" y="131"/>
                    <a:pt x="100" y="129"/>
                  </a:cubicBezTo>
                  <a:cubicBezTo>
                    <a:pt x="101" y="127"/>
                    <a:pt x="101" y="126"/>
                    <a:pt x="102" y="124"/>
                  </a:cubicBezTo>
                  <a:cubicBezTo>
                    <a:pt x="102" y="122"/>
                    <a:pt x="105" y="123"/>
                    <a:pt x="106" y="122"/>
                  </a:cubicBezTo>
                  <a:cubicBezTo>
                    <a:pt x="108" y="120"/>
                    <a:pt x="107" y="116"/>
                    <a:pt x="109" y="114"/>
                  </a:cubicBezTo>
                  <a:cubicBezTo>
                    <a:pt x="112" y="111"/>
                    <a:pt x="115" y="109"/>
                    <a:pt x="118" y="107"/>
                  </a:cubicBezTo>
                  <a:cubicBezTo>
                    <a:pt x="119" y="106"/>
                    <a:pt x="123" y="102"/>
                    <a:pt x="124" y="104"/>
                  </a:cubicBezTo>
                  <a:cubicBezTo>
                    <a:pt x="125" y="105"/>
                    <a:pt x="123" y="108"/>
                    <a:pt x="126" y="107"/>
                  </a:cubicBezTo>
                  <a:cubicBezTo>
                    <a:pt x="127" y="107"/>
                    <a:pt x="130" y="105"/>
                    <a:pt x="131" y="104"/>
                  </a:cubicBezTo>
                  <a:cubicBezTo>
                    <a:pt x="132" y="103"/>
                    <a:pt x="134" y="102"/>
                    <a:pt x="136" y="101"/>
                  </a:cubicBezTo>
                  <a:cubicBezTo>
                    <a:pt x="137" y="100"/>
                    <a:pt x="139" y="97"/>
                    <a:pt x="136" y="97"/>
                  </a:cubicBezTo>
                  <a:cubicBezTo>
                    <a:pt x="134" y="97"/>
                    <a:pt x="131" y="101"/>
                    <a:pt x="130" y="96"/>
                  </a:cubicBezTo>
                  <a:cubicBezTo>
                    <a:pt x="130" y="95"/>
                    <a:pt x="130" y="93"/>
                    <a:pt x="129" y="92"/>
                  </a:cubicBezTo>
                  <a:cubicBezTo>
                    <a:pt x="127" y="91"/>
                    <a:pt x="125" y="92"/>
                    <a:pt x="124" y="92"/>
                  </a:cubicBezTo>
                  <a:cubicBezTo>
                    <a:pt x="120" y="93"/>
                    <a:pt x="121" y="89"/>
                    <a:pt x="125" y="88"/>
                  </a:cubicBezTo>
                  <a:cubicBezTo>
                    <a:pt x="128" y="87"/>
                    <a:pt x="131" y="94"/>
                    <a:pt x="133" y="92"/>
                  </a:cubicBezTo>
                  <a:cubicBezTo>
                    <a:pt x="135" y="91"/>
                    <a:pt x="134" y="89"/>
                    <a:pt x="134" y="88"/>
                  </a:cubicBezTo>
                  <a:cubicBezTo>
                    <a:pt x="135" y="87"/>
                    <a:pt x="137" y="88"/>
                    <a:pt x="139" y="87"/>
                  </a:cubicBezTo>
                  <a:cubicBezTo>
                    <a:pt x="141" y="86"/>
                    <a:pt x="145" y="84"/>
                    <a:pt x="146" y="82"/>
                  </a:cubicBezTo>
                  <a:cubicBezTo>
                    <a:pt x="149" y="80"/>
                    <a:pt x="148" y="74"/>
                    <a:pt x="144" y="75"/>
                  </a:cubicBezTo>
                  <a:cubicBezTo>
                    <a:pt x="141" y="75"/>
                    <a:pt x="140" y="72"/>
                    <a:pt x="140" y="68"/>
                  </a:cubicBezTo>
                  <a:cubicBezTo>
                    <a:pt x="140" y="67"/>
                    <a:pt x="139" y="65"/>
                    <a:pt x="140" y="63"/>
                  </a:cubicBezTo>
                  <a:cubicBezTo>
                    <a:pt x="142" y="62"/>
                    <a:pt x="140" y="60"/>
                    <a:pt x="139" y="59"/>
                  </a:cubicBezTo>
                  <a:cubicBezTo>
                    <a:pt x="136" y="58"/>
                    <a:pt x="133" y="61"/>
                    <a:pt x="129" y="61"/>
                  </a:cubicBezTo>
                  <a:cubicBezTo>
                    <a:pt x="128" y="61"/>
                    <a:pt x="130" y="57"/>
                    <a:pt x="127" y="56"/>
                  </a:cubicBezTo>
                  <a:cubicBezTo>
                    <a:pt x="126" y="56"/>
                    <a:pt x="124" y="55"/>
                    <a:pt x="122" y="56"/>
                  </a:cubicBezTo>
                  <a:cubicBezTo>
                    <a:pt x="120" y="56"/>
                    <a:pt x="117" y="59"/>
                    <a:pt x="116" y="62"/>
                  </a:cubicBezTo>
                  <a:cubicBezTo>
                    <a:pt x="116" y="65"/>
                    <a:pt x="115" y="69"/>
                    <a:pt x="113" y="71"/>
                  </a:cubicBezTo>
                  <a:cubicBezTo>
                    <a:pt x="112" y="72"/>
                    <a:pt x="111" y="73"/>
                    <a:pt x="110" y="74"/>
                  </a:cubicBezTo>
                  <a:cubicBezTo>
                    <a:pt x="108" y="76"/>
                    <a:pt x="108" y="76"/>
                    <a:pt x="108" y="78"/>
                  </a:cubicBezTo>
                  <a:cubicBezTo>
                    <a:pt x="108" y="81"/>
                    <a:pt x="105" y="90"/>
                    <a:pt x="103" y="85"/>
                  </a:cubicBezTo>
                  <a:cubicBezTo>
                    <a:pt x="102" y="84"/>
                    <a:pt x="105" y="81"/>
                    <a:pt x="104" y="80"/>
                  </a:cubicBezTo>
                  <a:cubicBezTo>
                    <a:pt x="102" y="79"/>
                    <a:pt x="105" y="77"/>
                    <a:pt x="105" y="75"/>
                  </a:cubicBezTo>
                  <a:cubicBezTo>
                    <a:pt x="104" y="73"/>
                    <a:pt x="102" y="74"/>
                    <a:pt x="100" y="73"/>
                  </a:cubicBezTo>
                  <a:cubicBezTo>
                    <a:pt x="99" y="72"/>
                    <a:pt x="99" y="71"/>
                    <a:pt x="98" y="71"/>
                  </a:cubicBezTo>
                  <a:cubicBezTo>
                    <a:pt x="97" y="70"/>
                    <a:pt x="96" y="70"/>
                    <a:pt x="95" y="69"/>
                  </a:cubicBezTo>
                  <a:cubicBezTo>
                    <a:pt x="94" y="68"/>
                    <a:pt x="93" y="64"/>
                    <a:pt x="94" y="62"/>
                  </a:cubicBezTo>
                  <a:cubicBezTo>
                    <a:pt x="96" y="60"/>
                    <a:pt x="101" y="59"/>
                    <a:pt x="101" y="56"/>
                  </a:cubicBezTo>
                  <a:cubicBezTo>
                    <a:pt x="101" y="54"/>
                    <a:pt x="105" y="54"/>
                    <a:pt x="107" y="52"/>
                  </a:cubicBezTo>
                  <a:cubicBezTo>
                    <a:pt x="109" y="50"/>
                    <a:pt x="114" y="46"/>
                    <a:pt x="113" y="48"/>
                  </a:cubicBezTo>
                  <a:cubicBezTo>
                    <a:pt x="113" y="50"/>
                    <a:pt x="110" y="54"/>
                    <a:pt x="112" y="54"/>
                  </a:cubicBezTo>
                  <a:cubicBezTo>
                    <a:pt x="114" y="54"/>
                    <a:pt x="116" y="54"/>
                    <a:pt x="118" y="52"/>
                  </a:cubicBezTo>
                  <a:cubicBezTo>
                    <a:pt x="119" y="50"/>
                    <a:pt x="119" y="47"/>
                    <a:pt x="120" y="45"/>
                  </a:cubicBezTo>
                  <a:cubicBezTo>
                    <a:pt x="121" y="44"/>
                    <a:pt x="123" y="43"/>
                    <a:pt x="124" y="42"/>
                  </a:cubicBezTo>
                  <a:cubicBezTo>
                    <a:pt x="125" y="41"/>
                    <a:pt x="126" y="40"/>
                    <a:pt x="127" y="39"/>
                  </a:cubicBezTo>
                  <a:cubicBezTo>
                    <a:pt x="129" y="38"/>
                    <a:pt x="130" y="38"/>
                    <a:pt x="132" y="37"/>
                  </a:cubicBezTo>
                  <a:cubicBezTo>
                    <a:pt x="134" y="37"/>
                    <a:pt x="134" y="38"/>
                    <a:pt x="135" y="40"/>
                  </a:cubicBezTo>
                  <a:cubicBezTo>
                    <a:pt x="135" y="41"/>
                    <a:pt x="136" y="42"/>
                    <a:pt x="135" y="44"/>
                  </a:cubicBezTo>
                  <a:cubicBezTo>
                    <a:pt x="134" y="45"/>
                    <a:pt x="132" y="46"/>
                    <a:pt x="131" y="47"/>
                  </a:cubicBezTo>
                  <a:cubicBezTo>
                    <a:pt x="129" y="47"/>
                    <a:pt x="120" y="51"/>
                    <a:pt x="123" y="52"/>
                  </a:cubicBezTo>
                  <a:cubicBezTo>
                    <a:pt x="125" y="53"/>
                    <a:pt x="126" y="52"/>
                    <a:pt x="128" y="54"/>
                  </a:cubicBezTo>
                  <a:cubicBezTo>
                    <a:pt x="130" y="55"/>
                    <a:pt x="131" y="55"/>
                    <a:pt x="133" y="55"/>
                  </a:cubicBezTo>
                  <a:cubicBezTo>
                    <a:pt x="135" y="56"/>
                    <a:pt x="137" y="56"/>
                    <a:pt x="138" y="54"/>
                  </a:cubicBezTo>
                  <a:cubicBezTo>
                    <a:pt x="138" y="54"/>
                    <a:pt x="137" y="53"/>
                    <a:pt x="138" y="52"/>
                  </a:cubicBezTo>
                  <a:cubicBezTo>
                    <a:pt x="138" y="51"/>
                    <a:pt x="140" y="52"/>
                    <a:pt x="140" y="51"/>
                  </a:cubicBezTo>
                  <a:cubicBezTo>
                    <a:pt x="141" y="49"/>
                    <a:pt x="139" y="48"/>
                    <a:pt x="142" y="47"/>
                  </a:cubicBezTo>
                  <a:cubicBezTo>
                    <a:pt x="143" y="46"/>
                    <a:pt x="144" y="48"/>
                    <a:pt x="146" y="47"/>
                  </a:cubicBezTo>
                  <a:cubicBezTo>
                    <a:pt x="147" y="47"/>
                    <a:pt x="149" y="46"/>
                    <a:pt x="150" y="45"/>
                  </a:cubicBezTo>
                  <a:cubicBezTo>
                    <a:pt x="150" y="43"/>
                    <a:pt x="147" y="42"/>
                    <a:pt x="146" y="42"/>
                  </a:cubicBezTo>
                  <a:cubicBezTo>
                    <a:pt x="144" y="41"/>
                    <a:pt x="143" y="41"/>
                    <a:pt x="144" y="39"/>
                  </a:cubicBezTo>
                  <a:cubicBezTo>
                    <a:pt x="145" y="37"/>
                    <a:pt x="146" y="37"/>
                    <a:pt x="145" y="35"/>
                  </a:cubicBezTo>
                  <a:cubicBezTo>
                    <a:pt x="145" y="33"/>
                    <a:pt x="143" y="33"/>
                    <a:pt x="142" y="32"/>
                  </a:cubicBezTo>
                  <a:cubicBezTo>
                    <a:pt x="141" y="31"/>
                    <a:pt x="141" y="30"/>
                    <a:pt x="141" y="29"/>
                  </a:cubicBezTo>
                  <a:cubicBezTo>
                    <a:pt x="141" y="28"/>
                    <a:pt x="142" y="28"/>
                    <a:pt x="142" y="28"/>
                  </a:cubicBezTo>
                  <a:cubicBezTo>
                    <a:pt x="143" y="28"/>
                    <a:pt x="143" y="28"/>
                    <a:pt x="144" y="28"/>
                  </a:cubicBezTo>
                  <a:cubicBezTo>
                    <a:pt x="145" y="28"/>
                    <a:pt x="145" y="28"/>
                    <a:pt x="146" y="28"/>
                  </a:cubicBezTo>
                  <a:cubicBezTo>
                    <a:pt x="147" y="27"/>
                    <a:pt x="148" y="27"/>
                    <a:pt x="149" y="27"/>
                  </a:cubicBezTo>
                  <a:cubicBezTo>
                    <a:pt x="150" y="27"/>
                    <a:pt x="150" y="27"/>
                    <a:pt x="150" y="25"/>
                  </a:cubicBezTo>
                  <a:cubicBezTo>
                    <a:pt x="153" y="24"/>
                    <a:pt x="156" y="24"/>
                    <a:pt x="159" y="23"/>
                  </a:cubicBezTo>
                  <a:cubicBezTo>
                    <a:pt x="159" y="24"/>
                    <a:pt x="161" y="23"/>
                    <a:pt x="162" y="23"/>
                  </a:cubicBezTo>
                  <a:cubicBezTo>
                    <a:pt x="163" y="23"/>
                    <a:pt x="164" y="22"/>
                    <a:pt x="166" y="22"/>
                  </a:cubicBezTo>
                  <a:cubicBezTo>
                    <a:pt x="167" y="22"/>
                    <a:pt x="167" y="23"/>
                    <a:pt x="168" y="24"/>
                  </a:cubicBezTo>
                  <a:cubicBezTo>
                    <a:pt x="169" y="25"/>
                    <a:pt x="169" y="25"/>
                    <a:pt x="170" y="26"/>
                  </a:cubicBezTo>
                  <a:cubicBezTo>
                    <a:pt x="170" y="26"/>
                    <a:pt x="170" y="27"/>
                    <a:pt x="170" y="27"/>
                  </a:cubicBezTo>
                  <a:cubicBezTo>
                    <a:pt x="169" y="28"/>
                    <a:pt x="170" y="29"/>
                    <a:pt x="169" y="29"/>
                  </a:cubicBezTo>
                  <a:cubicBezTo>
                    <a:pt x="169" y="30"/>
                    <a:pt x="169" y="30"/>
                    <a:pt x="168" y="31"/>
                  </a:cubicBezTo>
                  <a:cubicBezTo>
                    <a:pt x="168" y="31"/>
                    <a:pt x="167" y="32"/>
                    <a:pt x="168" y="33"/>
                  </a:cubicBezTo>
                  <a:cubicBezTo>
                    <a:pt x="168" y="33"/>
                    <a:pt x="169" y="32"/>
                    <a:pt x="170" y="32"/>
                  </a:cubicBezTo>
                  <a:cubicBezTo>
                    <a:pt x="170" y="32"/>
                    <a:pt x="174" y="32"/>
                    <a:pt x="172" y="34"/>
                  </a:cubicBezTo>
                  <a:cubicBezTo>
                    <a:pt x="172" y="34"/>
                    <a:pt x="171" y="34"/>
                    <a:pt x="170" y="35"/>
                  </a:cubicBezTo>
                  <a:cubicBezTo>
                    <a:pt x="169" y="35"/>
                    <a:pt x="168" y="35"/>
                    <a:pt x="167" y="35"/>
                  </a:cubicBezTo>
                  <a:cubicBezTo>
                    <a:pt x="167" y="35"/>
                    <a:pt x="166" y="36"/>
                    <a:pt x="166" y="36"/>
                  </a:cubicBezTo>
                  <a:cubicBezTo>
                    <a:pt x="166" y="36"/>
                    <a:pt x="166" y="37"/>
                    <a:pt x="166" y="37"/>
                  </a:cubicBezTo>
                  <a:cubicBezTo>
                    <a:pt x="166" y="38"/>
                    <a:pt x="166" y="39"/>
                    <a:pt x="167" y="39"/>
                  </a:cubicBezTo>
                  <a:cubicBezTo>
                    <a:pt x="168" y="40"/>
                    <a:pt x="169" y="38"/>
                    <a:pt x="170" y="38"/>
                  </a:cubicBezTo>
                  <a:cubicBezTo>
                    <a:pt x="171" y="37"/>
                    <a:pt x="173" y="36"/>
                    <a:pt x="172" y="38"/>
                  </a:cubicBezTo>
                  <a:cubicBezTo>
                    <a:pt x="172" y="38"/>
                    <a:pt x="171" y="39"/>
                    <a:pt x="171" y="39"/>
                  </a:cubicBezTo>
                  <a:cubicBezTo>
                    <a:pt x="171" y="40"/>
                    <a:pt x="171" y="40"/>
                    <a:pt x="170" y="41"/>
                  </a:cubicBezTo>
                  <a:cubicBezTo>
                    <a:pt x="170" y="42"/>
                    <a:pt x="168" y="43"/>
                    <a:pt x="167" y="44"/>
                  </a:cubicBezTo>
                  <a:cubicBezTo>
                    <a:pt x="166" y="45"/>
                    <a:pt x="166" y="46"/>
                    <a:pt x="166" y="48"/>
                  </a:cubicBezTo>
                  <a:cubicBezTo>
                    <a:pt x="167" y="49"/>
                    <a:pt x="167" y="50"/>
                    <a:pt x="167" y="52"/>
                  </a:cubicBezTo>
                  <a:cubicBezTo>
                    <a:pt x="167" y="53"/>
                    <a:pt x="169" y="54"/>
                    <a:pt x="170" y="55"/>
                  </a:cubicBezTo>
                  <a:cubicBezTo>
                    <a:pt x="171" y="56"/>
                    <a:pt x="171" y="56"/>
                    <a:pt x="172" y="58"/>
                  </a:cubicBezTo>
                  <a:cubicBezTo>
                    <a:pt x="172" y="59"/>
                    <a:pt x="173" y="60"/>
                    <a:pt x="175" y="60"/>
                  </a:cubicBezTo>
                  <a:cubicBezTo>
                    <a:pt x="178" y="60"/>
                    <a:pt x="180" y="59"/>
                    <a:pt x="181" y="57"/>
                  </a:cubicBezTo>
                  <a:cubicBezTo>
                    <a:pt x="183" y="54"/>
                    <a:pt x="184" y="52"/>
                    <a:pt x="186" y="50"/>
                  </a:cubicBezTo>
                  <a:cubicBezTo>
                    <a:pt x="187" y="49"/>
                    <a:pt x="188" y="48"/>
                    <a:pt x="189" y="47"/>
                  </a:cubicBezTo>
                  <a:cubicBezTo>
                    <a:pt x="189" y="46"/>
                    <a:pt x="190" y="46"/>
                    <a:pt x="191" y="46"/>
                  </a:cubicBezTo>
                  <a:cubicBezTo>
                    <a:pt x="192" y="46"/>
                    <a:pt x="193" y="45"/>
                    <a:pt x="193" y="45"/>
                  </a:cubicBezTo>
                  <a:cubicBezTo>
                    <a:pt x="195" y="44"/>
                    <a:pt x="197" y="43"/>
                    <a:pt x="198" y="43"/>
                  </a:cubicBezTo>
                  <a:cubicBezTo>
                    <a:pt x="200" y="43"/>
                    <a:pt x="201" y="43"/>
                    <a:pt x="203" y="42"/>
                  </a:cubicBezTo>
                  <a:cubicBezTo>
                    <a:pt x="206" y="41"/>
                    <a:pt x="208" y="39"/>
                    <a:pt x="210" y="37"/>
                  </a:cubicBezTo>
                  <a:cubicBezTo>
                    <a:pt x="212" y="36"/>
                    <a:pt x="213" y="35"/>
                    <a:pt x="213" y="34"/>
                  </a:cubicBezTo>
                  <a:cubicBezTo>
                    <a:pt x="213" y="33"/>
                    <a:pt x="212" y="31"/>
                    <a:pt x="212" y="30"/>
                  </a:cubicBezTo>
                  <a:cubicBezTo>
                    <a:pt x="212" y="28"/>
                    <a:pt x="213" y="28"/>
                    <a:pt x="214" y="27"/>
                  </a:cubicBezTo>
                  <a:cubicBezTo>
                    <a:pt x="215" y="25"/>
                    <a:pt x="213" y="25"/>
                    <a:pt x="212" y="24"/>
                  </a:cubicBezTo>
                  <a:cubicBezTo>
                    <a:pt x="211" y="24"/>
                    <a:pt x="210" y="24"/>
                    <a:pt x="210" y="23"/>
                  </a:cubicBezTo>
                  <a:cubicBezTo>
                    <a:pt x="210" y="23"/>
                    <a:pt x="210" y="22"/>
                    <a:pt x="211" y="21"/>
                  </a:cubicBezTo>
                  <a:cubicBezTo>
                    <a:pt x="211" y="21"/>
                    <a:pt x="211" y="21"/>
                    <a:pt x="212" y="21"/>
                  </a:cubicBezTo>
                  <a:cubicBezTo>
                    <a:pt x="213" y="21"/>
                    <a:pt x="213" y="20"/>
                    <a:pt x="213" y="20"/>
                  </a:cubicBezTo>
                  <a:cubicBezTo>
                    <a:pt x="213" y="20"/>
                    <a:pt x="213" y="20"/>
                    <a:pt x="213" y="20"/>
                  </a:cubicBezTo>
                  <a:cubicBezTo>
                    <a:pt x="212" y="19"/>
                    <a:pt x="210" y="20"/>
                    <a:pt x="210" y="18"/>
                  </a:cubicBezTo>
                  <a:cubicBezTo>
                    <a:pt x="210" y="18"/>
                    <a:pt x="210" y="17"/>
                    <a:pt x="211" y="17"/>
                  </a:cubicBezTo>
                  <a:cubicBezTo>
                    <a:pt x="236" y="17"/>
                    <a:pt x="260" y="23"/>
                    <a:pt x="282" y="32"/>
                  </a:cubicBezTo>
                  <a:close/>
                  <a:moveTo>
                    <a:pt x="31" y="140"/>
                  </a:moveTo>
                  <a:cubicBezTo>
                    <a:pt x="31" y="142"/>
                    <a:pt x="31" y="143"/>
                    <a:pt x="30" y="144"/>
                  </a:cubicBezTo>
                  <a:cubicBezTo>
                    <a:pt x="29" y="145"/>
                    <a:pt x="28" y="146"/>
                    <a:pt x="27" y="147"/>
                  </a:cubicBezTo>
                  <a:cubicBezTo>
                    <a:pt x="28" y="143"/>
                    <a:pt x="29" y="140"/>
                    <a:pt x="30" y="137"/>
                  </a:cubicBezTo>
                  <a:cubicBezTo>
                    <a:pt x="30" y="138"/>
                    <a:pt x="31" y="139"/>
                    <a:pt x="31" y="140"/>
                  </a:cubicBez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47" name="Group 46">
            <a:extLst>
              <a:ext uri="{FF2B5EF4-FFF2-40B4-BE49-F238E27FC236}">
                <a16:creationId xmlns:a16="http://schemas.microsoft.com/office/drawing/2014/main" id="{ECF12706-FFDD-48FC-B6F8-132A2453095A}"/>
              </a:ext>
            </a:extLst>
          </p:cNvPr>
          <p:cNvGrpSpPr>
            <a:grpSpLocks noChangeAspect="1"/>
          </p:cNvGrpSpPr>
          <p:nvPr/>
        </p:nvGrpSpPr>
        <p:grpSpPr>
          <a:xfrm>
            <a:off x="213579" y="2955744"/>
            <a:ext cx="361808" cy="320040"/>
            <a:chOff x="-2480963" y="1002741"/>
            <a:chExt cx="586920" cy="519165"/>
          </a:xfrm>
          <a:solidFill>
            <a:schemeClr val="bg1"/>
          </a:solidFill>
        </p:grpSpPr>
        <p:sp>
          <p:nvSpPr>
            <p:cNvPr id="48" name="Freeform 195">
              <a:extLst>
                <a:ext uri="{FF2B5EF4-FFF2-40B4-BE49-F238E27FC236}">
                  <a16:creationId xmlns:a16="http://schemas.microsoft.com/office/drawing/2014/main" id="{87EBE845-3C8E-459C-A824-481D102FF675}"/>
                </a:ext>
              </a:extLst>
            </p:cNvPr>
            <p:cNvSpPr>
              <a:spLocks/>
            </p:cNvSpPr>
            <p:nvPr/>
          </p:nvSpPr>
          <p:spPr bwMode="auto">
            <a:xfrm>
              <a:off x="-2274748" y="1002741"/>
              <a:ext cx="380705" cy="299214"/>
            </a:xfrm>
            <a:custGeom>
              <a:avLst/>
              <a:gdLst>
                <a:gd name="T0" fmla="*/ 0 w 81"/>
                <a:gd name="T1" fmla="*/ 64 h 64"/>
                <a:gd name="T2" fmla="*/ 43 w 81"/>
                <a:gd name="T3" fmla="*/ 27 h 64"/>
                <a:gd name="T4" fmla="*/ 57 w 81"/>
                <a:gd name="T5" fmla="*/ 0 h 64"/>
                <a:gd name="T6" fmla="*/ 63 w 81"/>
                <a:gd name="T7" fmla="*/ 17 h 64"/>
                <a:gd name="T8" fmla="*/ 77 w 81"/>
                <a:gd name="T9" fmla="*/ 26 h 64"/>
                <a:gd name="T10" fmla="*/ 51 w 81"/>
                <a:gd name="T11" fmla="*/ 33 h 64"/>
                <a:gd name="T12" fmla="*/ 0 w 81"/>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81" h="64">
                  <a:moveTo>
                    <a:pt x="0" y="64"/>
                  </a:moveTo>
                  <a:cubicBezTo>
                    <a:pt x="0" y="64"/>
                    <a:pt x="19" y="33"/>
                    <a:pt x="43" y="27"/>
                  </a:cubicBezTo>
                  <a:cubicBezTo>
                    <a:pt x="43" y="27"/>
                    <a:pt x="44" y="0"/>
                    <a:pt x="57" y="0"/>
                  </a:cubicBezTo>
                  <a:cubicBezTo>
                    <a:pt x="57" y="0"/>
                    <a:pt x="66" y="5"/>
                    <a:pt x="63" y="17"/>
                  </a:cubicBezTo>
                  <a:cubicBezTo>
                    <a:pt x="63" y="17"/>
                    <a:pt x="81" y="18"/>
                    <a:pt x="77" y="26"/>
                  </a:cubicBezTo>
                  <a:cubicBezTo>
                    <a:pt x="77" y="26"/>
                    <a:pt x="76" y="36"/>
                    <a:pt x="51" y="33"/>
                  </a:cubicBezTo>
                  <a:cubicBezTo>
                    <a:pt x="51" y="33"/>
                    <a:pt x="32" y="59"/>
                    <a:pt x="0" y="6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49" name="Freeform 196">
              <a:extLst>
                <a:ext uri="{FF2B5EF4-FFF2-40B4-BE49-F238E27FC236}">
                  <a16:creationId xmlns:a16="http://schemas.microsoft.com/office/drawing/2014/main" id="{A4B521DA-8D1C-4526-B18A-12BF34A00BD0}"/>
                </a:ext>
              </a:extLst>
            </p:cNvPr>
            <p:cNvSpPr>
              <a:spLocks noEditPoints="1"/>
            </p:cNvSpPr>
            <p:nvPr/>
          </p:nvSpPr>
          <p:spPr bwMode="auto">
            <a:xfrm>
              <a:off x="-2480963" y="1044354"/>
              <a:ext cx="477865" cy="477552"/>
            </a:xfrm>
            <a:custGeom>
              <a:avLst/>
              <a:gdLst>
                <a:gd name="T0" fmla="*/ 51 w 102"/>
                <a:gd name="T1" fmla="*/ 0 h 102"/>
                <a:gd name="T2" fmla="*/ 0 w 102"/>
                <a:gd name="T3" fmla="*/ 51 h 102"/>
                <a:gd name="T4" fmla="*/ 51 w 102"/>
                <a:gd name="T5" fmla="*/ 102 h 102"/>
                <a:gd name="T6" fmla="*/ 102 w 102"/>
                <a:gd name="T7" fmla="*/ 51 h 102"/>
                <a:gd name="T8" fmla="*/ 51 w 102"/>
                <a:gd name="T9" fmla="*/ 0 h 102"/>
                <a:gd name="T10" fmla="*/ 51 w 102"/>
                <a:gd name="T11" fmla="*/ 93 h 102"/>
                <a:gd name="T12" fmla="*/ 10 w 102"/>
                <a:gd name="T13" fmla="*/ 51 h 102"/>
                <a:gd name="T14" fmla="*/ 51 w 102"/>
                <a:gd name="T15" fmla="*/ 10 h 102"/>
                <a:gd name="T16" fmla="*/ 92 w 102"/>
                <a:gd name="T17" fmla="*/ 51 h 102"/>
                <a:gd name="T18" fmla="*/ 51 w 102"/>
                <a:gd name="T19" fmla="*/ 9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02">
                  <a:moveTo>
                    <a:pt x="51" y="0"/>
                  </a:moveTo>
                  <a:cubicBezTo>
                    <a:pt x="23" y="0"/>
                    <a:pt x="0" y="23"/>
                    <a:pt x="0" y="51"/>
                  </a:cubicBezTo>
                  <a:cubicBezTo>
                    <a:pt x="0" y="79"/>
                    <a:pt x="23" y="102"/>
                    <a:pt x="51" y="102"/>
                  </a:cubicBezTo>
                  <a:cubicBezTo>
                    <a:pt x="79" y="102"/>
                    <a:pt x="102" y="79"/>
                    <a:pt x="102" y="51"/>
                  </a:cubicBezTo>
                  <a:cubicBezTo>
                    <a:pt x="102" y="23"/>
                    <a:pt x="79" y="0"/>
                    <a:pt x="51" y="0"/>
                  </a:cubicBezTo>
                  <a:close/>
                  <a:moveTo>
                    <a:pt x="51" y="93"/>
                  </a:moveTo>
                  <a:cubicBezTo>
                    <a:pt x="28" y="93"/>
                    <a:pt x="10" y="74"/>
                    <a:pt x="10" y="51"/>
                  </a:cubicBezTo>
                  <a:cubicBezTo>
                    <a:pt x="10" y="28"/>
                    <a:pt x="28" y="10"/>
                    <a:pt x="51" y="10"/>
                  </a:cubicBezTo>
                  <a:cubicBezTo>
                    <a:pt x="74" y="10"/>
                    <a:pt x="92" y="28"/>
                    <a:pt x="92" y="51"/>
                  </a:cubicBezTo>
                  <a:cubicBezTo>
                    <a:pt x="92" y="74"/>
                    <a:pt x="74" y="93"/>
                    <a:pt x="51" y="9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50" name="Freeform 197">
              <a:extLst>
                <a:ext uri="{FF2B5EF4-FFF2-40B4-BE49-F238E27FC236}">
                  <a16:creationId xmlns:a16="http://schemas.microsoft.com/office/drawing/2014/main" id="{840AB8B3-7037-4502-9A93-582CBDF91C82}"/>
                </a:ext>
              </a:extLst>
            </p:cNvPr>
            <p:cNvSpPr>
              <a:spLocks noEditPoints="1"/>
            </p:cNvSpPr>
            <p:nvPr/>
          </p:nvSpPr>
          <p:spPr bwMode="auto">
            <a:xfrm>
              <a:off x="-2399667" y="1129560"/>
              <a:ext cx="313289" cy="313084"/>
            </a:xfrm>
            <a:custGeom>
              <a:avLst/>
              <a:gdLst>
                <a:gd name="T0" fmla="*/ 34 w 67"/>
                <a:gd name="T1" fmla="*/ 0 h 67"/>
                <a:gd name="T2" fmla="*/ 0 w 67"/>
                <a:gd name="T3" fmla="*/ 33 h 67"/>
                <a:gd name="T4" fmla="*/ 34 w 67"/>
                <a:gd name="T5" fmla="*/ 67 h 67"/>
                <a:gd name="T6" fmla="*/ 67 w 67"/>
                <a:gd name="T7" fmla="*/ 33 h 67"/>
                <a:gd name="T8" fmla="*/ 34 w 67"/>
                <a:gd name="T9" fmla="*/ 0 h 67"/>
                <a:gd name="T10" fmla="*/ 34 w 67"/>
                <a:gd name="T11" fmla="*/ 60 h 67"/>
                <a:gd name="T12" fmla="*/ 7 w 67"/>
                <a:gd name="T13" fmla="*/ 33 h 67"/>
                <a:gd name="T14" fmla="*/ 34 w 67"/>
                <a:gd name="T15" fmla="*/ 6 h 67"/>
                <a:gd name="T16" fmla="*/ 61 w 67"/>
                <a:gd name="T17" fmla="*/ 33 h 67"/>
                <a:gd name="T18" fmla="*/ 34 w 67"/>
                <a:gd name="T19"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34" y="0"/>
                  </a:moveTo>
                  <a:cubicBezTo>
                    <a:pt x="15" y="0"/>
                    <a:pt x="0" y="15"/>
                    <a:pt x="0" y="33"/>
                  </a:cubicBezTo>
                  <a:cubicBezTo>
                    <a:pt x="0" y="52"/>
                    <a:pt x="15" y="67"/>
                    <a:pt x="34" y="67"/>
                  </a:cubicBezTo>
                  <a:cubicBezTo>
                    <a:pt x="52" y="67"/>
                    <a:pt x="67" y="52"/>
                    <a:pt x="67" y="33"/>
                  </a:cubicBezTo>
                  <a:cubicBezTo>
                    <a:pt x="67" y="15"/>
                    <a:pt x="52" y="0"/>
                    <a:pt x="34" y="0"/>
                  </a:cubicBezTo>
                  <a:close/>
                  <a:moveTo>
                    <a:pt x="34" y="60"/>
                  </a:moveTo>
                  <a:cubicBezTo>
                    <a:pt x="19" y="60"/>
                    <a:pt x="7" y="48"/>
                    <a:pt x="7" y="33"/>
                  </a:cubicBezTo>
                  <a:cubicBezTo>
                    <a:pt x="7" y="18"/>
                    <a:pt x="19" y="6"/>
                    <a:pt x="34" y="6"/>
                  </a:cubicBezTo>
                  <a:cubicBezTo>
                    <a:pt x="49" y="6"/>
                    <a:pt x="61" y="18"/>
                    <a:pt x="61" y="33"/>
                  </a:cubicBezTo>
                  <a:cubicBezTo>
                    <a:pt x="61" y="48"/>
                    <a:pt x="49" y="60"/>
                    <a:pt x="34" y="6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51" name="Oval 198">
              <a:extLst>
                <a:ext uri="{FF2B5EF4-FFF2-40B4-BE49-F238E27FC236}">
                  <a16:creationId xmlns:a16="http://schemas.microsoft.com/office/drawing/2014/main" id="{18D942B0-CA24-4162-B28C-264739D56D93}"/>
                </a:ext>
              </a:extLst>
            </p:cNvPr>
            <p:cNvSpPr>
              <a:spLocks noChangeArrowheads="1"/>
            </p:cNvSpPr>
            <p:nvPr/>
          </p:nvSpPr>
          <p:spPr bwMode="auto">
            <a:xfrm>
              <a:off x="-2306473" y="1222693"/>
              <a:ext cx="126902" cy="126819"/>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52" name="Group 51">
            <a:extLst>
              <a:ext uri="{FF2B5EF4-FFF2-40B4-BE49-F238E27FC236}">
                <a16:creationId xmlns:a16="http://schemas.microsoft.com/office/drawing/2014/main" id="{371AC458-1D28-4641-81F3-BE7C19EF88C8}"/>
              </a:ext>
            </a:extLst>
          </p:cNvPr>
          <p:cNvGrpSpPr>
            <a:grpSpLocks noChangeAspect="1"/>
          </p:cNvGrpSpPr>
          <p:nvPr/>
        </p:nvGrpSpPr>
        <p:grpSpPr>
          <a:xfrm>
            <a:off x="229317" y="4064931"/>
            <a:ext cx="330333" cy="320040"/>
            <a:chOff x="-2282732" y="4473364"/>
            <a:chExt cx="906148" cy="877914"/>
          </a:xfrm>
          <a:solidFill>
            <a:schemeClr val="bg1"/>
          </a:solidFill>
        </p:grpSpPr>
        <p:sp>
          <p:nvSpPr>
            <p:cNvPr id="53" name="Freeform 73">
              <a:extLst>
                <a:ext uri="{FF2B5EF4-FFF2-40B4-BE49-F238E27FC236}">
                  <a16:creationId xmlns:a16="http://schemas.microsoft.com/office/drawing/2014/main" id="{D0626E8D-09AA-485B-B9AC-6BACCB78EB23}"/>
                </a:ext>
              </a:extLst>
            </p:cNvPr>
            <p:cNvSpPr>
              <a:spLocks/>
            </p:cNvSpPr>
            <p:nvPr/>
          </p:nvSpPr>
          <p:spPr bwMode="auto">
            <a:xfrm>
              <a:off x="-2282732" y="4617926"/>
              <a:ext cx="544743" cy="536838"/>
            </a:xfrm>
            <a:custGeom>
              <a:avLst/>
              <a:gdLst>
                <a:gd name="T0" fmla="*/ 632 w 1187"/>
                <a:gd name="T1" fmla="*/ 150 h 1170"/>
                <a:gd name="T2" fmla="*/ 709 w 1187"/>
                <a:gd name="T3" fmla="*/ 70 h 1170"/>
                <a:gd name="T4" fmla="*/ 748 w 1187"/>
                <a:gd name="T5" fmla="*/ 86 h 1170"/>
                <a:gd name="T6" fmla="*/ 855 w 1187"/>
                <a:gd name="T7" fmla="*/ 236 h 1170"/>
                <a:gd name="T8" fmla="*/ 967 w 1187"/>
                <a:gd name="T9" fmla="*/ 310 h 1170"/>
                <a:gd name="T10" fmla="*/ 1056 w 1187"/>
                <a:gd name="T11" fmla="*/ 306 h 1170"/>
                <a:gd name="T12" fmla="*/ 1112 w 1187"/>
                <a:gd name="T13" fmla="*/ 302 h 1170"/>
                <a:gd name="T14" fmla="*/ 1178 w 1187"/>
                <a:gd name="T15" fmla="*/ 336 h 1170"/>
                <a:gd name="T16" fmla="*/ 1186 w 1187"/>
                <a:gd name="T17" fmla="*/ 376 h 1170"/>
                <a:gd name="T18" fmla="*/ 1149 w 1187"/>
                <a:gd name="T19" fmla="*/ 450 h 1170"/>
                <a:gd name="T20" fmla="*/ 1048 w 1187"/>
                <a:gd name="T21" fmla="*/ 454 h 1170"/>
                <a:gd name="T22" fmla="*/ 932 w 1187"/>
                <a:gd name="T23" fmla="*/ 458 h 1170"/>
                <a:gd name="T24" fmla="*/ 807 w 1187"/>
                <a:gd name="T25" fmla="*/ 392 h 1170"/>
                <a:gd name="T26" fmla="*/ 737 w 1187"/>
                <a:gd name="T27" fmla="*/ 309 h 1170"/>
                <a:gd name="T28" fmla="*/ 641 w 1187"/>
                <a:gd name="T29" fmla="*/ 574 h 1170"/>
                <a:gd name="T30" fmla="*/ 724 w 1187"/>
                <a:gd name="T31" fmla="*/ 621 h 1170"/>
                <a:gd name="T32" fmla="*/ 809 w 1187"/>
                <a:gd name="T33" fmla="*/ 670 h 1170"/>
                <a:gd name="T34" fmla="*/ 882 w 1187"/>
                <a:gd name="T35" fmla="*/ 772 h 1170"/>
                <a:gd name="T36" fmla="*/ 890 w 1187"/>
                <a:gd name="T37" fmla="*/ 809 h 1170"/>
                <a:gd name="T38" fmla="*/ 890 w 1187"/>
                <a:gd name="T39" fmla="*/ 873 h 1170"/>
                <a:gd name="T40" fmla="*/ 892 w 1187"/>
                <a:gd name="T41" fmla="*/ 961 h 1170"/>
                <a:gd name="T42" fmla="*/ 890 w 1187"/>
                <a:gd name="T43" fmla="*/ 983 h 1170"/>
                <a:gd name="T44" fmla="*/ 890 w 1187"/>
                <a:gd name="T45" fmla="*/ 1109 h 1170"/>
                <a:gd name="T46" fmla="*/ 839 w 1187"/>
                <a:gd name="T47" fmla="*/ 1170 h 1170"/>
                <a:gd name="T48" fmla="*/ 723 w 1187"/>
                <a:gd name="T49" fmla="*/ 1109 h 1170"/>
                <a:gd name="T50" fmla="*/ 719 w 1187"/>
                <a:gd name="T51" fmla="*/ 1035 h 1170"/>
                <a:gd name="T52" fmla="*/ 702 w 1187"/>
                <a:gd name="T53" fmla="*/ 855 h 1170"/>
                <a:gd name="T54" fmla="*/ 665 w 1187"/>
                <a:gd name="T55" fmla="*/ 808 h 1170"/>
                <a:gd name="T56" fmla="*/ 534 w 1187"/>
                <a:gd name="T57" fmla="*/ 726 h 1170"/>
                <a:gd name="T58" fmla="*/ 396 w 1187"/>
                <a:gd name="T59" fmla="*/ 662 h 1170"/>
                <a:gd name="T60" fmla="*/ 302 w 1187"/>
                <a:gd name="T61" fmla="*/ 585 h 1170"/>
                <a:gd name="T62" fmla="*/ 287 w 1187"/>
                <a:gd name="T63" fmla="*/ 488 h 1170"/>
                <a:gd name="T64" fmla="*/ 308 w 1187"/>
                <a:gd name="T65" fmla="*/ 409 h 1170"/>
                <a:gd name="T66" fmla="*/ 345 w 1187"/>
                <a:gd name="T67" fmla="*/ 340 h 1170"/>
                <a:gd name="T68" fmla="*/ 402 w 1187"/>
                <a:gd name="T69" fmla="*/ 214 h 1170"/>
                <a:gd name="T70" fmla="*/ 397 w 1187"/>
                <a:gd name="T71" fmla="*/ 183 h 1170"/>
                <a:gd name="T72" fmla="*/ 357 w 1187"/>
                <a:gd name="T73" fmla="*/ 158 h 1170"/>
                <a:gd name="T74" fmla="*/ 262 w 1187"/>
                <a:gd name="T75" fmla="*/ 161 h 1170"/>
                <a:gd name="T76" fmla="*/ 209 w 1187"/>
                <a:gd name="T77" fmla="*/ 216 h 1170"/>
                <a:gd name="T78" fmla="*/ 154 w 1187"/>
                <a:gd name="T79" fmla="*/ 353 h 1170"/>
                <a:gd name="T80" fmla="*/ 78 w 1187"/>
                <a:gd name="T81" fmla="*/ 429 h 1170"/>
                <a:gd name="T82" fmla="*/ 21 w 1187"/>
                <a:gd name="T83" fmla="*/ 403 h 1170"/>
                <a:gd name="T84" fmla="*/ 2 w 1187"/>
                <a:gd name="T85" fmla="*/ 355 h 1170"/>
                <a:gd name="T86" fmla="*/ 36 w 1187"/>
                <a:gd name="T87" fmla="*/ 253 h 1170"/>
                <a:gd name="T88" fmla="*/ 83 w 1187"/>
                <a:gd name="T89" fmla="*/ 138 h 1170"/>
                <a:gd name="T90" fmla="*/ 127 w 1187"/>
                <a:gd name="T91" fmla="*/ 59 h 1170"/>
                <a:gd name="T92" fmla="*/ 148 w 1187"/>
                <a:gd name="T93" fmla="*/ 38 h 1170"/>
                <a:gd name="T94" fmla="*/ 249 w 1187"/>
                <a:gd name="T95" fmla="*/ 6 h 1170"/>
                <a:gd name="T96" fmla="*/ 503 w 1187"/>
                <a:gd name="T97" fmla="*/ 2 h 1170"/>
                <a:gd name="T98" fmla="*/ 610 w 1187"/>
                <a:gd name="T99" fmla="*/ 135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87" h="1170">
                  <a:moveTo>
                    <a:pt x="619" y="150"/>
                  </a:moveTo>
                  <a:cubicBezTo>
                    <a:pt x="624" y="150"/>
                    <a:pt x="627" y="150"/>
                    <a:pt x="632" y="150"/>
                  </a:cubicBezTo>
                  <a:cubicBezTo>
                    <a:pt x="644" y="137"/>
                    <a:pt x="656" y="123"/>
                    <a:pt x="669" y="109"/>
                  </a:cubicBezTo>
                  <a:cubicBezTo>
                    <a:pt x="682" y="95"/>
                    <a:pt x="696" y="83"/>
                    <a:pt x="709" y="70"/>
                  </a:cubicBezTo>
                  <a:cubicBezTo>
                    <a:pt x="716" y="70"/>
                    <a:pt x="722" y="70"/>
                    <a:pt x="728" y="70"/>
                  </a:cubicBezTo>
                  <a:cubicBezTo>
                    <a:pt x="734" y="75"/>
                    <a:pt x="742" y="80"/>
                    <a:pt x="748" y="86"/>
                  </a:cubicBezTo>
                  <a:cubicBezTo>
                    <a:pt x="772" y="110"/>
                    <a:pt x="792" y="138"/>
                    <a:pt x="810" y="167"/>
                  </a:cubicBezTo>
                  <a:cubicBezTo>
                    <a:pt x="825" y="190"/>
                    <a:pt x="838" y="214"/>
                    <a:pt x="855" y="236"/>
                  </a:cubicBezTo>
                  <a:cubicBezTo>
                    <a:pt x="875" y="264"/>
                    <a:pt x="901" y="287"/>
                    <a:pt x="933" y="302"/>
                  </a:cubicBezTo>
                  <a:cubicBezTo>
                    <a:pt x="943" y="307"/>
                    <a:pt x="955" y="310"/>
                    <a:pt x="967" y="310"/>
                  </a:cubicBezTo>
                  <a:cubicBezTo>
                    <a:pt x="988" y="310"/>
                    <a:pt x="1009" y="310"/>
                    <a:pt x="1029" y="310"/>
                  </a:cubicBezTo>
                  <a:cubicBezTo>
                    <a:pt x="1038" y="310"/>
                    <a:pt x="1047" y="307"/>
                    <a:pt x="1056" y="306"/>
                  </a:cubicBezTo>
                  <a:cubicBezTo>
                    <a:pt x="1064" y="305"/>
                    <a:pt x="1072" y="307"/>
                    <a:pt x="1080" y="303"/>
                  </a:cubicBezTo>
                  <a:cubicBezTo>
                    <a:pt x="1089" y="299"/>
                    <a:pt x="1101" y="301"/>
                    <a:pt x="1112" y="302"/>
                  </a:cubicBezTo>
                  <a:cubicBezTo>
                    <a:pt x="1121" y="303"/>
                    <a:pt x="1132" y="298"/>
                    <a:pt x="1140" y="306"/>
                  </a:cubicBezTo>
                  <a:cubicBezTo>
                    <a:pt x="1160" y="307"/>
                    <a:pt x="1168" y="322"/>
                    <a:pt x="1178" y="336"/>
                  </a:cubicBezTo>
                  <a:cubicBezTo>
                    <a:pt x="1179" y="338"/>
                    <a:pt x="1180" y="341"/>
                    <a:pt x="1181" y="344"/>
                  </a:cubicBezTo>
                  <a:cubicBezTo>
                    <a:pt x="1183" y="355"/>
                    <a:pt x="1185" y="365"/>
                    <a:pt x="1186" y="376"/>
                  </a:cubicBezTo>
                  <a:cubicBezTo>
                    <a:pt x="1187" y="387"/>
                    <a:pt x="1186" y="398"/>
                    <a:pt x="1186" y="407"/>
                  </a:cubicBezTo>
                  <a:cubicBezTo>
                    <a:pt x="1176" y="423"/>
                    <a:pt x="1172" y="443"/>
                    <a:pt x="1149" y="450"/>
                  </a:cubicBezTo>
                  <a:cubicBezTo>
                    <a:pt x="1142" y="450"/>
                    <a:pt x="1131" y="450"/>
                    <a:pt x="1120" y="450"/>
                  </a:cubicBezTo>
                  <a:cubicBezTo>
                    <a:pt x="1096" y="449"/>
                    <a:pt x="1072" y="457"/>
                    <a:pt x="1048" y="454"/>
                  </a:cubicBezTo>
                  <a:cubicBezTo>
                    <a:pt x="1029" y="461"/>
                    <a:pt x="1009" y="457"/>
                    <a:pt x="990" y="458"/>
                  </a:cubicBezTo>
                  <a:cubicBezTo>
                    <a:pt x="970" y="459"/>
                    <a:pt x="951" y="460"/>
                    <a:pt x="932" y="458"/>
                  </a:cubicBezTo>
                  <a:cubicBezTo>
                    <a:pt x="910" y="455"/>
                    <a:pt x="890" y="449"/>
                    <a:pt x="870" y="437"/>
                  </a:cubicBezTo>
                  <a:cubicBezTo>
                    <a:pt x="848" y="423"/>
                    <a:pt x="827" y="408"/>
                    <a:pt x="807" y="392"/>
                  </a:cubicBezTo>
                  <a:cubicBezTo>
                    <a:pt x="784" y="373"/>
                    <a:pt x="762" y="354"/>
                    <a:pt x="746" y="328"/>
                  </a:cubicBezTo>
                  <a:cubicBezTo>
                    <a:pt x="743" y="322"/>
                    <a:pt x="740" y="316"/>
                    <a:pt x="737" y="309"/>
                  </a:cubicBezTo>
                  <a:cubicBezTo>
                    <a:pt x="702" y="396"/>
                    <a:pt x="668" y="482"/>
                    <a:pt x="633" y="568"/>
                  </a:cubicBezTo>
                  <a:cubicBezTo>
                    <a:pt x="636" y="570"/>
                    <a:pt x="638" y="572"/>
                    <a:pt x="641" y="574"/>
                  </a:cubicBezTo>
                  <a:cubicBezTo>
                    <a:pt x="655" y="582"/>
                    <a:pt x="669" y="589"/>
                    <a:pt x="683" y="597"/>
                  </a:cubicBezTo>
                  <a:cubicBezTo>
                    <a:pt x="696" y="605"/>
                    <a:pt x="710" y="612"/>
                    <a:pt x="724" y="621"/>
                  </a:cubicBezTo>
                  <a:cubicBezTo>
                    <a:pt x="736" y="629"/>
                    <a:pt x="750" y="634"/>
                    <a:pt x="763" y="642"/>
                  </a:cubicBezTo>
                  <a:cubicBezTo>
                    <a:pt x="778" y="652"/>
                    <a:pt x="795" y="659"/>
                    <a:pt x="809" y="670"/>
                  </a:cubicBezTo>
                  <a:cubicBezTo>
                    <a:pt x="830" y="686"/>
                    <a:pt x="849" y="704"/>
                    <a:pt x="862" y="726"/>
                  </a:cubicBezTo>
                  <a:cubicBezTo>
                    <a:pt x="870" y="741"/>
                    <a:pt x="880" y="755"/>
                    <a:pt x="882" y="772"/>
                  </a:cubicBezTo>
                  <a:cubicBezTo>
                    <a:pt x="883" y="774"/>
                    <a:pt x="885" y="776"/>
                    <a:pt x="886" y="778"/>
                  </a:cubicBezTo>
                  <a:cubicBezTo>
                    <a:pt x="888" y="788"/>
                    <a:pt x="889" y="799"/>
                    <a:pt x="890" y="809"/>
                  </a:cubicBezTo>
                  <a:cubicBezTo>
                    <a:pt x="892" y="822"/>
                    <a:pt x="887" y="836"/>
                    <a:pt x="893" y="849"/>
                  </a:cubicBezTo>
                  <a:cubicBezTo>
                    <a:pt x="896" y="856"/>
                    <a:pt x="892" y="865"/>
                    <a:pt x="890" y="873"/>
                  </a:cubicBezTo>
                  <a:cubicBezTo>
                    <a:pt x="888" y="881"/>
                    <a:pt x="901" y="889"/>
                    <a:pt x="890" y="896"/>
                  </a:cubicBezTo>
                  <a:cubicBezTo>
                    <a:pt x="890" y="918"/>
                    <a:pt x="891" y="940"/>
                    <a:pt x="892" y="961"/>
                  </a:cubicBezTo>
                  <a:cubicBezTo>
                    <a:pt x="892" y="962"/>
                    <a:pt x="893" y="963"/>
                    <a:pt x="893" y="964"/>
                  </a:cubicBezTo>
                  <a:cubicBezTo>
                    <a:pt x="892" y="970"/>
                    <a:pt x="889" y="977"/>
                    <a:pt x="890" y="983"/>
                  </a:cubicBezTo>
                  <a:cubicBezTo>
                    <a:pt x="896" y="1004"/>
                    <a:pt x="888" y="1024"/>
                    <a:pt x="890" y="1045"/>
                  </a:cubicBezTo>
                  <a:cubicBezTo>
                    <a:pt x="891" y="1067"/>
                    <a:pt x="891" y="1088"/>
                    <a:pt x="890" y="1109"/>
                  </a:cubicBezTo>
                  <a:cubicBezTo>
                    <a:pt x="889" y="1131"/>
                    <a:pt x="880" y="1149"/>
                    <a:pt x="860" y="1159"/>
                  </a:cubicBezTo>
                  <a:cubicBezTo>
                    <a:pt x="853" y="1162"/>
                    <a:pt x="847" y="1166"/>
                    <a:pt x="839" y="1170"/>
                  </a:cubicBezTo>
                  <a:cubicBezTo>
                    <a:pt x="830" y="1170"/>
                    <a:pt x="819" y="1170"/>
                    <a:pt x="808" y="1170"/>
                  </a:cubicBezTo>
                  <a:cubicBezTo>
                    <a:pt x="772" y="1170"/>
                    <a:pt x="735" y="1143"/>
                    <a:pt x="723" y="1109"/>
                  </a:cubicBezTo>
                  <a:cubicBezTo>
                    <a:pt x="722" y="1108"/>
                    <a:pt x="722" y="1106"/>
                    <a:pt x="722" y="1105"/>
                  </a:cubicBezTo>
                  <a:cubicBezTo>
                    <a:pt x="719" y="1082"/>
                    <a:pt x="714" y="1058"/>
                    <a:pt x="719" y="1035"/>
                  </a:cubicBezTo>
                  <a:cubicBezTo>
                    <a:pt x="725" y="1001"/>
                    <a:pt x="722" y="966"/>
                    <a:pt x="721" y="932"/>
                  </a:cubicBezTo>
                  <a:cubicBezTo>
                    <a:pt x="721" y="906"/>
                    <a:pt x="717" y="879"/>
                    <a:pt x="702" y="855"/>
                  </a:cubicBezTo>
                  <a:cubicBezTo>
                    <a:pt x="698" y="849"/>
                    <a:pt x="695" y="842"/>
                    <a:pt x="691" y="837"/>
                  </a:cubicBezTo>
                  <a:cubicBezTo>
                    <a:pt x="682" y="828"/>
                    <a:pt x="674" y="817"/>
                    <a:pt x="665" y="808"/>
                  </a:cubicBezTo>
                  <a:cubicBezTo>
                    <a:pt x="651" y="796"/>
                    <a:pt x="638" y="784"/>
                    <a:pt x="622" y="774"/>
                  </a:cubicBezTo>
                  <a:cubicBezTo>
                    <a:pt x="594" y="756"/>
                    <a:pt x="564" y="740"/>
                    <a:pt x="534" y="726"/>
                  </a:cubicBezTo>
                  <a:cubicBezTo>
                    <a:pt x="506" y="713"/>
                    <a:pt x="477" y="701"/>
                    <a:pt x="449" y="688"/>
                  </a:cubicBezTo>
                  <a:cubicBezTo>
                    <a:pt x="431" y="680"/>
                    <a:pt x="414" y="671"/>
                    <a:pt x="396" y="662"/>
                  </a:cubicBezTo>
                  <a:cubicBezTo>
                    <a:pt x="382" y="656"/>
                    <a:pt x="368" y="651"/>
                    <a:pt x="354" y="642"/>
                  </a:cubicBezTo>
                  <a:cubicBezTo>
                    <a:pt x="332" y="628"/>
                    <a:pt x="314" y="609"/>
                    <a:pt x="302" y="585"/>
                  </a:cubicBezTo>
                  <a:cubicBezTo>
                    <a:pt x="297" y="575"/>
                    <a:pt x="294" y="564"/>
                    <a:pt x="290" y="552"/>
                  </a:cubicBezTo>
                  <a:cubicBezTo>
                    <a:pt x="284" y="531"/>
                    <a:pt x="284" y="509"/>
                    <a:pt x="287" y="488"/>
                  </a:cubicBezTo>
                  <a:cubicBezTo>
                    <a:pt x="288" y="475"/>
                    <a:pt x="289" y="461"/>
                    <a:pt x="294" y="448"/>
                  </a:cubicBezTo>
                  <a:cubicBezTo>
                    <a:pt x="299" y="435"/>
                    <a:pt x="303" y="422"/>
                    <a:pt x="308" y="409"/>
                  </a:cubicBezTo>
                  <a:cubicBezTo>
                    <a:pt x="313" y="397"/>
                    <a:pt x="318" y="386"/>
                    <a:pt x="326" y="375"/>
                  </a:cubicBezTo>
                  <a:cubicBezTo>
                    <a:pt x="333" y="364"/>
                    <a:pt x="338" y="352"/>
                    <a:pt x="345" y="340"/>
                  </a:cubicBezTo>
                  <a:cubicBezTo>
                    <a:pt x="361" y="314"/>
                    <a:pt x="374" y="286"/>
                    <a:pt x="387" y="258"/>
                  </a:cubicBezTo>
                  <a:cubicBezTo>
                    <a:pt x="394" y="244"/>
                    <a:pt x="398" y="229"/>
                    <a:pt x="402" y="214"/>
                  </a:cubicBezTo>
                  <a:cubicBezTo>
                    <a:pt x="403" y="209"/>
                    <a:pt x="404" y="203"/>
                    <a:pt x="400" y="197"/>
                  </a:cubicBezTo>
                  <a:cubicBezTo>
                    <a:pt x="397" y="194"/>
                    <a:pt x="398" y="188"/>
                    <a:pt x="397" y="183"/>
                  </a:cubicBezTo>
                  <a:cubicBezTo>
                    <a:pt x="391" y="178"/>
                    <a:pt x="388" y="171"/>
                    <a:pt x="380" y="165"/>
                  </a:cubicBezTo>
                  <a:cubicBezTo>
                    <a:pt x="373" y="160"/>
                    <a:pt x="365" y="159"/>
                    <a:pt x="357" y="158"/>
                  </a:cubicBezTo>
                  <a:cubicBezTo>
                    <a:pt x="340" y="154"/>
                    <a:pt x="324" y="154"/>
                    <a:pt x="307" y="154"/>
                  </a:cubicBezTo>
                  <a:cubicBezTo>
                    <a:pt x="291" y="153"/>
                    <a:pt x="277" y="157"/>
                    <a:pt x="262" y="161"/>
                  </a:cubicBezTo>
                  <a:cubicBezTo>
                    <a:pt x="253" y="164"/>
                    <a:pt x="246" y="170"/>
                    <a:pt x="240" y="175"/>
                  </a:cubicBezTo>
                  <a:cubicBezTo>
                    <a:pt x="226" y="186"/>
                    <a:pt x="218" y="201"/>
                    <a:pt x="209" y="216"/>
                  </a:cubicBezTo>
                  <a:cubicBezTo>
                    <a:pt x="188" y="253"/>
                    <a:pt x="175" y="293"/>
                    <a:pt x="162" y="333"/>
                  </a:cubicBezTo>
                  <a:cubicBezTo>
                    <a:pt x="160" y="340"/>
                    <a:pt x="157" y="347"/>
                    <a:pt x="154" y="353"/>
                  </a:cubicBezTo>
                  <a:cubicBezTo>
                    <a:pt x="144" y="373"/>
                    <a:pt x="138" y="394"/>
                    <a:pt x="126" y="412"/>
                  </a:cubicBezTo>
                  <a:cubicBezTo>
                    <a:pt x="114" y="429"/>
                    <a:pt x="97" y="433"/>
                    <a:pt x="78" y="429"/>
                  </a:cubicBezTo>
                  <a:cubicBezTo>
                    <a:pt x="68" y="427"/>
                    <a:pt x="57" y="426"/>
                    <a:pt x="48" y="421"/>
                  </a:cubicBezTo>
                  <a:cubicBezTo>
                    <a:pt x="38" y="416"/>
                    <a:pt x="28" y="412"/>
                    <a:pt x="21" y="403"/>
                  </a:cubicBezTo>
                  <a:cubicBezTo>
                    <a:pt x="17" y="398"/>
                    <a:pt x="12" y="394"/>
                    <a:pt x="5" y="387"/>
                  </a:cubicBezTo>
                  <a:cubicBezTo>
                    <a:pt x="4" y="378"/>
                    <a:pt x="3" y="366"/>
                    <a:pt x="2" y="355"/>
                  </a:cubicBezTo>
                  <a:cubicBezTo>
                    <a:pt x="0" y="334"/>
                    <a:pt x="8" y="315"/>
                    <a:pt x="17" y="297"/>
                  </a:cubicBezTo>
                  <a:cubicBezTo>
                    <a:pt x="24" y="283"/>
                    <a:pt x="31" y="268"/>
                    <a:pt x="36" y="253"/>
                  </a:cubicBezTo>
                  <a:cubicBezTo>
                    <a:pt x="42" y="238"/>
                    <a:pt x="48" y="223"/>
                    <a:pt x="55" y="209"/>
                  </a:cubicBezTo>
                  <a:cubicBezTo>
                    <a:pt x="66" y="186"/>
                    <a:pt x="73" y="162"/>
                    <a:pt x="83" y="138"/>
                  </a:cubicBezTo>
                  <a:cubicBezTo>
                    <a:pt x="90" y="122"/>
                    <a:pt x="99" y="106"/>
                    <a:pt x="106" y="90"/>
                  </a:cubicBezTo>
                  <a:cubicBezTo>
                    <a:pt x="111" y="79"/>
                    <a:pt x="118" y="68"/>
                    <a:pt x="127" y="59"/>
                  </a:cubicBezTo>
                  <a:cubicBezTo>
                    <a:pt x="131" y="55"/>
                    <a:pt x="132" y="50"/>
                    <a:pt x="136" y="46"/>
                  </a:cubicBezTo>
                  <a:cubicBezTo>
                    <a:pt x="139" y="43"/>
                    <a:pt x="144" y="41"/>
                    <a:pt x="148" y="38"/>
                  </a:cubicBezTo>
                  <a:cubicBezTo>
                    <a:pt x="167" y="21"/>
                    <a:pt x="183" y="15"/>
                    <a:pt x="208" y="9"/>
                  </a:cubicBezTo>
                  <a:cubicBezTo>
                    <a:pt x="222" y="6"/>
                    <a:pt x="235" y="6"/>
                    <a:pt x="249" y="6"/>
                  </a:cubicBezTo>
                  <a:cubicBezTo>
                    <a:pt x="312" y="6"/>
                    <a:pt x="374" y="6"/>
                    <a:pt x="437" y="6"/>
                  </a:cubicBezTo>
                  <a:cubicBezTo>
                    <a:pt x="459" y="6"/>
                    <a:pt x="481" y="0"/>
                    <a:pt x="503" y="2"/>
                  </a:cubicBezTo>
                  <a:cubicBezTo>
                    <a:pt x="535" y="4"/>
                    <a:pt x="560" y="17"/>
                    <a:pt x="574" y="47"/>
                  </a:cubicBezTo>
                  <a:cubicBezTo>
                    <a:pt x="588" y="76"/>
                    <a:pt x="601" y="104"/>
                    <a:pt x="610" y="135"/>
                  </a:cubicBezTo>
                  <a:cubicBezTo>
                    <a:pt x="612" y="140"/>
                    <a:pt x="615" y="144"/>
                    <a:pt x="619" y="15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4" name="Freeform 74">
              <a:extLst>
                <a:ext uri="{FF2B5EF4-FFF2-40B4-BE49-F238E27FC236}">
                  <a16:creationId xmlns:a16="http://schemas.microsoft.com/office/drawing/2014/main" id="{9127960E-D0A0-4174-B925-B2ADF67F67BE}"/>
                </a:ext>
              </a:extLst>
            </p:cNvPr>
            <p:cNvSpPr>
              <a:spLocks/>
            </p:cNvSpPr>
            <p:nvPr/>
          </p:nvSpPr>
          <p:spPr bwMode="auto">
            <a:xfrm>
              <a:off x="-2016572" y="4908932"/>
              <a:ext cx="639988" cy="442346"/>
            </a:xfrm>
            <a:custGeom>
              <a:avLst/>
              <a:gdLst>
                <a:gd name="T0" fmla="*/ 87 w 1395"/>
                <a:gd name="T1" fmla="*/ 964 h 964"/>
                <a:gd name="T2" fmla="*/ 49 w 1395"/>
                <a:gd name="T3" fmla="*/ 964 h 964"/>
                <a:gd name="T4" fmla="*/ 20 w 1395"/>
                <a:gd name="T5" fmla="*/ 944 h 964"/>
                <a:gd name="T6" fmla="*/ 2 w 1395"/>
                <a:gd name="T7" fmla="*/ 900 h 964"/>
                <a:gd name="T8" fmla="*/ 2 w 1395"/>
                <a:gd name="T9" fmla="*/ 886 h 964"/>
                <a:gd name="T10" fmla="*/ 23 w 1395"/>
                <a:gd name="T11" fmla="*/ 801 h 964"/>
                <a:gd name="T12" fmla="*/ 86 w 1395"/>
                <a:gd name="T13" fmla="*/ 723 h 964"/>
                <a:gd name="T14" fmla="*/ 170 w 1395"/>
                <a:gd name="T15" fmla="*/ 684 h 964"/>
                <a:gd name="T16" fmla="*/ 199 w 1395"/>
                <a:gd name="T17" fmla="*/ 677 h 964"/>
                <a:gd name="T18" fmla="*/ 228 w 1395"/>
                <a:gd name="T19" fmla="*/ 676 h 964"/>
                <a:gd name="T20" fmla="*/ 385 w 1395"/>
                <a:gd name="T21" fmla="*/ 676 h 964"/>
                <a:gd name="T22" fmla="*/ 418 w 1395"/>
                <a:gd name="T23" fmla="*/ 648 h 964"/>
                <a:gd name="T24" fmla="*/ 418 w 1395"/>
                <a:gd name="T25" fmla="*/ 601 h 964"/>
                <a:gd name="T26" fmla="*/ 422 w 1395"/>
                <a:gd name="T27" fmla="*/ 522 h 964"/>
                <a:gd name="T28" fmla="*/ 432 w 1395"/>
                <a:gd name="T29" fmla="*/ 488 h 964"/>
                <a:gd name="T30" fmla="*/ 501 w 1395"/>
                <a:gd name="T31" fmla="*/ 387 h 964"/>
                <a:gd name="T32" fmla="*/ 567 w 1395"/>
                <a:gd name="T33" fmla="*/ 349 h 964"/>
                <a:gd name="T34" fmla="*/ 613 w 1395"/>
                <a:gd name="T35" fmla="*/ 339 h 964"/>
                <a:gd name="T36" fmla="*/ 722 w 1395"/>
                <a:gd name="T37" fmla="*/ 336 h 964"/>
                <a:gd name="T38" fmla="*/ 832 w 1395"/>
                <a:gd name="T39" fmla="*/ 336 h 964"/>
                <a:gd name="T40" fmla="*/ 838 w 1395"/>
                <a:gd name="T41" fmla="*/ 335 h 964"/>
                <a:gd name="T42" fmla="*/ 838 w 1395"/>
                <a:gd name="T43" fmla="*/ 219 h 964"/>
                <a:gd name="T44" fmla="*/ 856 w 1395"/>
                <a:gd name="T45" fmla="*/ 135 h 964"/>
                <a:gd name="T46" fmla="*/ 890 w 1395"/>
                <a:gd name="T47" fmla="*/ 79 h 964"/>
                <a:gd name="T48" fmla="*/ 939 w 1395"/>
                <a:gd name="T49" fmla="*/ 35 h 964"/>
                <a:gd name="T50" fmla="*/ 1003 w 1395"/>
                <a:gd name="T51" fmla="*/ 5 h 964"/>
                <a:gd name="T52" fmla="*/ 1035 w 1395"/>
                <a:gd name="T53" fmla="*/ 0 h 964"/>
                <a:gd name="T54" fmla="*/ 1333 w 1395"/>
                <a:gd name="T55" fmla="*/ 0 h 964"/>
                <a:gd name="T56" fmla="*/ 1390 w 1395"/>
                <a:gd name="T57" fmla="*/ 49 h 964"/>
                <a:gd name="T58" fmla="*/ 1390 w 1395"/>
                <a:gd name="T59" fmla="*/ 87 h 964"/>
                <a:gd name="T60" fmla="*/ 1357 w 1395"/>
                <a:gd name="T61" fmla="*/ 124 h 964"/>
                <a:gd name="T62" fmla="*/ 1343 w 1395"/>
                <a:gd name="T63" fmla="*/ 132 h 964"/>
                <a:gd name="T64" fmla="*/ 1063 w 1395"/>
                <a:gd name="T65" fmla="*/ 132 h 964"/>
                <a:gd name="T66" fmla="*/ 1007 w 1395"/>
                <a:gd name="T67" fmla="*/ 153 h 964"/>
                <a:gd name="T68" fmla="*/ 974 w 1395"/>
                <a:gd name="T69" fmla="*/ 221 h 964"/>
                <a:gd name="T70" fmla="*/ 974 w 1395"/>
                <a:gd name="T71" fmla="*/ 325 h 964"/>
                <a:gd name="T72" fmla="*/ 946 w 1395"/>
                <a:gd name="T73" fmla="*/ 413 h 964"/>
                <a:gd name="T74" fmla="*/ 869 w 1395"/>
                <a:gd name="T75" fmla="*/ 467 h 964"/>
                <a:gd name="T76" fmla="*/ 835 w 1395"/>
                <a:gd name="T77" fmla="*/ 472 h 964"/>
                <a:gd name="T78" fmla="*/ 639 w 1395"/>
                <a:gd name="T79" fmla="*/ 472 h 964"/>
                <a:gd name="T80" fmla="*/ 558 w 1395"/>
                <a:gd name="T81" fmla="*/ 530 h 964"/>
                <a:gd name="T82" fmla="*/ 554 w 1395"/>
                <a:gd name="T83" fmla="*/ 560 h 964"/>
                <a:gd name="T84" fmla="*/ 554 w 1395"/>
                <a:gd name="T85" fmla="*/ 640 h 964"/>
                <a:gd name="T86" fmla="*/ 507 w 1395"/>
                <a:gd name="T87" fmla="*/ 753 h 964"/>
                <a:gd name="T88" fmla="*/ 462 w 1395"/>
                <a:gd name="T89" fmla="*/ 790 h 964"/>
                <a:gd name="T90" fmla="*/ 424 w 1395"/>
                <a:gd name="T91" fmla="*/ 804 h 964"/>
                <a:gd name="T92" fmla="*/ 350 w 1395"/>
                <a:gd name="T93" fmla="*/ 812 h 964"/>
                <a:gd name="T94" fmla="*/ 220 w 1395"/>
                <a:gd name="T95" fmla="*/ 812 h 964"/>
                <a:gd name="T96" fmla="*/ 174 w 1395"/>
                <a:gd name="T97" fmla="*/ 827 h 964"/>
                <a:gd name="T98" fmla="*/ 138 w 1395"/>
                <a:gd name="T99" fmla="*/ 883 h 964"/>
                <a:gd name="T100" fmla="*/ 134 w 1395"/>
                <a:gd name="T101" fmla="*/ 900 h 964"/>
                <a:gd name="T102" fmla="*/ 98 w 1395"/>
                <a:gd name="T103" fmla="*/ 958 h 964"/>
                <a:gd name="T104" fmla="*/ 87 w 1395"/>
                <a:gd name="T105"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95" h="964">
                  <a:moveTo>
                    <a:pt x="87" y="964"/>
                  </a:moveTo>
                  <a:cubicBezTo>
                    <a:pt x="75" y="964"/>
                    <a:pt x="61" y="964"/>
                    <a:pt x="49" y="964"/>
                  </a:cubicBezTo>
                  <a:cubicBezTo>
                    <a:pt x="38" y="958"/>
                    <a:pt x="28" y="953"/>
                    <a:pt x="20" y="944"/>
                  </a:cubicBezTo>
                  <a:cubicBezTo>
                    <a:pt x="8" y="932"/>
                    <a:pt x="0" y="918"/>
                    <a:pt x="2" y="900"/>
                  </a:cubicBezTo>
                  <a:cubicBezTo>
                    <a:pt x="2" y="895"/>
                    <a:pt x="2" y="890"/>
                    <a:pt x="2" y="886"/>
                  </a:cubicBezTo>
                  <a:cubicBezTo>
                    <a:pt x="1" y="855"/>
                    <a:pt x="11" y="828"/>
                    <a:pt x="23" y="801"/>
                  </a:cubicBezTo>
                  <a:cubicBezTo>
                    <a:pt x="37" y="769"/>
                    <a:pt x="60" y="744"/>
                    <a:pt x="86" y="723"/>
                  </a:cubicBezTo>
                  <a:cubicBezTo>
                    <a:pt x="110" y="703"/>
                    <a:pt x="138" y="688"/>
                    <a:pt x="170" y="684"/>
                  </a:cubicBezTo>
                  <a:cubicBezTo>
                    <a:pt x="178" y="677"/>
                    <a:pt x="189" y="681"/>
                    <a:pt x="199" y="677"/>
                  </a:cubicBezTo>
                  <a:cubicBezTo>
                    <a:pt x="207" y="673"/>
                    <a:pt x="218" y="676"/>
                    <a:pt x="228" y="676"/>
                  </a:cubicBezTo>
                  <a:cubicBezTo>
                    <a:pt x="282" y="676"/>
                    <a:pt x="335" y="676"/>
                    <a:pt x="385" y="676"/>
                  </a:cubicBezTo>
                  <a:cubicBezTo>
                    <a:pt x="401" y="671"/>
                    <a:pt x="410" y="662"/>
                    <a:pt x="418" y="648"/>
                  </a:cubicBezTo>
                  <a:cubicBezTo>
                    <a:pt x="418" y="634"/>
                    <a:pt x="419" y="617"/>
                    <a:pt x="418" y="601"/>
                  </a:cubicBezTo>
                  <a:cubicBezTo>
                    <a:pt x="416" y="574"/>
                    <a:pt x="422" y="549"/>
                    <a:pt x="422" y="522"/>
                  </a:cubicBezTo>
                  <a:cubicBezTo>
                    <a:pt x="423" y="511"/>
                    <a:pt x="428" y="500"/>
                    <a:pt x="432" y="488"/>
                  </a:cubicBezTo>
                  <a:cubicBezTo>
                    <a:pt x="445" y="448"/>
                    <a:pt x="469" y="415"/>
                    <a:pt x="501" y="387"/>
                  </a:cubicBezTo>
                  <a:cubicBezTo>
                    <a:pt x="512" y="378"/>
                    <a:pt x="552" y="353"/>
                    <a:pt x="567" y="349"/>
                  </a:cubicBezTo>
                  <a:cubicBezTo>
                    <a:pt x="583" y="346"/>
                    <a:pt x="598" y="342"/>
                    <a:pt x="613" y="339"/>
                  </a:cubicBezTo>
                  <a:cubicBezTo>
                    <a:pt x="649" y="334"/>
                    <a:pt x="686" y="337"/>
                    <a:pt x="722" y="336"/>
                  </a:cubicBezTo>
                  <a:cubicBezTo>
                    <a:pt x="758" y="335"/>
                    <a:pt x="795" y="336"/>
                    <a:pt x="832" y="336"/>
                  </a:cubicBezTo>
                  <a:cubicBezTo>
                    <a:pt x="834" y="336"/>
                    <a:pt x="835" y="336"/>
                    <a:pt x="838" y="335"/>
                  </a:cubicBezTo>
                  <a:cubicBezTo>
                    <a:pt x="838" y="296"/>
                    <a:pt x="837" y="258"/>
                    <a:pt x="838" y="219"/>
                  </a:cubicBezTo>
                  <a:cubicBezTo>
                    <a:pt x="840" y="190"/>
                    <a:pt x="844" y="162"/>
                    <a:pt x="856" y="135"/>
                  </a:cubicBezTo>
                  <a:cubicBezTo>
                    <a:pt x="865" y="114"/>
                    <a:pt x="876" y="95"/>
                    <a:pt x="890" y="79"/>
                  </a:cubicBezTo>
                  <a:cubicBezTo>
                    <a:pt x="904" y="62"/>
                    <a:pt x="920" y="47"/>
                    <a:pt x="939" y="35"/>
                  </a:cubicBezTo>
                  <a:cubicBezTo>
                    <a:pt x="960" y="22"/>
                    <a:pt x="981" y="13"/>
                    <a:pt x="1003" y="5"/>
                  </a:cubicBezTo>
                  <a:cubicBezTo>
                    <a:pt x="1013" y="2"/>
                    <a:pt x="1024" y="0"/>
                    <a:pt x="1035" y="0"/>
                  </a:cubicBezTo>
                  <a:cubicBezTo>
                    <a:pt x="1134" y="0"/>
                    <a:pt x="1234" y="0"/>
                    <a:pt x="1333" y="0"/>
                  </a:cubicBezTo>
                  <a:cubicBezTo>
                    <a:pt x="1360" y="0"/>
                    <a:pt x="1385" y="22"/>
                    <a:pt x="1390" y="49"/>
                  </a:cubicBezTo>
                  <a:cubicBezTo>
                    <a:pt x="1394" y="70"/>
                    <a:pt x="1395" y="71"/>
                    <a:pt x="1390" y="87"/>
                  </a:cubicBezTo>
                  <a:cubicBezTo>
                    <a:pt x="1384" y="104"/>
                    <a:pt x="1374" y="117"/>
                    <a:pt x="1357" y="124"/>
                  </a:cubicBezTo>
                  <a:cubicBezTo>
                    <a:pt x="1353" y="126"/>
                    <a:pt x="1348" y="129"/>
                    <a:pt x="1343" y="132"/>
                  </a:cubicBezTo>
                  <a:cubicBezTo>
                    <a:pt x="1250" y="132"/>
                    <a:pt x="1156" y="132"/>
                    <a:pt x="1063" y="132"/>
                  </a:cubicBezTo>
                  <a:cubicBezTo>
                    <a:pt x="1042" y="132"/>
                    <a:pt x="1023" y="138"/>
                    <a:pt x="1007" y="153"/>
                  </a:cubicBezTo>
                  <a:cubicBezTo>
                    <a:pt x="985" y="172"/>
                    <a:pt x="974" y="193"/>
                    <a:pt x="974" y="221"/>
                  </a:cubicBezTo>
                  <a:cubicBezTo>
                    <a:pt x="974" y="255"/>
                    <a:pt x="973" y="290"/>
                    <a:pt x="974" y="325"/>
                  </a:cubicBezTo>
                  <a:cubicBezTo>
                    <a:pt x="975" y="358"/>
                    <a:pt x="964" y="387"/>
                    <a:pt x="946" y="413"/>
                  </a:cubicBezTo>
                  <a:cubicBezTo>
                    <a:pt x="927" y="440"/>
                    <a:pt x="900" y="457"/>
                    <a:pt x="869" y="467"/>
                  </a:cubicBezTo>
                  <a:cubicBezTo>
                    <a:pt x="858" y="470"/>
                    <a:pt x="847" y="472"/>
                    <a:pt x="835" y="472"/>
                  </a:cubicBezTo>
                  <a:cubicBezTo>
                    <a:pt x="770" y="472"/>
                    <a:pt x="704" y="471"/>
                    <a:pt x="639" y="472"/>
                  </a:cubicBezTo>
                  <a:cubicBezTo>
                    <a:pt x="600" y="473"/>
                    <a:pt x="573" y="496"/>
                    <a:pt x="558" y="530"/>
                  </a:cubicBezTo>
                  <a:cubicBezTo>
                    <a:pt x="555" y="539"/>
                    <a:pt x="554" y="550"/>
                    <a:pt x="554" y="560"/>
                  </a:cubicBezTo>
                  <a:cubicBezTo>
                    <a:pt x="554" y="587"/>
                    <a:pt x="555" y="614"/>
                    <a:pt x="554" y="640"/>
                  </a:cubicBezTo>
                  <a:cubicBezTo>
                    <a:pt x="553" y="684"/>
                    <a:pt x="537" y="721"/>
                    <a:pt x="507" y="753"/>
                  </a:cubicBezTo>
                  <a:cubicBezTo>
                    <a:pt x="494" y="767"/>
                    <a:pt x="479" y="779"/>
                    <a:pt x="462" y="790"/>
                  </a:cubicBezTo>
                  <a:cubicBezTo>
                    <a:pt x="459" y="792"/>
                    <a:pt x="429" y="802"/>
                    <a:pt x="424" y="804"/>
                  </a:cubicBezTo>
                  <a:cubicBezTo>
                    <a:pt x="400" y="812"/>
                    <a:pt x="375" y="812"/>
                    <a:pt x="350" y="812"/>
                  </a:cubicBezTo>
                  <a:cubicBezTo>
                    <a:pt x="306" y="812"/>
                    <a:pt x="263" y="812"/>
                    <a:pt x="220" y="812"/>
                  </a:cubicBezTo>
                  <a:cubicBezTo>
                    <a:pt x="202" y="812"/>
                    <a:pt x="188" y="818"/>
                    <a:pt x="174" y="827"/>
                  </a:cubicBezTo>
                  <a:cubicBezTo>
                    <a:pt x="152" y="839"/>
                    <a:pt x="141" y="859"/>
                    <a:pt x="138" y="883"/>
                  </a:cubicBezTo>
                  <a:cubicBezTo>
                    <a:pt x="137" y="889"/>
                    <a:pt x="133" y="894"/>
                    <a:pt x="134" y="900"/>
                  </a:cubicBezTo>
                  <a:cubicBezTo>
                    <a:pt x="136" y="928"/>
                    <a:pt x="119" y="945"/>
                    <a:pt x="98" y="958"/>
                  </a:cubicBezTo>
                  <a:cubicBezTo>
                    <a:pt x="95" y="960"/>
                    <a:pt x="91" y="962"/>
                    <a:pt x="87" y="964"/>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5" name="Freeform 75">
              <a:extLst>
                <a:ext uri="{FF2B5EF4-FFF2-40B4-BE49-F238E27FC236}">
                  <a16:creationId xmlns:a16="http://schemas.microsoft.com/office/drawing/2014/main" id="{2D52CE98-A6E9-4D0C-8140-C9698C7D6027}"/>
                </a:ext>
              </a:extLst>
            </p:cNvPr>
            <p:cNvSpPr>
              <a:spLocks/>
            </p:cNvSpPr>
            <p:nvPr/>
          </p:nvSpPr>
          <p:spPr bwMode="auto">
            <a:xfrm>
              <a:off x="-2207063" y="4951097"/>
              <a:ext cx="169785" cy="291007"/>
            </a:xfrm>
            <a:custGeom>
              <a:avLst/>
              <a:gdLst>
                <a:gd name="T0" fmla="*/ 196 w 370"/>
                <a:gd name="T1" fmla="*/ 6 h 634"/>
                <a:gd name="T2" fmla="*/ 209 w 370"/>
                <a:gd name="T3" fmla="*/ 0 h 634"/>
                <a:gd name="T4" fmla="*/ 364 w 370"/>
                <a:gd name="T5" fmla="*/ 91 h 634"/>
                <a:gd name="T6" fmla="*/ 369 w 370"/>
                <a:gd name="T7" fmla="*/ 118 h 634"/>
                <a:gd name="T8" fmla="*/ 369 w 370"/>
                <a:gd name="T9" fmla="*/ 142 h 634"/>
                <a:gd name="T10" fmla="*/ 365 w 370"/>
                <a:gd name="T11" fmla="*/ 166 h 634"/>
                <a:gd name="T12" fmla="*/ 364 w 370"/>
                <a:gd name="T13" fmla="*/ 192 h 634"/>
                <a:gd name="T14" fmla="*/ 361 w 370"/>
                <a:gd name="T15" fmla="*/ 219 h 634"/>
                <a:gd name="T16" fmla="*/ 357 w 370"/>
                <a:gd name="T17" fmla="*/ 237 h 634"/>
                <a:gd name="T18" fmla="*/ 354 w 370"/>
                <a:gd name="T19" fmla="*/ 253 h 634"/>
                <a:gd name="T20" fmla="*/ 349 w 370"/>
                <a:gd name="T21" fmla="*/ 286 h 634"/>
                <a:gd name="T22" fmla="*/ 333 w 370"/>
                <a:gd name="T23" fmla="*/ 357 h 634"/>
                <a:gd name="T24" fmla="*/ 307 w 370"/>
                <a:gd name="T25" fmla="*/ 412 h 634"/>
                <a:gd name="T26" fmla="*/ 257 w 370"/>
                <a:gd name="T27" fmla="*/ 493 h 634"/>
                <a:gd name="T28" fmla="*/ 210 w 370"/>
                <a:gd name="T29" fmla="*/ 554 h 634"/>
                <a:gd name="T30" fmla="*/ 191 w 370"/>
                <a:gd name="T31" fmla="*/ 576 h 634"/>
                <a:gd name="T32" fmla="*/ 129 w 370"/>
                <a:gd name="T33" fmla="*/ 623 h 634"/>
                <a:gd name="T34" fmla="*/ 105 w 370"/>
                <a:gd name="T35" fmla="*/ 629 h 634"/>
                <a:gd name="T36" fmla="*/ 82 w 370"/>
                <a:gd name="T37" fmla="*/ 628 h 634"/>
                <a:gd name="T38" fmla="*/ 31 w 370"/>
                <a:gd name="T39" fmla="*/ 607 h 634"/>
                <a:gd name="T40" fmla="*/ 1 w 370"/>
                <a:gd name="T41" fmla="*/ 548 h 634"/>
                <a:gd name="T42" fmla="*/ 9 w 370"/>
                <a:gd name="T43" fmla="*/ 501 h 634"/>
                <a:gd name="T44" fmla="*/ 18 w 370"/>
                <a:gd name="T45" fmla="*/ 485 h 634"/>
                <a:gd name="T46" fmla="*/ 39 w 370"/>
                <a:gd name="T47" fmla="*/ 460 h 634"/>
                <a:gd name="T48" fmla="*/ 75 w 370"/>
                <a:gd name="T49" fmla="*/ 417 h 634"/>
                <a:gd name="T50" fmla="*/ 99 w 370"/>
                <a:gd name="T51" fmla="*/ 388 h 634"/>
                <a:gd name="T52" fmla="*/ 157 w 370"/>
                <a:gd name="T53" fmla="*/ 307 h 634"/>
                <a:gd name="T54" fmla="*/ 173 w 370"/>
                <a:gd name="T55" fmla="*/ 273 h 634"/>
                <a:gd name="T56" fmla="*/ 181 w 370"/>
                <a:gd name="T57" fmla="*/ 247 h 634"/>
                <a:gd name="T58" fmla="*/ 185 w 370"/>
                <a:gd name="T59" fmla="*/ 214 h 634"/>
                <a:gd name="T60" fmla="*/ 189 w 370"/>
                <a:gd name="T61" fmla="*/ 192 h 634"/>
                <a:gd name="T62" fmla="*/ 193 w 370"/>
                <a:gd name="T63" fmla="*/ 170 h 634"/>
                <a:gd name="T64" fmla="*/ 193 w 370"/>
                <a:gd name="T65" fmla="*/ 146 h 634"/>
                <a:gd name="T66" fmla="*/ 197 w 370"/>
                <a:gd name="T67" fmla="*/ 87 h 634"/>
                <a:gd name="T68" fmla="*/ 201 w 370"/>
                <a:gd name="T69" fmla="*/ 61 h 634"/>
                <a:gd name="T70" fmla="*/ 201 w 370"/>
                <a:gd name="T71" fmla="*/ 57 h 634"/>
                <a:gd name="T72" fmla="*/ 196 w 370"/>
                <a:gd name="T73" fmla="*/ 6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0" h="634">
                  <a:moveTo>
                    <a:pt x="196" y="6"/>
                  </a:moveTo>
                  <a:cubicBezTo>
                    <a:pt x="201" y="4"/>
                    <a:pt x="205" y="2"/>
                    <a:pt x="209" y="0"/>
                  </a:cubicBezTo>
                  <a:cubicBezTo>
                    <a:pt x="260" y="31"/>
                    <a:pt x="315" y="57"/>
                    <a:pt x="364" y="91"/>
                  </a:cubicBezTo>
                  <a:cubicBezTo>
                    <a:pt x="366" y="102"/>
                    <a:pt x="368" y="110"/>
                    <a:pt x="369" y="118"/>
                  </a:cubicBezTo>
                  <a:cubicBezTo>
                    <a:pt x="370" y="126"/>
                    <a:pt x="370" y="134"/>
                    <a:pt x="369" y="142"/>
                  </a:cubicBezTo>
                  <a:cubicBezTo>
                    <a:pt x="368" y="150"/>
                    <a:pt x="366" y="158"/>
                    <a:pt x="365" y="166"/>
                  </a:cubicBezTo>
                  <a:cubicBezTo>
                    <a:pt x="364" y="175"/>
                    <a:pt x="367" y="185"/>
                    <a:pt x="364" y="192"/>
                  </a:cubicBezTo>
                  <a:cubicBezTo>
                    <a:pt x="361" y="201"/>
                    <a:pt x="362" y="210"/>
                    <a:pt x="361" y="219"/>
                  </a:cubicBezTo>
                  <a:cubicBezTo>
                    <a:pt x="360" y="225"/>
                    <a:pt x="358" y="231"/>
                    <a:pt x="357" y="237"/>
                  </a:cubicBezTo>
                  <a:cubicBezTo>
                    <a:pt x="356" y="242"/>
                    <a:pt x="360" y="249"/>
                    <a:pt x="354" y="253"/>
                  </a:cubicBezTo>
                  <a:cubicBezTo>
                    <a:pt x="354" y="265"/>
                    <a:pt x="351" y="275"/>
                    <a:pt x="349" y="286"/>
                  </a:cubicBezTo>
                  <a:cubicBezTo>
                    <a:pt x="345" y="310"/>
                    <a:pt x="340" y="334"/>
                    <a:pt x="333" y="357"/>
                  </a:cubicBezTo>
                  <a:cubicBezTo>
                    <a:pt x="326" y="376"/>
                    <a:pt x="316" y="394"/>
                    <a:pt x="307" y="412"/>
                  </a:cubicBezTo>
                  <a:cubicBezTo>
                    <a:pt x="292" y="440"/>
                    <a:pt x="276" y="468"/>
                    <a:pt x="257" y="493"/>
                  </a:cubicBezTo>
                  <a:cubicBezTo>
                    <a:pt x="243" y="514"/>
                    <a:pt x="228" y="536"/>
                    <a:pt x="210" y="554"/>
                  </a:cubicBezTo>
                  <a:cubicBezTo>
                    <a:pt x="203" y="560"/>
                    <a:pt x="198" y="570"/>
                    <a:pt x="191" y="576"/>
                  </a:cubicBezTo>
                  <a:cubicBezTo>
                    <a:pt x="170" y="592"/>
                    <a:pt x="152" y="611"/>
                    <a:pt x="129" y="623"/>
                  </a:cubicBezTo>
                  <a:cubicBezTo>
                    <a:pt x="121" y="627"/>
                    <a:pt x="112" y="626"/>
                    <a:pt x="105" y="629"/>
                  </a:cubicBezTo>
                  <a:cubicBezTo>
                    <a:pt x="96" y="631"/>
                    <a:pt x="90" y="634"/>
                    <a:pt x="82" y="628"/>
                  </a:cubicBezTo>
                  <a:cubicBezTo>
                    <a:pt x="61" y="630"/>
                    <a:pt x="45" y="618"/>
                    <a:pt x="31" y="607"/>
                  </a:cubicBezTo>
                  <a:cubicBezTo>
                    <a:pt x="13" y="593"/>
                    <a:pt x="0" y="573"/>
                    <a:pt x="1" y="548"/>
                  </a:cubicBezTo>
                  <a:cubicBezTo>
                    <a:pt x="1" y="531"/>
                    <a:pt x="4" y="516"/>
                    <a:pt x="9" y="501"/>
                  </a:cubicBezTo>
                  <a:cubicBezTo>
                    <a:pt x="11" y="496"/>
                    <a:pt x="14" y="490"/>
                    <a:pt x="18" y="485"/>
                  </a:cubicBezTo>
                  <a:cubicBezTo>
                    <a:pt x="25" y="476"/>
                    <a:pt x="32" y="468"/>
                    <a:pt x="39" y="460"/>
                  </a:cubicBezTo>
                  <a:cubicBezTo>
                    <a:pt x="52" y="446"/>
                    <a:pt x="64" y="432"/>
                    <a:pt x="75" y="417"/>
                  </a:cubicBezTo>
                  <a:cubicBezTo>
                    <a:pt x="82" y="407"/>
                    <a:pt x="91" y="398"/>
                    <a:pt x="99" y="388"/>
                  </a:cubicBezTo>
                  <a:cubicBezTo>
                    <a:pt x="120" y="363"/>
                    <a:pt x="140" y="336"/>
                    <a:pt x="157" y="307"/>
                  </a:cubicBezTo>
                  <a:cubicBezTo>
                    <a:pt x="163" y="296"/>
                    <a:pt x="167" y="284"/>
                    <a:pt x="173" y="273"/>
                  </a:cubicBezTo>
                  <a:cubicBezTo>
                    <a:pt x="177" y="265"/>
                    <a:pt x="179" y="256"/>
                    <a:pt x="181" y="247"/>
                  </a:cubicBezTo>
                  <a:cubicBezTo>
                    <a:pt x="183" y="236"/>
                    <a:pt x="183" y="225"/>
                    <a:pt x="185" y="214"/>
                  </a:cubicBezTo>
                  <a:cubicBezTo>
                    <a:pt x="187" y="207"/>
                    <a:pt x="189" y="200"/>
                    <a:pt x="189" y="192"/>
                  </a:cubicBezTo>
                  <a:cubicBezTo>
                    <a:pt x="190" y="185"/>
                    <a:pt x="192" y="177"/>
                    <a:pt x="193" y="170"/>
                  </a:cubicBezTo>
                  <a:cubicBezTo>
                    <a:pt x="194" y="162"/>
                    <a:pt x="191" y="153"/>
                    <a:pt x="193" y="146"/>
                  </a:cubicBezTo>
                  <a:cubicBezTo>
                    <a:pt x="200" y="126"/>
                    <a:pt x="195" y="107"/>
                    <a:pt x="197" y="87"/>
                  </a:cubicBezTo>
                  <a:cubicBezTo>
                    <a:pt x="198" y="79"/>
                    <a:pt x="194" y="69"/>
                    <a:pt x="201" y="61"/>
                  </a:cubicBezTo>
                  <a:cubicBezTo>
                    <a:pt x="202" y="60"/>
                    <a:pt x="201" y="58"/>
                    <a:pt x="201" y="57"/>
                  </a:cubicBezTo>
                  <a:cubicBezTo>
                    <a:pt x="193" y="41"/>
                    <a:pt x="199" y="23"/>
                    <a:pt x="19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6" name="Freeform 76">
              <a:extLst>
                <a:ext uri="{FF2B5EF4-FFF2-40B4-BE49-F238E27FC236}">
                  <a16:creationId xmlns:a16="http://schemas.microsoft.com/office/drawing/2014/main" id="{A3B541B1-8EB8-4D08-91E9-08F42560AE8F}"/>
                </a:ext>
              </a:extLst>
            </p:cNvPr>
            <p:cNvSpPr>
              <a:spLocks/>
            </p:cNvSpPr>
            <p:nvPr/>
          </p:nvSpPr>
          <p:spPr bwMode="auto">
            <a:xfrm>
              <a:off x="-2039536" y="4473364"/>
              <a:ext cx="127621" cy="146821"/>
            </a:xfrm>
            <a:custGeom>
              <a:avLst/>
              <a:gdLst>
                <a:gd name="T0" fmla="*/ 4 w 278"/>
                <a:gd name="T1" fmla="*/ 119 h 320"/>
                <a:gd name="T2" fmla="*/ 12 w 278"/>
                <a:gd name="T3" fmla="*/ 73 h 320"/>
                <a:gd name="T4" fmla="*/ 53 w 278"/>
                <a:gd name="T5" fmla="*/ 25 h 320"/>
                <a:gd name="T6" fmla="*/ 106 w 278"/>
                <a:gd name="T7" fmla="*/ 4 h 320"/>
                <a:gd name="T8" fmla="*/ 155 w 278"/>
                <a:gd name="T9" fmla="*/ 1 h 320"/>
                <a:gd name="T10" fmla="*/ 253 w 278"/>
                <a:gd name="T11" fmla="*/ 49 h 320"/>
                <a:gd name="T12" fmla="*/ 272 w 278"/>
                <a:gd name="T13" fmla="*/ 94 h 320"/>
                <a:gd name="T14" fmla="*/ 276 w 278"/>
                <a:gd name="T15" fmla="*/ 123 h 320"/>
                <a:gd name="T16" fmla="*/ 272 w 278"/>
                <a:gd name="T17" fmla="*/ 151 h 320"/>
                <a:gd name="T18" fmla="*/ 268 w 278"/>
                <a:gd name="T19" fmla="*/ 179 h 320"/>
                <a:gd name="T20" fmla="*/ 260 w 278"/>
                <a:gd name="T21" fmla="*/ 206 h 320"/>
                <a:gd name="T22" fmla="*/ 227 w 278"/>
                <a:gd name="T23" fmla="*/ 269 h 320"/>
                <a:gd name="T24" fmla="*/ 191 w 278"/>
                <a:gd name="T25" fmla="*/ 303 h 320"/>
                <a:gd name="T26" fmla="*/ 151 w 278"/>
                <a:gd name="T27" fmla="*/ 317 h 320"/>
                <a:gd name="T28" fmla="*/ 65 w 278"/>
                <a:gd name="T29" fmla="*/ 284 h 320"/>
                <a:gd name="T30" fmla="*/ 16 w 278"/>
                <a:gd name="T31" fmla="*/ 192 h 320"/>
                <a:gd name="T32" fmla="*/ 8 w 278"/>
                <a:gd name="T33" fmla="*/ 169 h 320"/>
                <a:gd name="T34" fmla="*/ 5 w 278"/>
                <a:gd name="T35" fmla="*/ 147 h 320"/>
                <a:gd name="T36" fmla="*/ 4 w 278"/>
                <a:gd name="T37" fmla="*/ 11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8" h="320">
                  <a:moveTo>
                    <a:pt x="4" y="119"/>
                  </a:moveTo>
                  <a:cubicBezTo>
                    <a:pt x="0" y="104"/>
                    <a:pt x="7" y="88"/>
                    <a:pt x="12" y="73"/>
                  </a:cubicBezTo>
                  <a:cubicBezTo>
                    <a:pt x="20" y="52"/>
                    <a:pt x="35" y="37"/>
                    <a:pt x="53" y="25"/>
                  </a:cubicBezTo>
                  <a:cubicBezTo>
                    <a:pt x="69" y="13"/>
                    <a:pt x="87" y="9"/>
                    <a:pt x="106" y="4"/>
                  </a:cubicBezTo>
                  <a:cubicBezTo>
                    <a:pt x="123" y="0"/>
                    <a:pt x="139" y="0"/>
                    <a:pt x="155" y="1"/>
                  </a:cubicBezTo>
                  <a:cubicBezTo>
                    <a:pt x="193" y="4"/>
                    <a:pt x="228" y="18"/>
                    <a:pt x="253" y="49"/>
                  </a:cubicBezTo>
                  <a:cubicBezTo>
                    <a:pt x="263" y="61"/>
                    <a:pt x="270" y="77"/>
                    <a:pt x="272" y="94"/>
                  </a:cubicBezTo>
                  <a:cubicBezTo>
                    <a:pt x="273" y="104"/>
                    <a:pt x="278" y="113"/>
                    <a:pt x="276" y="123"/>
                  </a:cubicBezTo>
                  <a:cubicBezTo>
                    <a:pt x="275" y="132"/>
                    <a:pt x="269" y="141"/>
                    <a:pt x="272" y="151"/>
                  </a:cubicBezTo>
                  <a:cubicBezTo>
                    <a:pt x="275" y="161"/>
                    <a:pt x="269" y="170"/>
                    <a:pt x="268" y="179"/>
                  </a:cubicBezTo>
                  <a:cubicBezTo>
                    <a:pt x="267" y="188"/>
                    <a:pt x="263" y="197"/>
                    <a:pt x="260" y="206"/>
                  </a:cubicBezTo>
                  <a:cubicBezTo>
                    <a:pt x="252" y="229"/>
                    <a:pt x="242" y="249"/>
                    <a:pt x="227" y="269"/>
                  </a:cubicBezTo>
                  <a:cubicBezTo>
                    <a:pt x="217" y="283"/>
                    <a:pt x="204" y="293"/>
                    <a:pt x="191" y="303"/>
                  </a:cubicBezTo>
                  <a:cubicBezTo>
                    <a:pt x="180" y="311"/>
                    <a:pt x="165" y="315"/>
                    <a:pt x="151" y="317"/>
                  </a:cubicBezTo>
                  <a:cubicBezTo>
                    <a:pt x="117" y="320"/>
                    <a:pt x="89" y="308"/>
                    <a:pt x="65" y="284"/>
                  </a:cubicBezTo>
                  <a:cubicBezTo>
                    <a:pt x="41" y="260"/>
                    <a:pt x="26" y="231"/>
                    <a:pt x="16" y="192"/>
                  </a:cubicBezTo>
                  <a:cubicBezTo>
                    <a:pt x="14" y="184"/>
                    <a:pt x="10" y="177"/>
                    <a:pt x="8" y="169"/>
                  </a:cubicBezTo>
                  <a:cubicBezTo>
                    <a:pt x="6" y="162"/>
                    <a:pt x="9" y="155"/>
                    <a:pt x="5" y="147"/>
                  </a:cubicBezTo>
                  <a:cubicBezTo>
                    <a:pt x="1" y="140"/>
                    <a:pt x="4" y="130"/>
                    <a:pt x="4" y="119"/>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57" name="Freeform 19">
            <a:extLst>
              <a:ext uri="{FF2B5EF4-FFF2-40B4-BE49-F238E27FC236}">
                <a16:creationId xmlns:a16="http://schemas.microsoft.com/office/drawing/2014/main" id="{29CE3F17-8E89-471E-A27C-CE030230871D}"/>
              </a:ext>
            </a:extLst>
          </p:cNvPr>
          <p:cNvSpPr>
            <a:spLocks noChangeAspect="1" noEditPoints="1"/>
          </p:cNvSpPr>
          <p:nvPr/>
        </p:nvSpPr>
        <p:spPr bwMode="auto">
          <a:xfrm>
            <a:off x="256013" y="5979524"/>
            <a:ext cx="276941" cy="320040"/>
          </a:xfrm>
          <a:custGeom>
            <a:avLst/>
            <a:gdLst>
              <a:gd name="T0" fmla="*/ 17 w 103"/>
              <a:gd name="T1" fmla="*/ 69 h 119"/>
              <a:gd name="T2" fmla="*/ 14 w 103"/>
              <a:gd name="T3" fmla="*/ 74 h 119"/>
              <a:gd name="T4" fmla="*/ 2 w 103"/>
              <a:gd name="T5" fmla="*/ 113 h 119"/>
              <a:gd name="T6" fmla="*/ 103 w 103"/>
              <a:gd name="T7" fmla="*/ 119 h 119"/>
              <a:gd name="T8" fmla="*/ 91 w 103"/>
              <a:gd name="T9" fmla="*/ 110 h 119"/>
              <a:gd name="T10" fmla="*/ 89 w 103"/>
              <a:gd name="T11" fmla="*/ 92 h 119"/>
              <a:gd name="T12" fmla="*/ 85 w 103"/>
              <a:gd name="T13" fmla="*/ 65 h 119"/>
              <a:gd name="T14" fmla="*/ 80 w 103"/>
              <a:gd name="T15" fmla="*/ 59 h 119"/>
              <a:gd name="T16" fmla="*/ 35 w 103"/>
              <a:gd name="T17" fmla="*/ 44 h 119"/>
              <a:gd name="T18" fmla="*/ 53 w 103"/>
              <a:gd name="T19" fmla="*/ 73 h 119"/>
              <a:gd name="T20" fmla="*/ 52 w 103"/>
              <a:gd name="T21" fmla="*/ 67 h 119"/>
              <a:gd name="T22" fmla="*/ 49 w 103"/>
              <a:gd name="T23" fmla="*/ 67 h 119"/>
              <a:gd name="T24" fmla="*/ 50 w 103"/>
              <a:gd name="T25" fmla="*/ 73 h 119"/>
              <a:gd name="T26" fmla="*/ 61 w 103"/>
              <a:gd name="T27" fmla="*/ 81 h 119"/>
              <a:gd name="T28" fmla="*/ 65 w 103"/>
              <a:gd name="T29" fmla="*/ 91 h 119"/>
              <a:gd name="T30" fmla="*/ 54 w 103"/>
              <a:gd name="T31" fmla="*/ 104 h 119"/>
              <a:gd name="T32" fmla="*/ 49 w 103"/>
              <a:gd name="T33" fmla="*/ 108 h 119"/>
              <a:gd name="T34" fmla="*/ 41 w 103"/>
              <a:gd name="T35" fmla="*/ 100 h 119"/>
              <a:gd name="T36" fmla="*/ 38 w 103"/>
              <a:gd name="T37" fmla="*/ 88 h 119"/>
              <a:gd name="T38" fmla="*/ 49 w 103"/>
              <a:gd name="T39" fmla="*/ 91 h 119"/>
              <a:gd name="T40" fmla="*/ 51 w 103"/>
              <a:gd name="T41" fmla="*/ 97 h 119"/>
              <a:gd name="T42" fmla="*/ 53 w 103"/>
              <a:gd name="T43" fmla="*/ 94 h 119"/>
              <a:gd name="T44" fmla="*/ 49 w 103"/>
              <a:gd name="T45" fmla="*/ 86 h 119"/>
              <a:gd name="T46" fmla="*/ 39 w 103"/>
              <a:gd name="T47" fmla="*/ 77 h 119"/>
              <a:gd name="T48" fmla="*/ 40 w 103"/>
              <a:gd name="T49" fmla="*/ 63 h 119"/>
              <a:gd name="T50" fmla="*/ 49 w 103"/>
              <a:gd name="T51" fmla="*/ 56 h 119"/>
              <a:gd name="T52" fmla="*/ 54 w 103"/>
              <a:gd name="T53" fmla="*/ 60 h 119"/>
              <a:gd name="T54" fmla="*/ 64 w 103"/>
              <a:gd name="T55" fmla="*/ 71 h 119"/>
              <a:gd name="T56" fmla="*/ 41 w 103"/>
              <a:gd name="T57" fmla="*/ 30 h 119"/>
              <a:gd name="T58" fmla="*/ 69 w 103"/>
              <a:gd name="T59" fmla="*/ 15 h 119"/>
              <a:gd name="T60" fmla="*/ 55 w 103"/>
              <a:gd name="T61" fmla="*/ 23 h 119"/>
              <a:gd name="T62" fmla="*/ 49 w 103"/>
              <a:gd name="T63" fmla="*/ 3 h 119"/>
              <a:gd name="T64" fmla="*/ 44 w 103"/>
              <a:gd name="T65" fmla="*/ 0 h 119"/>
              <a:gd name="T66" fmla="*/ 41 w 103"/>
              <a:gd name="T67" fmla="*/ 30 h 119"/>
              <a:gd name="T68" fmla="*/ 32 w 103"/>
              <a:gd name="T69" fmla="*/ 37 h 119"/>
              <a:gd name="T70" fmla="*/ 67 w 103"/>
              <a:gd name="T71" fmla="*/ 35 h 119"/>
              <a:gd name="T72" fmla="*/ 66 w 103"/>
              <a:gd name="T73" fmla="*/ 4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 h="119">
                <a:moveTo>
                  <a:pt x="35" y="44"/>
                </a:moveTo>
                <a:cubicBezTo>
                  <a:pt x="28" y="52"/>
                  <a:pt x="21" y="61"/>
                  <a:pt x="17" y="69"/>
                </a:cubicBezTo>
                <a:cubicBezTo>
                  <a:pt x="20" y="72"/>
                  <a:pt x="20" y="72"/>
                  <a:pt x="20" y="72"/>
                </a:cubicBezTo>
                <a:cubicBezTo>
                  <a:pt x="14" y="74"/>
                  <a:pt x="14" y="74"/>
                  <a:pt x="14" y="74"/>
                </a:cubicBezTo>
                <a:cubicBezTo>
                  <a:pt x="9" y="86"/>
                  <a:pt x="7" y="99"/>
                  <a:pt x="11" y="112"/>
                </a:cubicBezTo>
                <a:cubicBezTo>
                  <a:pt x="8" y="113"/>
                  <a:pt x="5" y="113"/>
                  <a:pt x="2" y="113"/>
                </a:cubicBezTo>
                <a:cubicBezTo>
                  <a:pt x="2" y="115"/>
                  <a:pt x="1" y="117"/>
                  <a:pt x="0" y="119"/>
                </a:cubicBezTo>
                <a:cubicBezTo>
                  <a:pt x="35" y="119"/>
                  <a:pt x="69" y="119"/>
                  <a:pt x="103" y="119"/>
                </a:cubicBezTo>
                <a:cubicBezTo>
                  <a:pt x="102" y="117"/>
                  <a:pt x="101" y="116"/>
                  <a:pt x="100" y="115"/>
                </a:cubicBezTo>
                <a:cubicBezTo>
                  <a:pt x="97" y="113"/>
                  <a:pt x="94" y="112"/>
                  <a:pt x="91" y="110"/>
                </a:cubicBezTo>
                <a:cubicBezTo>
                  <a:pt x="92" y="106"/>
                  <a:pt x="93" y="101"/>
                  <a:pt x="93" y="97"/>
                </a:cubicBezTo>
                <a:cubicBezTo>
                  <a:pt x="89" y="92"/>
                  <a:pt x="89" y="92"/>
                  <a:pt x="89" y="92"/>
                </a:cubicBezTo>
                <a:cubicBezTo>
                  <a:pt x="93" y="90"/>
                  <a:pt x="93" y="90"/>
                  <a:pt x="93" y="90"/>
                </a:cubicBezTo>
                <a:cubicBezTo>
                  <a:pt x="92" y="81"/>
                  <a:pt x="89" y="72"/>
                  <a:pt x="85" y="65"/>
                </a:cubicBezTo>
                <a:cubicBezTo>
                  <a:pt x="81" y="63"/>
                  <a:pt x="81" y="63"/>
                  <a:pt x="81" y="63"/>
                </a:cubicBezTo>
                <a:cubicBezTo>
                  <a:pt x="80" y="59"/>
                  <a:pt x="80" y="59"/>
                  <a:pt x="80" y="59"/>
                </a:cubicBezTo>
                <a:cubicBezTo>
                  <a:pt x="76" y="54"/>
                  <a:pt x="71" y="49"/>
                  <a:pt x="66" y="45"/>
                </a:cubicBezTo>
                <a:cubicBezTo>
                  <a:pt x="55" y="45"/>
                  <a:pt x="45" y="44"/>
                  <a:pt x="35" y="44"/>
                </a:cubicBezTo>
                <a:close/>
                <a:moveTo>
                  <a:pt x="64" y="73"/>
                </a:moveTo>
                <a:cubicBezTo>
                  <a:pt x="53" y="73"/>
                  <a:pt x="53" y="73"/>
                  <a:pt x="53" y="73"/>
                </a:cubicBezTo>
                <a:cubicBezTo>
                  <a:pt x="53" y="71"/>
                  <a:pt x="53" y="71"/>
                  <a:pt x="53" y="71"/>
                </a:cubicBezTo>
                <a:cubicBezTo>
                  <a:pt x="53" y="69"/>
                  <a:pt x="53" y="68"/>
                  <a:pt x="52" y="67"/>
                </a:cubicBezTo>
                <a:cubicBezTo>
                  <a:pt x="52" y="67"/>
                  <a:pt x="52" y="66"/>
                  <a:pt x="51" y="66"/>
                </a:cubicBezTo>
                <a:cubicBezTo>
                  <a:pt x="50" y="66"/>
                  <a:pt x="50" y="66"/>
                  <a:pt x="49" y="67"/>
                </a:cubicBezTo>
                <a:cubicBezTo>
                  <a:pt x="49" y="67"/>
                  <a:pt x="49" y="68"/>
                  <a:pt x="49" y="69"/>
                </a:cubicBezTo>
                <a:cubicBezTo>
                  <a:pt x="49" y="71"/>
                  <a:pt x="49" y="72"/>
                  <a:pt x="50" y="73"/>
                </a:cubicBezTo>
                <a:cubicBezTo>
                  <a:pt x="50" y="74"/>
                  <a:pt x="52" y="75"/>
                  <a:pt x="56" y="77"/>
                </a:cubicBezTo>
                <a:cubicBezTo>
                  <a:pt x="58" y="79"/>
                  <a:pt x="60" y="80"/>
                  <a:pt x="61" y="81"/>
                </a:cubicBezTo>
                <a:cubicBezTo>
                  <a:pt x="62" y="82"/>
                  <a:pt x="63" y="83"/>
                  <a:pt x="64" y="85"/>
                </a:cubicBezTo>
                <a:cubicBezTo>
                  <a:pt x="65" y="86"/>
                  <a:pt x="65" y="88"/>
                  <a:pt x="65" y="91"/>
                </a:cubicBezTo>
                <a:cubicBezTo>
                  <a:pt x="65" y="95"/>
                  <a:pt x="64" y="98"/>
                  <a:pt x="62" y="100"/>
                </a:cubicBezTo>
                <a:cubicBezTo>
                  <a:pt x="60" y="102"/>
                  <a:pt x="57" y="103"/>
                  <a:pt x="54" y="104"/>
                </a:cubicBezTo>
                <a:cubicBezTo>
                  <a:pt x="54" y="108"/>
                  <a:pt x="54" y="108"/>
                  <a:pt x="54" y="108"/>
                </a:cubicBezTo>
                <a:cubicBezTo>
                  <a:pt x="49" y="108"/>
                  <a:pt x="49" y="108"/>
                  <a:pt x="49" y="108"/>
                </a:cubicBezTo>
                <a:cubicBezTo>
                  <a:pt x="49" y="104"/>
                  <a:pt x="49" y="104"/>
                  <a:pt x="49" y="104"/>
                </a:cubicBezTo>
                <a:cubicBezTo>
                  <a:pt x="46" y="104"/>
                  <a:pt x="43" y="102"/>
                  <a:pt x="41" y="100"/>
                </a:cubicBezTo>
                <a:cubicBezTo>
                  <a:pt x="39" y="99"/>
                  <a:pt x="38" y="95"/>
                  <a:pt x="38" y="90"/>
                </a:cubicBezTo>
                <a:cubicBezTo>
                  <a:pt x="38" y="88"/>
                  <a:pt x="38" y="88"/>
                  <a:pt x="38" y="88"/>
                </a:cubicBezTo>
                <a:cubicBezTo>
                  <a:pt x="49" y="88"/>
                  <a:pt x="49" y="88"/>
                  <a:pt x="49" y="88"/>
                </a:cubicBezTo>
                <a:cubicBezTo>
                  <a:pt x="49" y="91"/>
                  <a:pt x="49" y="91"/>
                  <a:pt x="49" y="91"/>
                </a:cubicBezTo>
                <a:cubicBezTo>
                  <a:pt x="49" y="94"/>
                  <a:pt x="49" y="96"/>
                  <a:pt x="49" y="96"/>
                </a:cubicBezTo>
                <a:cubicBezTo>
                  <a:pt x="49" y="97"/>
                  <a:pt x="50" y="97"/>
                  <a:pt x="51" y="97"/>
                </a:cubicBezTo>
                <a:cubicBezTo>
                  <a:pt x="51" y="97"/>
                  <a:pt x="52" y="97"/>
                  <a:pt x="52" y="97"/>
                </a:cubicBezTo>
                <a:cubicBezTo>
                  <a:pt x="53" y="96"/>
                  <a:pt x="53" y="95"/>
                  <a:pt x="53" y="94"/>
                </a:cubicBezTo>
                <a:cubicBezTo>
                  <a:pt x="53" y="92"/>
                  <a:pt x="53" y="90"/>
                  <a:pt x="52" y="89"/>
                </a:cubicBezTo>
                <a:cubicBezTo>
                  <a:pt x="52" y="88"/>
                  <a:pt x="51" y="87"/>
                  <a:pt x="49" y="86"/>
                </a:cubicBezTo>
                <a:cubicBezTo>
                  <a:pt x="45" y="84"/>
                  <a:pt x="43" y="82"/>
                  <a:pt x="42" y="81"/>
                </a:cubicBezTo>
                <a:cubicBezTo>
                  <a:pt x="41" y="80"/>
                  <a:pt x="40" y="79"/>
                  <a:pt x="39" y="77"/>
                </a:cubicBezTo>
                <a:cubicBezTo>
                  <a:pt x="38" y="75"/>
                  <a:pt x="38" y="73"/>
                  <a:pt x="38" y="71"/>
                </a:cubicBezTo>
                <a:cubicBezTo>
                  <a:pt x="38" y="68"/>
                  <a:pt x="39" y="65"/>
                  <a:pt x="40" y="63"/>
                </a:cubicBezTo>
                <a:cubicBezTo>
                  <a:pt x="42" y="61"/>
                  <a:pt x="45" y="60"/>
                  <a:pt x="49" y="60"/>
                </a:cubicBezTo>
                <a:cubicBezTo>
                  <a:pt x="49" y="56"/>
                  <a:pt x="49" y="56"/>
                  <a:pt x="49" y="56"/>
                </a:cubicBezTo>
                <a:cubicBezTo>
                  <a:pt x="54" y="56"/>
                  <a:pt x="54" y="56"/>
                  <a:pt x="54" y="56"/>
                </a:cubicBezTo>
                <a:cubicBezTo>
                  <a:pt x="54" y="60"/>
                  <a:pt x="54" y="60"/>
                  <a:pt x="54" y="60"/>
                </a:cubicBezTo>
                <a:cubicBezTo>
                  <a:pt x="57" y="60"/>
                  <a:pt x="60" y="61"/>
                  <a:pt x="61" y="63"/>
                </a:cubicBezTo>
                <a:cubicBezTo>
                  <a:pt x="63" y="65"/>
                  <a:pt x="64" y="67"/>
                  <a:pt x="64" y="71"/>
                </a:cubicBezTo>
                <a:cubicBezTo>
                  <a:pt x="64" y="71"/>
                  <a:pt x="64" y="72"/>
                  <a:pt x="64" y="73"/>
                </a:cubicBezTo>
                <a:close/>
                <a:moveTo>
                  <a:pt x="41" y="30"/>
                </a:moveTo>
                <a:cubicBezTo>
                  <a:pt x="63" y="32"/>
                  <a:pt x="63" y="32"/>
                  <a:pt x="63" y="32"/>
                </a:cubicBezTo>
                <a:cubicBezTo>
                  <a:pt x="69" y="15"/>
                  <a:pt x="69" y="15"/>
                  <a:pt x="69" y="15"/>
                </a:cubicBezTo>
                <a:cubicBezTo>
                  <a:pt x="58" y="8"/>
                  <a:pt x="58" y="8"/>
                  <a:pt x="58" y="8"/>
                </a:cubicBezTo>
                <a:cubicBezTo>
                  <a:pt x="55" y="23"/>
                  <a:pt x="55" y="23"/>
                  <a:pt x="55" y="23"/>
                </a:cubicBezTo>
                <a:cubicBezTo>
                  <a:pt x="55" y="4"/>
                  <a:pt x="55" y="4"/>
                  <a:pt x="55" y="4"/>
                </a:cubicBezTo>
                <a:cubicBezTo>
                  <a:pt x="49" y="3"/>
                  <a:pt x="49" y="3"/>
                  <a:pt x="49" y="3"/>
                </a:cubicBezTo>
                <a:cubicBezTo>
                  <a:pt x="50" y="22"/>
                  <a:pt x="50" y="22"/>
                  <a:pt x="50" y="22"/>
                </a:cubicBezTo>
                <a:cubicBezTo>
                  <a:pt x="44" y="0"/>
                  <a:pt x="44" y="0"/>
                  <a:pt x="44" y="0"/>
                </a:cubicBezTo>
                <a:cubicBezTo>
                  <a:pt x="32" y="3"/>
                  <a:pt x="32" y="3"/>
                  <a:pt x="32" y="3"/>
                </a:cubicBezTo>
                <a:cubicBezTo>
                  <a:pt x="41" y="30"/>
                  <a:pt x="41" y="30"/>
                  <a:pt x="41" y="30"/>
                </a:cubicBezTo>
                <a:close/>
                <a:moveTo>
                  <a:pt x="36" y="41"/>
                </a:moveTo>
                <a:cubicBezTo>
                  <a:pt x="34" y="40"/>
                  <a:pt x="32" y="39"/>
                  <a:pt x="32" y="37"/>
                </a:cubicBezTo>
                <a:cubicBezTo>
                  <a:pt x="32" y="35"/>
                  <a:pt x="34" y="33"/>
                  <a:pt x="36" y="34"/>
                </a:cubicBezTo>
                <a:cubicBezTo>
                  <a:pt x="67" y="35"/>
                  <a:pt x="67" y="35"/>
                  <a:pt x="67" y="35"/>
                </a:cubicBezTo>
                <a:cubicBezTo>
                  <a:pt x="68" y="35"/>
                  <a:pt x="70" y="37"/>
                  <a:pt x="70" y="39"/>
                </a:cubicBezTo>
                <a:cubicBezTo>
                  <a:pt x="70" y="41"/>
                  <a:pt x="68" y="42"/>
                  <a:pt x="66" y="42"/>
                </a:cubicBezTo>
                <a:lnTo>
                  <a:pt x="36" y="4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8" name="Oval 57">
            <a:extLst>
              <a:ext uri="{FF2B5EF4-FFF2-40B4-BE49-F238E27FC236}">
                <a16:creationId xmlns:a16="http://schemas.microsoft.com/office/drawing/2014/main" id="{6C5CA997-8447-438E-8D56-F63C18E934E3}"/>
              </a:ext>
            </a:extLst>
          </p:cNvPr>
          <p:cNvSpPr/>
          <p:nvPr/>
        </p:nvSpPr>
        <p:spPr>
          <a:xfrm>
            <a:off x="5491189" y="1711531"/>
            <a:ext cx="324185" cy="324185"/>
          </a:xfrm>
          <a:prstGeom prst="ellipse">
            <a:avLst/>
          </a:prstGeom>
          <a:solidFill>
            <a:srgbClr val="00C057"/>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r>
              <a:rPr lang="en-GB" sz="1600" b="1" dirty="0">
                <a:latin typeface="Arial" panose="020B0604020202020204" pitchFamily="34" charset="0"/>
                <a:cs typeface="Arial" panose="020B0604020202020204" pitchFamily="34" charset="0"/>
                <a:sym typeface="Wingdings" panose="05000000000000000000" pitchFamily="2" charset="2"/>
              </a:rPr>
              <a:t></a:t>
            </a:r>
            <a:endParaRPr lang="en-GB" sz="1600" b="1" dirty="0">
              <a:latin typeface="Arial" panose="020B0604020202020204" pitchFamily="34" charset="0"/>
              <a:cs typeface="Arial" panose="020B0604020202020204" pitchFamily="34" charset="0"/>
            </a:endParaRPr>
          </a:p>
        </p:txBody>
      </p:sp>
      <p:sp>
        <p:nvSpPr>
          <p:cNvPr id="59" name="Oval 58">
            <a:extLst>
              <a:ext uri="{FF2B5EF4-FFF2-40B4-BE49-F238E27FC236}">
                <a16:creationId xmlns:a16="http://schemas.microsoft.com/office/drawing/2014/main" id="{4A8A5793-E42F-4FF5-B847-45E8A8CAD61B}"/>
              </a:ext>
            </a:extLst>
          </p:cNvPr>
          <p:cNvSpPr/>
          <p:nvPr/>
        </p:nvSpPr>
        <p:spPr>
          <a:xfrm>
            <a:off x="5491845" y="2625670"/>
            <a:ext cx="355391" cy="324185"/>
          </a:xfrm>
          <a:prstGeom prst="ellipse">
            <a:avLst/>
          </a:prstGeom>
          <a:solidFill>
            <a:srgbClr val="00C057"/>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r>
              <a:rPr lang="en-GB" sz="1600" b="1" dirty="0">
                <a:latin typeface="Arial" panose="020B0604020202020204" pitchFamily="34" charset="0"/>
                <a:cs typeface="Arial" panose="020B0604020202020204" pitchFamily="34" charset="0"/>
                <a:sym typeface="Wingdings" panose="05000000000000000000" pitchFamily="2" charset="2"/>
              </a:rPr>
              <a:t></a:t>
            </a:r>
            <a:endParaRPr lang="en-GB" sz="1600" b="1" dirty="0">
              <a:latin typeface="Arial" panose="020B0604020202020204" pitchFamily="34" charset="0"/>
              <a:cs typeface="Arial" panose="020B0604020202020204" pitchFamily="34" charset="0"/>
            </a:endParaRPr>
          </a:p>
        </p:txBody>
      </p:sp>
      <p:sp>
        <p:nvSpPr>
          <p:cNvPr id="60" name="Oval 59">
            <a:extLst>
              <a:ext uri="{FF2B5EF4-FFF2-40B4-BE49-F238E27FC236}">
                <a16:creationId xmlns:a16="http://schemas.microsoft.com/office/drawing/2014/main" id="{58033313-BE5F-4F32-9610-398A095E82C9}"/>
              </a:ext>
            </a:extLst>
          </p:cNvPr>
          <p:cNvSpPr/>
          <p:nvPr/>
        </p:nvSpPr>
        <p:spPr>
          <a:xfrm>
            <a:off x="5484846" y="3497449"/>
            <a:ext cx="372984" cy="324185"/>
          </a:xfrm>
          <a:prstGeom prst="ellipse">
            <a:avLst/>
          </a:prstGeom>
          <a:solidFill>
            <a:srgbClr val="00C057"/>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r>
              <a:rPr lang="en-GB" sz="1600" b="1" dirty="0">
                <a:latin typeface="Arial" panose="020B0604020202020204" pitchFamily="34" charset="0"/>
                <a:cs typeface="Arial" panose="020B0604020202020204" pitchFamily="34" charset="0"/>
                <a:sym typeface="Wingdings" panose="05000000000000000000" pitchFamily="2" charset="2"/>
              </a:rPr>
              <a:t></a:t>
            </a:r>
            <a:endParaRPr lang="en-GB" sz="1600" b="1" dirty="0">
              <a:latin typeface="Arial" panose="020B0604020202020204" pitchFamily="34" charset="0"/>
              <a:cs typeface="Arial" panose="020B0604020202020204" pitchFamily="34" charset="0"/>
            </a:endParaRPr>
          </a:p>
        </p:txBody>
      </p:sp>
      <p:sp>
        <p:nvSpPr>
          <p:cNvPr id="61" name="Oval 60">
            <a:extLst>
              <a:ext uri="{FF2B5EF4-FFF2-40B4-BE49-F238E27FC236}">
                <a16:creationId xmlns:a16="http://schemas.microsoft.com/office/drawing/2014/main" id="{A3D852A8-29F7-4B7F-A920-D09BC0F7C02A}"/>
              </a:ext>
            </a:extLst>
          </p:cNvPr>
          <p:cNvSpPr/>
          <p:nvPr/>
        </p:nvSpPr>
        <p:spPr>
          <a:xfrm>
            <a:off x="5507447" y="4192194"/>
            <a:ext cx="324185" cy="309133"/>
          </a:xfrm>
          <a:prstGeom prst="ellipse">
            <a:avLst/>
          </a:prstGeom>
          <a:solidFill>
            <a:srgbClr val="00C057"/>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r>
              <a:rPr lang="en-GB" sz="1600" b="1" dirty="0">
                <a:latin typeface="Arial" panose="020B0604020202020204" pitchFamily="34" charset="0"/>
                <a:cs typeface="Arial" panose="020B0604020202020204" pitchFamily="34" charset="0"/>
                <a:sym typeface="Wingdings" panose="05000000000000000000" pitchFamily="2" charset="2"/>
              </a:rPr>
              <a:t></a:t>
            </a:r>
            <a:endParaRPr lang="en-GB" sz="1600" b="1" dirty="0">
              <a:latin typeface="Arial" panose="020B0604020202020204" pitchFamily="34" charset="0"/>
              <a:cs typeface="Arial" panose="020B0604020202020204" pitchFamily="34" charset="0"/>
            </a:endParaRPr>
          </a:p>
        </p:txBody>
      </p:sp>
      <p:sp>
        <p:nvSpPr>
          <p:cNvPr id="64" name="Oval 63">
            <a:extLst>
              <a:ext uri="{FF2B5EF4-FFF2-40B4-BE49-F238E27FC236}">
                <a16:creationId xmlns:a16="http://schemas.microsoft.com/office/drawing/2014/main" id="{A3D852A8-29F7-4B7F-A920-D09BC0F7C02A}"/>
              </a:ext>
            </a:extLst>
          </p:cNvPr>
          <p:cNvSpPr/>
          <p:nvPr/>
        </p:nvSpPr>
        <p:spPr>
          <a:xfrm>
            <a:off x="5511723" y="5071179"/>
            <a:ext cx="324185" cy="344872"/>
          </a:xfrm>
          <a:prstGeom prst="ellipse">
            <a:avLst/>
          </a:prstGeom>
          <a:solidFill>
            <a:srgbClr val="00C057"/>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r>
              <a:rPr lang="en-GB" sz="1600" b="1" dirty="0">
                <a:latin typeface="Arial" panose="020B0604020202020204" pitchFamily="34" charset="0"/>
                <a:cs typeface="Arial" panose="020B0604020202020204" pitchFamily="34" charset="0"/>
                <a:sym typeface="Wingdings" panose="05000000000000000000" pitchFamily="2" charset="2"/>
              </a:rPr>
              <a:t></a:t>
            </a:r>
            <a:endParaRPr lang="en-GB" sz="1600" b="1" dirty="0">
              <a:latin typeface="Arial" panose="020B0604020202020204" pitchFamily="34" charset="0"/>
              <a:cs typeface="Arial" panose="020B0604020202020204" pitchFamily="34" charset="0"/>
            </a:endParaRPr>
          </a:p>
        </p:txBody>
      </p:sp>
      <p:sp>
        <p:nvSpPr>
          <p:cNvPr id="62" name="Oval 61">
            <a:extLst>
              <a:ext uri="{FF2B5EF4-FFF2-40B4-BE49-F238E27FC236}">
                <a16:creationId xmlns:a16="http://schemas.microsoft.com/office/drawing/2014/main" id="{A3D852A8-29F7-4B7F-A920-D09BC0F7C02A}"/>
              </a:ext>
            </a:extLst>
          </p:cNvPr>
          <p:cNvSpPr/>
          <p:nvPr/>
        </p:nvSpPr>
        <p:spPr>
          <a:xfrm>
            <a:off x="5491188" y="6010250"/>
            <a:ext cx="305111" cy="324185"/>
          </a:xfrm>
          <a:prstGeom prst="ellipse">
            <a:avLst/>
          </a:prstGeom>
          <a:solidFill>
            <a:srgbClr val="00C057"/>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r>
              <a:rPr lang="en-GB" sz="1600" b="1" dirty="0">
                <a:latin typeface="Arial" panose="020B0604020202020204" pitchFamily="34" charset="0"/>
                <a:cs typeface="Arial" panose="020B0604020202020204" pitchFamily="34" charset="0"/>
                <a:sym typeface="Wingdings" panose="05000000000000000000" pitchFamily="2" charset="2"/>
              </a:rPr>
              <a:t></a:t>
            </a:r>
            <a:endParaRPr lang="en-GB"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80593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B63F7596-4EC1-4C68-828D-EA649643F303}" type="slidenum">
              <a:rPr lang="en-US" smtClean="0"/>
              <a:pPr/>
              <a:t>47</a:t>
            </a:fld>
            <a:endParaRPr lang="en-US" dirty="0"/>
          </a:p>
        </p:txBody>
      </p:sp>
      <p:sp>
        <p:nvSpPr>
          <p:cNvPr id="4" name="Title 3"/>
          <p:cNvSpPr>
            <a:spLocks noGrp="1"/>
          </p:cNvSpPr>
          <p:nvPr>
            <p:ph type="title"/>
          </p:nvPr>
        </p:nvSpPr>
        <p:spPr>
          <a:xfrm>
            <a:off x="66826" y="89808"/>
            <a:ext cx="8926924" cy="417953"/>
          </a:xfrm>
        </p:spPr>
        <p:txBody>
          <a:bodyPr/>
          <a:lstStyle/>
          <a:p>
            <a:r>
              <a:rPr lang="en-US" sz="2200" dirty="0"/>
              <a:t>FILL-RITE </a:t>
            </a:r>
            <a:r>
              <a:rPr lang="en-US" sz="2200" dirty="0" err="1"/>
              <a:t>ExpandS</a:t>
            </a:r>
            <a:r>
              <a:rPr lang="en-US" sz="2200" dirty="0"/>
              <a:t> Portfolio of Mission-Critical </a:t>
            </a:r>
            <a:br>
              <a:rPr lang="en-US" sz="2200" dirty="0"/>
            </a:br>
            <a:r>
              <a:rPr lang="en-US" sz="2200" dirty="0"/>
              <a:t>Pumps and Systems</a:t>
            </a:r>
          </a:p>
        </p:txBody>
      </p:sp>
      <p:sp>
        <p:nvSpPr>
          <p:cNvPr id="27" name="Rounded Rectangle 6">
            <a:extLst>
              <a:ext uri="{FF2B5EF4-FFF2-40B4-BE49-F238E27FC236}">
                <a16:creationId xmlns:a16="http://schemas.microsoft.com/office/drawing/2014/main" id="{67B500E9-5B5A-45A2-842C-24373934C129}"/>
              </a:ext>
            </a:extLst>
          </p:cNvPr>
          <p:cNvSpPr/>
          <p:nvPr/>
        </p:nvSpPr>
        <p:spPr>
          <a:xfrm>
            <a:off x="4561088" y="1062667"/>
            <a:ext cx="2271088" cy="1490472"/>
          </a:xfrm>
          <a:prstGeom prst="roundRect">
            <a:avLst>
              <a:gd name="adj" fmla="val 10122"/>
            </a:avLst>
          </a:prstGeom>
          <a:solidFill>
            <a:srgbClr val="005DA2"/>
          </a:solidFill>
          <a:ln w="19050">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a:endParaRPr lang="en-US" sz="1200" b="1" dirty="0">
              <a:solidFill>
                <a:schemeClr val="bg1"/>
              </a:solidFill>
              <a:latin typeface="Arial" panose="020B0604020202020204" pitchFamily="34" charset="0"/>
              <a:cs typeface="Arial" panose="020B0604020202020204" pitchFamily="34" charset="0"/>
            </a:endParaRPr>
          </a:p>
        </p:txBody>
      </p:sp>
      <p:sp>
        <p:nvSpPr>
          <p:cNvPr id="32" name="Rounded Rectangle 6">
            <a:extLst>
              <a:ext uri="{FF2B5EF4-FFF2-40B4-BE49-F238E27FC236}">
                <a16:creationId xmlns:a16="http://schemas.microsoft.com/office/drawing/2014/main" id="{730BDA38-68A8-4E77-996C-EA04BA55E1F4}"/>
              </a:ext>
            </a:extLst>
          </p:cNvPr>
          <p:cNvSpPr/>
          <p:nvPr/>
        </p:nvSpPr>
        <p:spPr>
          <a:xfrm>
            <a:off x="7848514" y="2978058"/>
            <a:ext cx="923184" cy="1492820"/>
          </a:xfrm>
          <a:prstGeom prst="roundRect">
            <a:avLst>
              <a:gd name="adj" fmla="val 6579"/>
            </a:avLst>
          </a:prstGeom>
          <a:noFill/>
          <a:ln w="15875">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pic>
        <p:nvPicPr>
          <p:cNvPr id="1026" name="Picture 2" descr="Fill-Rite Homepage">
            <a:extLst>
              <a:ext uri="{FF2B5EF4-FFF2-40B4-BE49-F238E27FC236}">
                <a16:creationId xmlns:a16="http://schemas.microsoft.com/office/drawing/2014/main" id="{695D5AE7-6DE6-46C8-8B5E-61610E464BB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3594"/>
          <a:stretch/>
        </p:blipFill>
        <p:spPr bwMode="auto">
          <a:xfrm>
            <a:off x="7926892" y="3559757"/>
            <a:ext cx="766428" cy="134742"/>
          </a:xfrm>
          <a:prstGeom prst="rect">
            <a:avLst/>
          </a:prstGeom>
          <a:noFill/>
          <a:extLst>
            <a:ext uri="{909E8E84-426E-40DD-AFC4-6F175D3DCCD1}">
              <a14:hiddenFill xmlns:a14="http://schemas.microsoft.com/office/drawing/2010/main">
                <a:solidFill>
                  <a:srgbClr val="FFFFFF"/>
                </a:solidFill>
              </a14:hiddenFill>
            </a:ext>
          </a:extLst>
        </p:spPr>
      </p:pic>
      <p:cxnSp>
        <p:nvCxnSpPr>
          <p:cNvPr id="49" name="Connector: Elbow 48">
            <a:extLst>
              <a:ext uri="{FF2B5EF4-FFF2-40B4-BE49-F238E27FC236}">
                <a16:creationId xmlns:a16="http://schemas.microsoft.com/office/drawing/2014/main" id="{12F4EB49-1479-48BF-A955-284B633B4BC9}"/>
              </a:ext>
            </a:extLst>
          </p:cNvPr>
          <p:cNvCxnSpPr>
            <a:cxnSpLocks/>
            <a:stCxn id="27" idx="2"/>
            <a:endCxn id="89" idx="0"/>
          </p:cNvCxnSpPr>
          <p:nvPr/>
        </p:nvCxnSpPr>
        <p:spPr>
          <a:xfrm rot="5400000">
            <a:off x="4697910" y="1981523"/>
            <a:ext cx="427107" cy="1570339"/>
          </a:xfrm>
          <a:prstGeom prst="bentConnector3">
            <a:avLst>
              <a:gd name="adj1" fmla="val 50000"/>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248CC844-F583-4FA8-A7C4-D4F9E74B251F}"/>
              </a:ext>
            </a:extLst>
          </p:cNvPr>
          <p:cNvCxnSpPr>
            <a:cxnSpLocks/>
            <a:stCxn id="27" idx="2"/>
            <a:endCxn id="90" idx="0"/>
          </p:cNvCxnSpPr>
          <p:nvPr/>
        </p:nvCxnSpPr>
        <p:spPr>
          <a:xfrm rot="5400000">
            <a:off x="5223182" y="2499385"/>
            <a:ext cx="419697" cy="527204"/>
          </a:xfrm>
          <a:prstGeom prst="bentConnector3">
            <a:avLst>
              <a:gd name="adj1" fmla="val 50000"/>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4925FED2-DDD9-4877-BA42-2DC01E6CFB82}"/>
              </a:ext>
            </a:extLst>
          </p:cNvPr>
          <p:cNvCxnSpPr>
            <a:cxnSpLocks/>
            <a:stCxn id="27" idx="2"/>
            <a:endCxn id="107" idx="0"/>
          </p:cNvCxnSpPr>
          <p:nvPr/>
        </p:nvCxnSpPr>
        <p:spPr>
          <a:xfrm rot="16200000" flipH="1">
            <a:off x="6269341" y="1980429"/>
            <a:ext cx="424919" cy="1570337"/>
          </a:xfrm>
          <a:prstGeom prst="bentConnector3">
            <a:avLst>
              <a:gd name="adj1" fmla="val 50000"/>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Connector: Elbow 98">
            <a:extLst>
              <a:ext uri="{FF2B5EF4-FFF2-40B4-BE49-F238E27FC236}">
                <a16:creationId xmlns:a16="http://schemas.microsoft.com/office/drawing/2014/main" id="{EB6E2976-1072-4D15-B9EF-5FEAD8DA72D5}"/>
              </a:ext>
            </a:extLst>
          </p:cNvPr>
          <p:cNvCxnSpPr>
            <a:cxnSpLocks/>
            <a:stCxn id="27" idx="2"/>
            <a:endCxn id="76" idx="0"/>
          </p:cNvCxnSpPr>
          <p:nvPr/>
        </p:nvCxnSpPr>
        <p:spPr>
          <a:xfrm rot="5400000">
            <a:off x="4177436" y="1458861"/>
            <a:ext cx="424919" cy="2613474"/>
          </a:xfrm>
          <a:prstGeom prst="bentConnector3">
            <a:avLst>
              <a:gd name="adj1" fmla="val 50000"/>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Connector: Elbow 102">
            <a:extLst>
              <a:ext uri="{FF2B5EF4-FFF2-40B4-BE49-F238E27FC236}">
                <a16:creationId xmlns:a16="http://schemas.microsoft.com/office/drawing/2014/main" id="{FA011E68-B3F9-4E1D-86FE-5FD42989E94D}"/>
              </a:ext>
            </a:extLst>
          </p:cNvPr>
          <p:cNvCxnSpPr>
            <a:cxnSpLocks/>
            <a:stCxn id="27" idx="2"/>
            <a:endCxn id="32" idx="0"/>
          </p:cNvCxnSpPr>
          <p:nvPr/>
        </p:nvCxnSpPr>
        <p:spPr>
          <a:xfrm rot="16200000" flipH="1">
            <a:off x="6790910" y="1458861"/>
            <a:ext cx="424919" cy="2613474"/>
          </a:xfrm>
          <a:prstGeom prst="bentConnector3">
            <a:avLst>
              <a:gd name="adj1" fmla="val 50000"/>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B06320EA-A938-4B28-AC47-56CB0CD28A87}"/>
              </a:ext>
            </a:extLst>
          </p:cNvPr>
          <p:cNvSpPr txBox="1">
            <a:spLocks/>
          </p:cNvSpPr>
          <p:nvPr/>
        </p:nvSpPr>
        <p:spPr>
          <a:xfrm>
            <a:off x="275435" y="592797"/>
            <a:ext cx="1962455" cy="556026"/>
          </a:xfrm>
          <a:prstGeom prst="rect">
            <a:avLst/>
          </a:prstGeom>
          <a:gradFill flip="none" rotWithShape="1">
            <a:gsLst>
              <a:gs pos="0">
                <a:srgbClr val="6D6E6A">
                  <a:alpha val="0"/>
                  <a:lumMod val="60000"/>
                  <a:lumOff val="40000"/>
                </a:srgbClr>
              </a:gs>
              <a:gs pos="96000">
                <a:srgbClr val="6D6E6A">
                  <a:alpha val="0"/>
                  <a:lumMod val="60000"/>
                  <a:lumOff val="40000"/>
                </a:srgbClr>
              </a:gs>
              <a:gs pos="97000">
                <a:srgbClr val="6D6E6A">
                  <a:lumMod val="60000"/>
                  <a:lumOff val="40000"/>
                </a:srgbClr>
              </a:gs>
              <a:gs pos="100000">
                <a:srgbClr val="6D6E6A">
                  <a:lumMod val="60000"/>
                  <a:lumOff val="40000"/>
                </a:srgbClr>
              </a:gs>
            </a:gsLst>
            <a:lin ang="5400000" scaled="1"/>
            <a:tileRect/>
          </a:gradFill>
          <a:ln w="9525" algn="ctr">
            <a:noFill/>
            <a:miter lim="800000"/>
            <a:headEnd/>
            <a:tailEnd/>
          </a:ln>
          <a:effectLst>
            <a:outerShdw dist="64008" dir="5400000" algn="ctr" rotWithShape="0">
              <a:srgbClr val="FFFFFF"/>
            </a:outerShdw>
          </a:effectLst>
        </p:spPr>
        <p:txBody>
          <a:bodyPr vert="horz" wrap="square" lIns="0" tIns="45720" rIns="45720" bIns="27432" anchor="b">
            <a:noAutofit/>
          </a:bodyPr>
          <a:lstStyle>
            <a:defPPr>
              <a:defRPr lang="fr-FR"/>
            </a:defPPr>
            <a:lvl1pPr>
              <a:defRPr b="1" kern="0">
                <a:latin typeface="Arial" panose="020B0604020202020204" pitchFamily="34" charset="0"/>
              </a:defRPr>
            </a:lvl1pPr>
          </a:lstStyle>
          <a:p>
            <a:r>
              <a:rPr lang="en-US" sz="1200" dirty="0">
                <a:latin typeface="+mn-lt"/>
              </a:rPr>
              <a:t>Key highlights</a:t>
            </a:r>
          </a:p>
        </p:txBody>
      </p:sp>
      <p:sp>
        <p:nvSpPr>
          <p:cNvPr id="5" name="TextBox 4"/>
          <p:cNvSpPr txBox="1"/>
          <p:nvPr/>
        </p:nvSpPr>
        <p:spPr>
          <a:xfrm>
            <a:off x="275435" y="1200739"/>
            <a:ext cx="2055024" cy="4751455"/>
          </a:xfrm>
          <a:prstGeom prst="rect">
            <a:avLst/>
          </a:prstGeom>
          <a:noFill/>
        </p:spPr>
        <p:txBody>
          <a:bodyPr wrap="square" rtlCol="0">
            <a:noAutofit/>
          </a:bodyPr>
          <a:lstStyle/>
          <a:p>
            <a:pPr marL="285750" indent="-285750">
              <a:spcAft>
                <a:spcPts val="1200"/>
              </a:spcAft>
              <a:buClr>
                <a:srgbClr val="00B050"/>
              </a:buClr>
              <a:buFont typeface="Wingdings" panose="05000000000000000000" pitchFamily="2" charset="2"/>
              <a:buChar char="ü"/>
            </a:pPr>
            <a:r>
              <a:rPr lang="en-US" sz="1100" dirty="0">
                <a:cs typeface="Arial" panose="020B0604020202020204" pitchFamily="34" charset="0"/>
              </a:rPr>
              <a:t>Complements and expands Gorman-Rupp’s portfolio of products in mission-critical applications and adjacent end markets</a:t>
            </a:r>
          </a:p>
          <a:p>
            <a:pPr marL="285750" indent="-285750">
              <a:spcAft>
                <a:spcPts val="1200"/>
              </a:spcAft>
              <a:buClr>
                <a:srgbClr val="00B050"/>
              </a:buClr>
              <a:buFont typeface="Wingdings" panose="05000000000000000000" pitchFamily="2" charset="2"/>
              <a:buChar char="ü"/>
            </a:pPr>
            <a:r>
              <a:rPr lang="en-US" sz="1100" dirty="0">
                <a:cs typeface="Arial" panose="020B0604020202020204" pitchFamily="34" charset="0"/>
              </a:rPr>
              <a:t>Agriculture and construction end markets set to benefit from rising demand in equipment spend, harvesting and infrastructure activity</a:t>
            </a:r>
          </a:p>
          <a:p>
            <a:pPr marL="285750" indent="-285750">
              <a:spcAft>
                <a:spcPts val="1200"/>
              </a:spcAft>
              <a:buClr>
                <a:srgbClr val="00B050"/>
              </a:buClr>
              <a:buFont typeface="Wingdings" panose="05000000000000000000" pitchFamily="2" charset="2"/>
              <a:buChar char="ü"/>
            </a:pPr>
            <a:r>
              <a:rPr lang="en-US" sz="1100" dirty="0">
                <a:cs typeface="Arial" panose="020B0604020202020204" pitchFamily="34" charset="0"/>
              </a:rPr>
              <a:t>Enhances brand recognition with the #1 brand in fuel transfer pump industry</a:t>
            </a:r>
          </a:p>
          <a:p>
            <a:pPr marL="285750" indent="-285750">
              <a:spcAft>
                <a:spcPts val="1200"/>
              </a:spcAft>
              <a:buClr>
                <a:srgbClr val="00B050"/>
              </a:buClr>
              <a:buFont typeface="Wingdings" panose="05000000000000000000" pitchFamily="2" charset="2"/>
              <a:buChar char="ü"/>
            </a:pPr>
            <a:r>
              <a:rPr lang="en-US" sz="1100" dirty="0">
                <a:cs typeface="Arial" panose="020B0604020202020204" pitchFamily="34" charset="0"/>
              </a:rPr>
              <a:t>Strong collective of distribution partners with added exposure and opportunity in retail and e-Commerce channels, and international expansion</a:t>
            </a:r>
          </a:p>
          <a:p>
            <a:pPr marL="285750" indent="-285750">
              <a:spcAft>
                <a:spcPts val="1200"/>
              </a:spcAft>
              <a:buClr>
                <a:srgbClr val="00B050"/>
              </a:buClr>
              <a:buFont typeface="Wingdings" panose="05000000000000000000" pitchFamily="2" charset="2"/>
              <a:buChar char="ü"/>
            </a:pPr>
            <a:r>
              <a:rPr lang="en-US" sz="1100" dirty="0">
                <a:cs typeface="Arial" panose="020B0604020202020204" pitchFamily="34" charset="0"/>
              </a:rPr>
              <a:t>Adds capabilities in lower flow rate, consumer-facing pumps</a:t>
            </a:r>
          </a:p>
          <a:p>
            <a:pPr marL="285750" indent="-285750">
              <a:spcAft>
                <a:spcPts val="1200"/>
              </a:spcAft>
              <a:buClr>
                <a:srgbClr val="00B050"/>
              </a:buClr>
              <a:buFont typeface="Wingdings" panose="05000000000000000000" pitchFamily="2" charset="2"/>
              <a:buChar char="ü"/>
            </a:pPr>
            <a:r>
              <a:rPr lang="en-US" sz="1100" dirty="0">
                <a:cs typeface="Arial" panose="020B0604020202020204" pitchFamily="34" charset="0"/>
              </a:rPr>
              <a:t>Pipeline of new product development</a:t>
            </a:r>
          </a:p>
          <a:p>
            <a:pPr marL="285750" indent="-285750">
              <a:spcAft>
                <a:spcPts val="1800"/>
              </a:spcAft>
              <a:buClr>
                <a:srgbClr val="00B050"/>
              </a:buClr>
              <a:buFont typeface="Wingdings" panose="05000000000000000000" pitchFamily="2" charset="2"/>
              <a:buChar char="ü"/>
            </a:pPr>
            <a:endParaRPr lang="en-US" sz="1000" dirty="0">
              <a:latin typeface="Arial" panose="020B0604020202020204" pitchFamily="34" charset="0"/>
              <a:cs typeface="Arial" panose="020B0604020202020204" pitchFamily="34" charset="0"/>
            </a:endParaRPr>
          </a:p>
          <a:p>
            <a:pPr marL="285750" indent="-285750">
              <a:spcAft>
                <a:spcPts val="1800"/>
              </a:spcAft>
              <a:buClr>
                <a:srgbClr val="00B050"/>
              </a:buClr>
              <a:buFont typeface="Wingdings" panose="05000000000000000000" pitchFamily="2" charset="2"/>
              <a:buChar char="ü"/>
            </a:pPr>
            <a:endParaRPr lang="en-US" sz="1000" dirty="0">
              <a:latin typeface="Arial" panose="020B0604020202020204" pitchFamily="34" charset="0"/>
              <a:cs typeface="Arial" panose="020B0604020202020204" pitchFamily="34" charset="0"/>
            </a:endParaRPr>
          </a:p>
        </p:txBody>
      </p:sp>
      <p:sp>
        <p:nvSpPr>
          <p:cNvPr id="62" name="Oval 61">
            <a:extLst>
              <a:ext uri="{FF2B5EF4-FFF2-40B4-BE49-F238E27FC236}">
                <a16:creationId xmlns:a16="http://schemas.microsoft.com/office/drawing/2014/main" id="{6C5CA997-8447-438E-8D56-F63C18E934E3}"/>
              </a:ext>
            </a:extLst>
          </p:cNvPr>
          <p:cNvSpPr/>
          <p:nvPr/>
        </p:nvSpPr>
        <p:spPr>
          <a:xfrm>
            <a:off x="242606" y="1233859"/>
            <a:ext cx="274320" cy="274320"/>
          </a:xfrm>
          <a:prstGeom prst="ellipse">
            <a:avLst/>
          </a:prstGeom>
          <a:solidFill>
            <a:srgbClr val="00C057"/>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r>
              <a:rPr lang="en-GB" sz="1600" b="1" dirty="0">
                <a:latin typeface="Arial" panose="020B0604020202020204" pitchFamily="34" charset="0"/>
                <a:cs typeface="Arial" panose="020B0604020202020204" pitchFamily="34" charset="0"/>
                <a:sym typeface="Wingdings" panose="05000000000000000000" pitchFamily="2" charset="2"/>
              </a:rPr>
              <a:t></a:t>
            </a:r>
            <a:endParaRPr lang="en-GB" sz="1600" b="1" dirty="0">
              <a:latin typeface="Arial" panose="020B0604020202020204" pitchFamily="34" charset="0"/>
              <a:cs typeface="Arial" panose="020B0604020202020204" pitchFamily="34" charset="0"/>
            </a:endParaRPr>
          </a:p>
        </p:txBody>
      </p:sp>
      <p:sp>
        <p:nvSpPr>
          <p:cNvPr id="63" name="Oval 62">
            <a:extLst>
              <a:ext uri="{FF2B5EF4-FFF2-40B4-BE49-F238E27FC236}">
                <a16:creationId xmlns:a16="http://schemas.microsoft.com/office/drawing/2014/main" id="{6C5CA997-8447-438E-8D56-F63C18E934E3}"/>
              </a:ext>
            </a:extLst>
          </p:cNvPr>
          <p:cNvSpPr/>
          <p:nvPr/>
        </p:nvSpPr>
        <p:spPr>
          <a:xfrm>
            <a:off x="242606" y="2224776"/>
            <a:ext cx="274320" cy="274320"/>
          </a:xfrm>
          <a:prstGeom prst="ellipse">
            <a:avLst/>
          </a:prstGeom>
          <a:solidFill>
            <a:srgbClr val="00C057"/>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r>
              <a:rPr lang="en-GB" sz="1600" b="1" dirty="0">
                <a:latin typeface="Arial" panose="020B0604020202020204" pitchFamily="34" charset="0"/>
                <a:cs typeface="Arial" panose="020B0604020202020204" pitchFamily="34" charset="0"/>
                <a:sym typeface="Wingdings" panose="05000000000000000000" pitchFamily="2" charset="2"/>
              </a:rPr>
              <a:t></a:t>
            </a:r>
            <a:endParaRPr lang="en-GB" sz="1600" b="1" dirty="0">
              <a:latin typeface="Arial" panose="020B0604020202020204" pitchFamily="34" charset="0"/>
              <a:cs typeface="Arial" panose="020B0604020202020204" pitchFamily="34" charset="0"/>
            </a:endParaRPr>
          </a:p>
        </p:txBody>
      </p:sp>
      <p:sp>
        <p:nvSpPr>
          <p:cNvPr id="64" name="Oval 63">
            <a:extLst>
              <a:ext uri="{FF2B5EF4-FFF2-40B4-BE49-F238E27FC236}">
                <a16:creationId xmlns:a16="http://schemas.microsoft.com/office/drawing/2014/main" id="{6C5CA997-8447-438E-8D56-F63C18E934E3}"/>
              </a:ext>
            </a:extLst>
          </p:cNvPr>
          <p:cNvSpPr/>
          <p:nvPr/>
        </p:nvSpPr>
        <p:spPr>
          <a:xfrm>
            <a:off x="252511" y="3387532"/>
            <a:ext cx="274320" cy="274320"/>
          </a:xfrm>
          <a:prstGeom prst="ellipse">
            <a:avLst/>
          </a:prstGeom>
          <a:solidFill>
            <a:srgbClr val="00C057"/>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r>
              <a:rPr lang="en-GB" sz="1600" b="1" dirty="0">
                <a:latin typeface="Arial" panose="020B0604020202020204" pitchFamily="34" charset="0"/>
                <a:cs typeface="Arial" panose="020B0604020202020204" pitchFamily="34" charset="0"/>
                <a:sym typeface="Wingdings" panose="05000000000000000000" pitchFamily="2" charset="2"/>
              </a:rPr>
              <a:t></a:t>
            </a:r>
            <a:endParaRPr lang="en-GB" sz="1600" b="1" dirty="0">
              <a:latin typeface="Arial" panose="020B0604020202020204" pitchFamily="34" charset="0"/>
              <a:cs typeface="Arial" panose="020B0604020202020204" pitchFamily="34" charset="0"/>
            </a:endParaRPr>
          </a:p>
        </p:txBody>
      </p:sp>
      <p:sp>
        <p:nvSpPr>
          <p:cNvPr id="66" name="Oval 65">
            <a:extLst>
              <a:ext uri="{FF2B5EF4-FFF2-40B4-BE49-F238E27FC236}">
                <a16:creationId xmlns:a16="http://schemas.microsoft.com/office/drawing/2014/main" id="{6C5CA997-8447-438E-8D56-F63C18E934E3}"/>
              </a:ext>
            </a:extLst>
          </p:cNvPr>
          <p:cNvSpPr/>
          <p:nvPr/>
        </p:nvSpPr>
        <p:spPr>
          <a:xfrm>
            <a:off x="252545" y="4044479"/>
            <a:ext cx="274320" cy="274320"/>
          </a:xfrm>
          <a:prstGeom prst="ellipse">
            <a:avLst/>
          </a:prstGeom>
          <a:solidFill>
            <a:srgbClr val="00C057"/>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r>
              <a:rPr lang="en-GB" sz="1600" b="1" dirty="0">
                <a:latin typeface="Arial" panose="020B0604020202020204" pitchFamily="34" charset="0"/>
                <a:cs typeface="Arial" panose="020B0604020202020204" pitchFamily="34" charset="0"/>
                <a:sym typeface="Wingdings" panose="05000000000000000000" pitchFamily="2" charset="2"/>
              </a:rPr>
              <a:t></a:t>
            </a:r>
            <a:endParaRPr lang="en-GB" sz="1600" b="1" dirty="0">
              <a:latin typeface="Arial" panose="020B0604020202020204" pitchFamily="34" charset="0"/>
              <a:cs typeface="Arial" panose="020B0604020202020204" pitchFamily="34" charset="0"/>
            </a:endParaRPr>
          </a:p>
        </p:txBody>
      </p:sp>
      <p:sp>
        <p:nvSpPr>
          <p:cNvPr id="67" name="Oval 66">
            <a:extLst>
              <a:ext uri="{FF2B5EF4-FFF2-40B4-BE49-F238E27FC236}">
                <a16:creationId xmlns:a16="http://schemas.microsoft.com/office/drawing/2014/main" id="{6C5CA997-8447-438E-8D56-F63C18E934E3}"/>
              </a:ext>
            </a:extLst>
          </p:cNvPr>
          <p:cNvSpPr/>
          <p:nvPr/>
        </p:nvSpPr>
        <p:spPr>
          <a:xfrm>
            <a:off x="243603" y="5179836"/>
            <a:ext cx="274320" cy="274320"/>
          </a:xfrm>
          <a:prstGeom prst="ellipse">
            <a:avLst/>
          </a:prstGeom>
          <a:solidFill>
            <a:srgbClr val="00C057"/>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r>
              <a:rPr lang="en-GB" sz="1600" b="1" dirty="0">
                <a:latin typeface="Arial" panose="020B0604020202020204" pitchFamily="34" charset="0"/>
                <a:cs typeface="Arial" panose="020B0604020202020204" pitchFamily="34" charset="0"/>
                <a:sym typeface="Wingdings" panose="05000000000000000000" pitchFamily="2" charset="2"/>
              </a:rPr>
              <a:t></a:t>
            </a:r>
            <a:endParaRPr lang="en-GB" sz="1600" b="1" dirty="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4"/>
          <a:stretch>
            <a:fillRect/>
          </a:stretch>
        </p:blipFill>
        <p:spPr>
          <a:xfrm>
            <a:off x="2655473" y="3347876"/>
            <a:ext cx="855370" cy="723399"/>
          </a:xfrm>
          <a:prstGeom prst="rect">
            <a:avLst/>
          </a:prstGeom>
          <a:ln w="15875">
            <a:noFill/>
            <a:miter lim="800000"/>
          </a:ln>
        </p:spPr>
      </p:pic>
      <p:sp>
        <p:nvSpPr>
          <p:cNvPr id="76" name="Rounded Rectangle 6">
            <a:extLst>
              <a:ext uri="{FF2B5EF4-FFF2-40B4-BE49-F238E27FC236}">
                <a16:creationId xmlns:a16="http://schemas.microsoft.com/office/drawing/2014/main" id="{730BDA38-68A8-4E77-996C-EA04BA55E1F4}"/>
              </a:ext>
            </a:extLst>
          </p:cNvPr>
          <p:cNvSpPr/>
          <p:nvPr/>
        </p:nvSpPr>
        <p:spPr>
          <a:xfrm>
            <a:off x="2621566" y="2978058"/>
            <a:ext cx="923184" cy="1492820"/>
          </a:xfrm>
          <a:prstGeom prst="roundRect">
            <a:avLst>
              <a:gd name="adj" fmla="val 6579"/>
            </a:avLst>
          </a:prstGeom>
          <a:noFill/>
          <a:ln w="15875">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a:off x="3671844" y="3394469"/>
            <a:ext cx="908899" cy="628885"/>
          </a:xfrm>
          <a:prstGeom prst="rect">
            <a:avLst/>
          </a:prstGeom>
          <a:ln w="15875">
            <a:noFill/>
            <a:miter lim="800000"/>
          </a:ln>
        </p:spPr>
      </p:pic>
      <p:sp>
        <p:nvSpPr>
          <p:cNvPr id="89" name="Rounded Rectangle 6">
            <a:extLst>
              <a:ext uri="{FF2B5EF4-FFF2-40B4-BE49-F238E27FC236}">
                <a16:creationId xmlns:a16="http://schemas.microsoft.com/office/drawing/2014/main" id="{730BDA38-68A8-4E77-996C-EA04BA55E1F4}"/>
              </a:ext>
            </a:extLst>
          </p:cNvPr>
          <p:cNvSpPr/>
          <p:nvPr/>
        </p:nvSpPr>
        <p:spPr>
          <a:xfrm>
            <a:off x="3664701" y="2980246"/>
            <a:ext cx="923184" cy="1492820"/>
          </a:xfrm>
          <a:prstGeom prst="roundRect">
            <a:avLst>
              <a:gd name="adj" fmla="val 6579"/>
            </a:avLst>
          </a:prstGeom>
          <a:noFill/>
          <a:ln w="15875">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6"/>
          <a:srcRect l="2595" r="5990"/>
          <a:stretch/>
        </p:blipFill>
        <p:spPr>
          <a:xfrm>
            <a:off x="4707836" y="3464004"/>
            <a:ext cx="923184" cy="480704"/>
          </a:xfrm>
          <a:prstGeom prst="rect">
            <a:avLst/>
          </a:prstGeom>
          <a:ln w="15875">
            <a:noFill/>
            <a:miter lim="800000"/>
          </a:ln>
        </p:spPr>
      </p:pic>
      <p:sp>
        <p:nvSpPr>
          <p:cNvPr id="90" name="Rounded Rectangle 6">
            <a:extLst>
              <a:ext uri="{FF2B5EF4-FFF2-40B4-BE49-F238E27FC236}">
                <a16:creationId xmlns:a16="http://schemas.microsoft.com/office/drawing/2014/main" id="{730BDA38-68A8-4E77-996C-EA04BA55E1F4}"/>
              </a:ext>
            </a:extLst>
          </p:cNvPr>
          <p:cNvSpPr/>
          <p:nvPr/>
        </p:nvSpPr>
        <p:spPr>
          <a:xfrm>
            <a:off x="4707836" y="2972836"/>
            <a:ext cx="923184" cy="1492820"/>
          </a:xfrm>
          <a:prstGeom prst="roundRect">
            <a:avLst>
              <a:gd name="adj" fmla="val 6579"/>
            </a:avLst>
          </a:prstGeom>
          <a:noFill/>
          <a:ln w="15875">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7"/>
          <a:stretch>
            <a:fillRect/>
          </a:stretch>
        </p:blipFill>
        <p:spPr>
          <a:xfrm>
            <a:off x="5758320" y="3401683"/>
            <a:ext cx="934455" cy="597342"/>
          </a:xfrm>
          <a:prstGeom prst="rect">
            <a:avLst/>
          </a:prstGeom>
          <a:ln w="15875">
            <a:noFill/>
            <a:miter lim="800000"/>
          </a:ln>
        </p:spPr>
      </p:pic>
      <p:sp>
        <p:nvSpPr>
          <p:cNvPr id="106" name="Rounded Rectangle 6">
            <a:extLst>
              <a:ext uri="{FF2B5EF4-FFF2-40B4-BE49-F238E27FC236}">
                <a16:creationId xmlns:a16="http://schemas.microsoft.com/office/drawing/2014/main" id="{730BDA38-68A8-4E77-996C-EA04BA55E1F4}"/>
              </a:ext>
            </a:extLst>
          </p:cNvPr>
          <p:cNvSpPr/>
          <p:nvPr/>
        </p:nvSpPr>
        <p:spPr>
          <a:xfrm>
            <a:off x="5756606" y="2978058"/>
            <a:ext cx="923184" cy="1492820"/>
          </a:xfrm>
          <a:prstGeom prst="roundRect">
            <a:avLst>
              <a:gd name="adj" fmla="val 6579"/>
            </a:avLst>
          </a:prstGeom>
          <a:noFill/>
          <a:ln w="15875">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8"/>
          <a:stretch>
            <a:fillRect/>
          </a:stretch>
        </p:blipFill>
        <p:spPr>
          <a:xfrm>
            <a:off x="6876627" y="3416821"/>
            <a:ext cx="780685" cy="585514"/>
          </a:xfrm>
          <a:prstGeom prst="rect">
            <a:avLst/>
          </a:prstGeom>
          <a:ln w="15875">
            <a:noFill/>
            <a:miter lim="800000"/>
          </a:ln>
        </p:spPr>
      </p:pic>
      <p:sp>
        <p:nvSpPr>
          <p:cNvPr id="107" name="Rounded Rectangle 6">
            <a:extLst>
              <a:ext uri="{FF2B5EF4-FFF2-40B4-BE49-F238E27FC236}">
                <a16:creationId xmlns:a16="http://schemas.microsoft.com/office/drawing/2014/main" id="{730BDA38-68A8-4E77-996C-EA04BA55E1F4}"/>
              </a:ext>
            </a:extLst>
          </p:cNvPr>
          <p:cNvSpPr/>
          <p:nvPr/>
        </p:nvSpPr>
        <p:spPr>
          <a:xfrm>
            <a:off x="6805377" y="2978058"/>
            <a:ext cx="923184" cy="1492820"/>
          </a:xfrm>
          <a:prstGeom prst="roundRect">
            <a:avLst>
              <a:gd name="adj" fmla="val 6579"/>
            </a:avLst>
          </a:prstGeom>
          <a:noFill/>
          <a:ln w="15875">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cxnSp>
        <p:nvCxnSpPr>
          <p:cNvPr id="58" name="Connector: Elbow 57">
            <a:extLst>
              <a:ext uri="{FF2B5EF4-FFF2-40B4-BE49-F238E27FC236}">
                <a16:creationId xmlns:a16="http://schemas.microsoft.com/office/drawing/2014/main" id="{DDB656A1-F128-4F01-9668-914ADC6B34D5}"/>
              </a:ext>
            </a:extLst>
          </p:cNvPr>
          <p:cNvCxnSpPr>
            <a:cxnSpLocks/>
            <a:stCxn id="27" idx="2"/>
            <a:endCxn id="106" idx="0"/>
          </p:cNvCxnSpPr>
          <p:nvPr/>
        </p:nvCxnSpPr>
        <p:spPr>
          <a:xfrm rot="16200000" flipH="1">
            <a:off x="5744956" y="2504815"/>
            <a:ext cx="424919" cy="521566"/>
          </a:xfrm>
          <a:prstGeom prst="bentConnector3">
            <a:avLst>
              <a:gd name="adj1" fmla="val 50000"/>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33" name="Picture 32" descr="Logo&#10;&#10;Description automatically generated">
            <a:extLst>
              <a:ext uri="{FF2B5EF4-FFF2-40B4-BE49-F238E27FC236}">
                <a16:creationId xmlns:a16="http://schemas.microsoft.com/office/drawing/2014/main" id="{E3148AF6-2507-4ABB-A439-3B43362719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41117" y="1260197"/>
            <a:ext cx="1311030" cy="1065212"/>
          </a:xfrm>
          <a:prstGeom prst="rect">
            <a:avLst/>
          </a:prstGeom>
        </p:spPr>
      </p:pic>
      <p:sp>
        <p:nvSpPr>
          <p:cNvPr id="34" name="Oval 33">
            <a:extLst>
              <a:ext uri="{FF2B5EF4-FFF2-40B4-BE49-F238E27FC236}">
                <a16:creationId xmlns:a16="http://schemas.microsoft.com/office/drawing/2014/main" id="{6C5CA997-8447-438E-8D56-F63C18E934E3}"/>
              </a:ext>
            </a:extLst>
          </p:cNvPr>
          <p:cNvSpPr/>
          <p:nvPr/>
        </p:nvSpPr>
        <p:spPr>
          <a:xfrm>
            <a:off x="262450" y="5866950"/>
            <a:ext cx="274320" cy="274320"/>
          </a:xfrm>
          <a:prstGeom prst="ellipse">
            <a:avLst/>
          </a:prstGeom>
          <a:solidFill>
            <a:srgbClr val="00C057"/>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r>
              <a:rPr lang="en-GB" sz="1600" b="1" dirty="0">
                <a:latin typeface="Arial" panose="020B0604020202020204" pitchFamily="34" charset="0"/>
                <a:cs typeface="Arial" panose="020B0604020202020204" pitchFamily="34" charset="0"/>
                <a:sym typeface="Wingdings" panose="05000000000000000000" pitchFamily="2" charset="2"/>
              </a:rPr>
              <a:t></a:t>
            </a:r>
            <a:endParaRPr lang="en-GB" sz="16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10" cstate="print">
            <a:extLst>
              <a:ext uri="{28A0092B-C50C-407E-A947-70E740481C1C}">
                <a14:useLocalDpi xmlns:a14="http://schemas.microsoft.com/office/drawing/2010/main" val="0"/>
              </a:ext>
            </a:extLst>
          </a:blip>
          <a:srcRect l="2747" t="-1178" r="22203" b="1178"/>
          <a:stretch/>
        </p:blipFill>
        <p:spPr>
          <a:xfrm>
            <a:off x="6811562" y="4624953"/>
            <a:ext cx="923544" cy="923544"/>
          </a:xfrm>
          <a:prstGeom prst="roundRect">
            <a:avLst/>
          </a:prstGeom>
          <a:noFill/>
          <a:ln w="15875">
            <a:solidFill>
              <a:srgbClr val="005DA2"/>
            </a:solidFill>
          </a:ln>
        </p:spPr>
      </p:pic>
      <p:pic>
        <p:nvPicPr>
          <p:cNvPr id="6" name="Picture 5"/>
          <p:cNvPicPr>
            <a:picLocks noChangeAspect="1"/>
          </p:cNvPicPr>
          <p:nvPr/>
        </p:nvPicPr>
        <p:blipFill rotWithShape="1">
          <a:blip r:embed="rId11" cstate="print">
            <a:extLst>
              <a:ext uri="{28A0092B-C50C-407E-A947-70E740481C1C}">
                <a14:useLocalDpi xmlns:a14="http://schemas.microsoft.com/office/drawing/2010/main" val="0"/>
              </a:ext>
            </a:extLst>
          </a:blip>
          <a:srcRect l="7213" t="1175" r="17787" b="-1175"/>
          <a:stretch/>
        </p:blipFill>
        <p:spPr>
          <a:xfrm>
            <a:off x="3669065" y="4624953"/>
            <a:ext cx="923544" cy="923544"/>
          </a:xfrm>
          <a:prstGeom prst="roundRect">
            <a:avLst/>
          </a:prstGeom>
          <a:noFill/>
          <a:ln w="15875">
            <a:solidFill>
              <a:srgbClr val="005DA2"/>
            </a:solidFill>
          </a:ln>
        </p:spPr>
      </p:pic>
      <p:pic>
        <p:nvPicPr>
          <p:cNvPr id="8" name="Picture 7"/>
          <p:cNvPicPr>
            <a:picLocks noChangeAspect="1"/>
          </p:cNvPicPr>
          <p:nvPr/>
        </p:nvPicPr>
        <p:blipFill rotWithShape="1">
          <a:blip r:embed="rId12" cstate="print">
            <a:extLst>
              <a:ext uri="{28A0092B-C50C-407E-A947-70E740481C1C}">
                <a14:useLocalDpi xmlns:a14="http://schemas.microsoft.com/office/drawing/2010/main" val="0"/>
              </a:ext>
            </a:extLst>
          </a:blip>
          <a:srcRect l="1925" r="16075"/>
          <a:stretch/>
        </p:blipFill>
        <p:spPr>
          <a:xfrm>
            <a:off x="2621566" y="4624953"/>
            <a:ext cx="923544" cy="923544"/>
          </a:xfrm>
          <a:prstGeom prst="roundRect">
            <a:avLst/>
          </a:prstGeom>
          <a:noFill/>
          <a:ln w="15875">
            <a:solidFill>
              <a:srgbClr val="005DA2"/>
            </a:solidFill>
          </a:ln>
        </p:spPr>
      </p:pic>
      <p:pic>
        <p:nvPicPr>
          <p:cNvPr id="10" name="Picture 9"/>
          <p:cNvPicPr>
            <a:picLocks noChangeAspect="1"/>
          </p:cNvPicPr>
          <p:nvPr/>
        </p:nvPicPr>
        <p:blipFill rotWithShape="1">
          <a:blip r:embed="rId13" cstate="print">
            <a:extLst>
              <a:ext uri="{28A0092B-C50C-407E-A947-70E740481C1C}">
                <a14:useLocalDpi xmlns:a14="http://schemas.microsoft.com/office/drawing/2010/main" val="0"/>
              </a:ext>
            </a:extLst>
          </a:blip>
          <a:srcRect l="16675" r="16675"/>
          <a:stretch/>
        </p:blipFill>
        <p:spPr>
          <a:xfrm>
            <a:off x="5764063" y="4624953"/>
            <a:ext cx="923544" cy="923544"/>
          </a:xfrm>
          <a:prstGeom prst="roundRect">
            <a:avLst/>
          </a:prstGeom>
          <a:noFill/>
          <a:ln w="15875">
            <a:solidFill>
              <a:srgbClr val="005DA2"/>
            </a:solidFill>
          </a:ln>
        </p:spPr>
      </p:pic>
      <p:pic>
        <p:nvPicPr>
          <p:cNvPr id="11" name="Picture 10"/>
          <p:cNvPicPr>
            <a:picLocks noChangeAspect="1"/>
          </p:cNvPicPr>
          <p:nvPr/>
        </p:nvPicPr>
        <p:blipFill rotWithShape="1">
          <a:blip r:embed="rId14" cstate="print">
            <a:extLst>
              <a:ext uri="{28A0092B-C50C-407E-A947-70E740481C1C}">
                <a14:useLocalDpi xmlns:a14="http://schemas.microsoft.com/office/drawing/2010/main" val="0"/>
              </a:ext>
            </a:extLst>
          </a:blip>
          <a:srcRect l="14345" r="10789"/>
          <a:stretch/>
        </p:blipFill>
        <p:spPr>
          <a:xfrm>
            <a:off x="4716564" y="4624953"/>
            <a:ext cx="923544" cy="923544"/>
          </a:xfrm>
          <a:prstGeom prst="roundRect">
            <a:avLst/>
          </a:prstGeom>
          <a:noFill/>
          <a:ln w="15875">
            <a:solidFill>
              <a:srgbClr val="005DA2"/>
            </a:solidFill>
          </a:ln>
        </p:spPr>
      </p:pic>
      <p:pic>
        <p:nvPicPr>
          <p:cNvPr id="12" name="Picture 2" descr="Fill-Rite FR311VB 115/230V AC High Flow Fuel Transfer Pump w/ Auto Nozzle &amp; Meter - 35 GPM"/>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59063" y="4624953"/>
            <a:ext cx="923544" cy="923544"/>
          </a:xfrm>
          <a:prstGeom prst="roundRect">
            <a:avLst/>
          </a:prstGeom>
          <a:noFill/>
          <a:ln w="15875">
            <a:solidFill>
              <a:srgbClr val="005DA2"/>
            </a:solidFill>
          </a:ln>
          <a:extLst>
            <a:ext uri="{909E8E84-426E-40DD-AFC4-6F175D3DCCD1}">
              <a14:hiddenFill xmlns:a14="http://schemas.microsoft.com/office/drawing/2010/main">
                <a:solidFill>
                  <a:srgbClr val="FFFFFF"/>
                </a:solidFill>
              </a14:hiddenFill>
            </a:ext>
          </a:extLst>
        </p:spPr>
      </p:pic>
      <p:cxnSp>
        <p:nvCxnSpPr>
          <p:cNvPr id="17" name="Straight Connector 16"/>
          <p:cNvCxnSpPr/>
          <p:nvPr/>
        </p:nvCxnSpPr>
        <p:spPr>
          <a:xfrm>
            <a:off x="3083158" y="4470878"/>
            <a:ext cx="180" cy="13716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8310016" y="4470878"/>
            <a:ext cx="180" cy="13716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128530" y="4470878"/>
            <a:ext cx="180" cy="13716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173902" y="4470878"/>
            <a:ext cx="180" cy="13716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219274" y="4470878"/>
            <a:ext cx="180" cy="13716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264646" y="4470878"/>
            <a:ext cx="180" cy="13716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7848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B63F7596-4EC1-4C68-828D-EA649643F303}" type="slidenum">
              <a:rPr lang="en-US" smtClean="0"/>
              <a:pPr/>
              <a:t>48</a:t>
            </a:fld>
            <a:endParaRPr lang="en-US" dirty="0"/>
          </a:p>
        </p:txBody>
      </p:sp>
      <p:sp>
        <p:nvSpPr>
          <p:cNvPr id="4" name="Title 3"/>
          <p:cNvSpPr>
            <a:spLocks noGrp="1"/>
          </p:cNvSpPr>
          <p:nvPr>
            <p:ph type="title"/>
          </p:nvPr>
        </p:nvSpPr>
        <p:spPr>
          <a:xfrm>
            <a:off x="145602" y="100043"/>
            <a:ext cx="7447894" cy="388651"/>
          </a:xfrm>
        </p:spPr>
        <p:txBody>
          <a:bodyPr/>
          <a:lstStyle/>
          <a:p>
            <a:r>
              <a:rPr lang="en-US" sz="2200" dirty="0"/>
              <a:t>Highly Diversified and Enhanced Financial Portfolio</a:t>
            </a:r>
          </a:p>
        </p:txBody>
      </p:sp>
      <p:sp>
        <p:nvSpPr>
          <p:cNvPr id="48" name="Rectangle 47">
            <a:extLst>
              <a:ext uri="{FF2B5EF4-FFF2-40B4-BE49-F238E27FC236}">
                <a16:creationId xmlns:a16="http://schemas.microsoft.com/office/drawing/2014/main" id="{C29D3AEE-DC1B-4837-B144-E3BEBCFF2B77}"/>
              </a:ext>
            </a:extLst>
          </p:cNvPr>
          <p:cNvSpPr>
            <a:spLocks noChangeArrowheads="1"/>
          </p:cNvSpPr>
          <p:nvPr>
            <p:custDataLst>
              <p:tags r:id="rId1"/>
            </p:custDataLst>
          </p:nvPr>
        </p:nvSpPr>
        <p:spPr bwMode="gray">
          <a:xfrm>
            <a:off x="6489400" y="1161559"/>
            <a:ext cx="2360042" cy="2996641"/>
          </a:xfrm>
          <a:prstGeom prst="rect">
            <a:avLst/>
          </a:prstGeom>
          <a:noFill/>
          <a:ln w="6350">
            <a:noFill/>
            <a:miter lim="800000"/>
            <a:headEnd/>
            <a:tailEnd/>
          </a:ln>
        </p:spPr>
        <p:txBody>
          <a:bodyPr wrap="square" lIns="54858" tIns="36572" rIns="91429" bIns="36572" anchor="t">
            <a:noAutofit/>
          </a:bodyPr>
          <a:lstStyle/>
          <a:p>
            <a:pPr marL="0" marR="0" lvl="1" indent="0" algn="l" defTabSz="1019175" rtl="0" eaLnBrk="1" fontAlgn="auto" latinLnBrk="0" hangingPunct="1">
              <a:lnSpc>
                <a:spcPct val="100000"/>
              </a:lnSpc>
              <a:spcBef>
                <a:spcPts val="300"/>
              </a:spcBef>
              <a:spcAft>
                <a:spcPct val="0"/>
              </a:spcAft>
              <a:buClr>
                <a:srgbClr val="478FBF"/>
              </a:buClr>
              <a:buSzPct val="92000"/>
              <a:buFontTx/>
              <a:buNone/>
              <a:tabLst/>
              <a:defRPr/>
            </a:pPr>
            <a:endParaRPr kumimoji="0" lang="en-US" sz="750" b="0" i="0" u="none" strike="noStrike" kern="1200" cap="none" spc="0" normalizeH="0" baseline="0" noProof="0" dirty="0">
              <a:ln>
                <a:noFill/>
              </a:ln>
              <a:solidFill>
                <a:srgbClr val="6D6E6A"/>
              </a:solidFill>
              <a:effectLst/>
              <a:uLnTx/>
              <a:uFillTx/>
              <a:latin typeface="Arial"/>
              <a:ea typeface="LF_Kai"/>
              <a:cs typeface="+mn-cs"/>
            </a:endParaRPr>
          </a:p>
        </p:txBody>
      </p:sp>
      <p:graphicFrame>
        <p:nvGraphicFramePr>
          <p:cNvPr id="49" name="Table 48">
            <a:extLst>
              <a:ext uri="{FF2B5EF4-FFF2-40B4-BE49-F238E27FC236}">
                <a16:creationId xmlns:a16="http://schemas.microsoft.com/office/drawing/2014/main" id="{E4C77A48-04D6-44EE-AF27-F209DB7BF68E}"/>
              </a:ext>
            </a:extLst>
          </p:cNvPr>
          <p:cNvGraphicFramePr>
            <a:graphicFrameLocks noGrp="1"/>
          </p:cNvGraphicFramePr>
          <p:nvPr>
            <p:extLst>
              <p:ext uri="{D42A27DB-BD31-4B8C-83A1-F6EECF244321}">
                <p14:modId xmlns:p14="http://schemas.microsoft.com/office/powerpoint/2010/main" val="1259121068"/>
              </p:ext>
            </p:extLst>
          </p:nvPr>
        </p:nvGraphicFramePr>
        <p:xfrm>
          <a:off x="214603" y="3259965"/>
          <a:ext cx="8634840" cy="3018879"/>
        </p:xfrm>
        <a:graphic>
          <a:graphicData uri="http://schemas.openxmlformats.org/drawingml/2006/table">
            <a:tbl>
              <a:tblPr firstRow="1" bandRow="1">
                <a:tableStyleId>{5C22544A-7EE6-4342-B048-85BDC9FD1C3A}</a:tableStyleId>
              </a:tblPr>
              <a:tblGrid>
                <a:gridCol w="2158710">
                  <a:extLst>
                    <a:ext uri="{9D8B030D-6E8A-4147-A177-3AD203B41FA5}">
                      <a16:colId xmlns:a16="http://schemas.microsoft.com/office/drawing/2014/main" val="20000"/>
                    </a:ext>
                  </a:extLst>
                </a:gridCol>
                <a:gridCol w="2158710">
                  <a:extLst>
                    <a:ext uri="{9D8B030D-6E8A-4147-A177-3AD203B41FA5}">
                      <a16:colId xmlns:a16="http://schemas.microsoft.com/office/drawing/2014/main" val="4039467375"/>
                    </a:ext>
                  </a:extLst>
                </a:gridCol>
                <a:gridCol w="2158710">
                  <a:extLst>
                    <a:ext uri="{9D8B030D-6E8A-4147-A177-3AD203B41FA5}">
                      <a16:colId xmlns:a16="http://schemas.microsoft.com/office/drawing/2014/main" val="2174569736"/>
                    </a:ext>
                  </a:extLst>
                </a:gridCol>
                <a:gridCol w="2158710">
                  <a:extLst>
                    <a:ext uri="{9D8B030D-6E8A-4147-A177-3AD203B41FA5}">
                      <a16:colId xmlns:a16="http://schemas.microsoft.com/office/drawing/2014/main" val="20003"/>
                    </a:ext>
                  </a:extLst>
                </a:gridCol>
              </a:tblGrid>
              <a:tr h="1521973">
                <a:tc>
                  <a:txBody>
                    <a:bodyPr/>
                    <a:lstStyle/>
                    <a:p>
                      <a:pPr algn="l"/>
                      <a:r>
                        <a:rPr lang="en-US" sz="1100" b="1" i="0" dirty="0">
                          <a:solidFill>
                            <a:srgbClr val="005DA2"/>
                          </a:solidFill>
                          <a:latin typeface="Arial" panose="020B0604020202020204" pitchFamily="34" charset="0"/>
                          <a:cs typeface="Arial" panose="020B0604020202020204" pitchFamily="34" charset="0"/>
                        </a:rPr>
                        <a:t>End market breakdown</a:t>
                      </a:r>
                      <a:r>
                        <a:rPr lang="en-US" sz="1100" b="1" i="0" baseline="30000" dirty="0">
                          <a:solidFill>
                            <a:srgbClr val="005DA2"/>
                          </a:solidFill>
                          <a:latin typeface="Arial" panose="020B0604020202020204" pitchFamily="34" charset="0"/>
                          <a:cs typeface="Arial" panose="020B0604020202020204" pitchFamily="34" charset="0"/>
                        </a:rPr>
                        <a:t>2</a:t>
                      </a:r>
                    </a:p>
                  </a:txBody>
                  <a:tcPr marL="80682" marR="80682" marT="40341" marB="40341"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1100" b="0" i="0" dirty="0">
                        <a:solidFill>
                          <a:schemeClr val="tx1"/>
                        </a:solidFill>
                        <a:latin typeface="Arial" panose="020B0604020202020204" pitchFamily="34" charset="0"/>
                        <a:cs typeface="Arial" panose="020B0604020202020204" pitchFamily="34" charset="0"/>
                      </a:endParaRPr>
                    </a:p>
                  </a:txBody>
                  <a:tcPr marL="80682" marR="80682" marT="40341" marB="40341"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1100" b="0" i="0" dirty="0">
                        <a:solidFill>
                          <a:schemeClr val="tx1"/>
                        </a:solidFill>
                        <a:latin typeface="Arial" panose="020B0604020202020204" pitchFamily="34" charset="0"/>
                        <a:cs typeface="Arial" panose="020B0604020202020204" pitchFamily="34" charset="0"/>
                      </a:endParaRPr>
                    </a:p>
                  </a:txBody>
                  <a:tcPr marL="80682" marR="80682" marT="40341" marB="40341"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1100" b="1" i="0" u="none" dirty="0">
                        <a:solidFill>
                          <a:schemeClr val="tx1"/>
                        </a:solidFill>
                        <a:latin typeface="Arial" panose="020B0604020202020204" pitchFamily="34" charset="0"/>
                        <a:cs typeface="Arial" panose="020B0604020202020204" pitchFamily="34" charset="0"/>
                      </a:endParaRPr>
                    </a:p>
                  </a:txBody>
                  <a:tcPr marL="80682" marR="80682" marT="40341" marB="40341"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381593047"/>
                  </a:ext>
                </a:extLst>
              </a:tr>
              <a:tr h="1496906">
                <a:tc>
                  <a:txBody>
                    <a:bodyPr/>
                    <a:lstStyle/>
                    <a:p>
                      <a:pPr algn="l"/>
                      <a:r>
                        <a:rPr lang="en-US" sz="1100" b="1" i="0" dirty="0">
                          <a:solidFill>
                            <a:srgbClr val="005DA2"/>
                          </a:solidFill>
                          <a:latin typeface="Arial" panose="020B0604020202020204" pitchFamily="34" charset="0"/>
                          <a:cs typeface="Arial" panose="020B0604020202020204" pitchFamily="34" charset="0"/>
                        </a:rPr>
                        <a:t>Geography breakdown</a:t>
                      </a:r>
                      <a:r>
                        <a:rPr lang="en-US" sz="1100" b="1" i="0" baseline="30000" dirty="0">
                          <a:solidFill>
                            <a:srgbClr val="005DA2"/>
                          </a:solidFill>
                          <a:latin typeface="Arial" panose="020B0604020202020204" pitchFamily="34" charset="0"/>
                          <a:cs typeface="Arial" panose="020B0604020202020204" pitchFamily="34" charset="0"/>
                        </a:rPr>
                        <a:t>2</a:t>
                      </a:r>
                    </a:p>
                  </a:txBody>
                  <a:tcPr marL="80682" marR="80682" marT="40341" marB="40341"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100" b="0" i="0" dirty="0">
                        <a:solidFill>
                          <a:schemeClr val="tx1"/>
                        </a:solidFill>
                        <a:latin typeface="Arial" panose="020B0604020202020204" pitchFamily="34" charset="0"/>
                        <a:cs typeface="Arial" panose="020B0604020202020204" pitchFamily="34" charset="0"/>
                      </a:endParaRPr>
                    </a:p>
                  </a:txBody>
                  <a:tcPr marL="80682" marR="80682" marT="40341" marB="40341"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100" b="0" i="0" dirty="0">
                        <a:solidFill>
                          <a:schemeClr val="tx1"/>
                        </a:solidFill>
                        <a:latin typeface="Arial" panose="020B0604020202020204" pitchFamily="34" charset="0"/>
                        <a:cs typeface="Arial" panose="020B0604020202020204" pitchFamily="34" charset="0"/>
                      </a:endParaRPr>
                    </a:p>
                  </a:txBody>
                  <a:tcPr marL="80682" marR="80682" marT="40341" marB="40341"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100" b="1" i="0" dirty="0">
                        <a:solidFill>
                          <a:schemeClr val="tx1"/>
                        </a:solidFill>
                        <a:latin typeface="Arial" panose="020B0604020202020204" pitchFamily="34" charset="0"/>
                        <a:cs typeface="Arial" panose="020B0604020202020204" pitchFamily="34" charset="0"/>
                      </a:endParaRPr>
                    </a:p>
                  </a:txBody>
                  <a:tcPr marL="80682" marR="80682" marT="40341" marB="40341"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533988"/>
                  </a:ext>
                </a:extLst>
              </a:tr>
            </a:tbl>
          </a:graphicData>
        </a:graphic>
      </p:graphicFrame>
      <p:graphicFrame>
        <p:nvGraphicFramePr>
          <p:cNvPr id="50" name="Chart 49">
            <a:extLst>
              <a:ext uri="{FF2B5EF4-FFF2-40B4-BE49-F238E27FC236}">
                <a16:creationId xmlns:a16="http://schemas.microsoft.com/office/drawing/2014/main" id="{CBFA6F06-4DAD-4E15-957F-36E9B02919A2}"/>
              </a:ext>
            </a:extLst>
          </p:cNvPr>
          <p:cNvGraphicFramePr/>
          <p:nvPr>
            <p:custDataLst>
              <p:tags r:id="rId2"/>
            </p:custDataLst>
            <p:extLst>
              <p:ext uri="{D42A27DB-BD31-4B8C-83A1-F6EECF244321}">
                <p14:modId xmlns:p14="http://schemas.microsoft.com/office/powerpoint/2010/main" val="3898311740"/>
              </p:ext>
            </p:extLst>
          </p:nvPr>
        </p:nvGraphicFramePr>
        <p:xfrm>
          <a:off x="4337051" y="3120091"/>
          <a:ext cx="2081115" cy="169164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1" name="Table 50">
            <a:extLst>
              <a:ext uri="{FF2B5EF4-FFF2-40B4-BE49-F238E27FC236}">
                <a16:creationId xmlns:a16="http://schemas.microsoft.com/office/drawing/2014/main" id="{3196BA7A-0392-411A-96EA-4A66434B3561}"/>
              </a:ext>
            </a:extLst>
          </p:cNvPr>
          <p:cNvGraphicFramePr>
            <a:graphicFrameLocks noGrp="1"/>
          </p:cNvGraphicFramePr>
          <p:nvPr>
            <p:extLst>
              <p:ext uri="{D42A27DB-BD31-4B8C-83A1-F6EECF244321}">
                <p14:modId xmlns:p14="http://schemas.microsoft.com/office/powerpoint/2010/main" val="167676684"/>
              </p:ext>
            </p:extLst>
          </p:nvPr>
        </p:nvGraphicFramePr>
        <p:xfrm>
          <a:off x="214605" y="1604004"/>
          <a:ext cx="8634837" cy="1611360"/>
        </p:xfrm>
        <a:graphic>
          <a:graphicData uri="http://schemas.openxmlformats.org/drawingml/2006/table">
            <a:tbl>
              <a:tblPr firstRow="1" bandRow="1">
                <a:tableStyleId>{5C22544A-7EE6-4342-B048-85BDC9FD1C3A}</a:tableStyleId>
              </a:tblPr>
              <a:tblGrid>
                <a:gridCol w="584312">
                  <a:extLst>
                    <a:ext uri="{9D8B030D-6E8A-4147-A177-3AD203B41FA5}">
                      <a16:colId xmlns:a16="http://schemas.microsoft.com/office/drawing/2014/main" val="563565362"/>
                    </a:ext>
                  </a:extLst>
                </a:gridCol>
                <a:gridCol w="1330933">
                  <a:extLst>
                    <a:ext uri="{9D8B030D-6E8A-4147-A177-3AD203B41FA5}">
                      <a16:colId xmlns:a16="http://schemas.microsoft.com/office/drawing/2014/main" val="20000"/>
                    </a:ext>
                  </a:extLst>
                </a:gridCol>
                <a:gridCol w="2239864">
                  <a:extLst>
                    <a:ext uri="{9D8B030D-6E8A-4147-A177-3AD203B41FA5}">
                      <a16:colId xmlns:a16="http://schemas.microsoft.com/office/drawing/2014/main" val="4039467375"/>
                    </a:ext>
                  </a:extLst>
                </a:gridCol>
                <a:gridCol w="2239864">
                  <a:extLst>
                    <a:ext uri="{9D8B030D-6E8A-4147-A177-3AD203B41FA5}">
                      <a16:colId xmlns:a16="http://schemas.microsoft.com/office/drawing/2014/main" val="2174569736"/>
                    </a:ext>
                  </a:extLst>
                </a:gridCol>
                <a:gridCol w="2239864">
                  <a:extLst>
                    <a:ext uri="{9D8B030D-6E8A-4147-A177-3AD203B41FA5}">
                      <a16:colId xmlns:a16="http://schemas.microsoft.com/office/drawing/2014/main" val="20003"/>
                    </a:ext>
                  </a:extLst>
                </a:gridCol>
              </a:tblGrid>
              <a:tr h="402840">
                <a:tc>
                  <a:txBody>
                    <a:bodyPr/>
                    <a:lstStyle/>
                    <a:p>
                      <a:pPr algn="ctr"/>
                      <a:r>
                        <a:rPr lang="en-US" sz="1000" b="1" i="0" dirty="0">
                          <a:solidFill>
                            <a:schemeClr val="tx2"/>
                          </a:solidFill>
                          <a:latin typeface="Arial" panose="020B0604020202020204" pitchFamily="34" charset="0"/>
                          <a:cs typeface="Arial" panose="020B0604020202020204" pitchFamily="34" charset="0"/>
                        </a:rPr>
                        <a:t>($mm)</a:t>
                      </a:r>
                    </a:p>
                  </a:txBody>
                  <a:tcPr marL="80682" marR="80682" marT="40341" marB="40341" anchor="ctr">
                    <a:lnL w="12700" cmpd="sng">
                      <a:noFill/>
                    </a:lnL>
                    <a:lnR w="12700" cap="flat" cmpd="sng" algn="ctr">
                      <a:noFill/>
                      <a:prstDash val="solid"/>
                      <a:round/>
                      <a:headEnd type="none" w="med" len="med"/>
                      <a:tailEnd type="none" w="med" len="med"/>
                    </a:lnR>
                    <a:lnT w="12700" cmpd="sng">
                      <a:noFill/>
                    </a:lnT>
                    <a:lnB w="12700" cap="flat" cmpd="sng" algn="ctr">
                      <a:solidFill>
                        <a:srgbClr val="76717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0" b="1" i="0" dirty="0">
                        <a:solidFill>
                          <a:schemeClr val="tx2"/>
                        </a:solidFill>
                        <a:latin typeface="Arial" panose="020B0604020202020204" pitchFamily="34" charset="0"/>
                        <a:cs typeface="Arial" panose="020B0604020202020204" pitchFamily="34" charset="0"/>
                      </a:endParaRPr>
                    </a:p>
                  </a:txBody>
                  <a:tcPr marL="80682" marR="80682" marT="40341" marB="40341" anchor="ctr">
                    <a:lnL w="12700" cmpd="sng">
                      <a:noFill/>
                    </a:lnL>
                    <a:lnR w="12700" cap="flat" cmpd="sng" algn="ctr">
                      <a:noFill/>
                      <a:prstDash val="solid"/>
                      <a:round/>
                      <a:headEnd type="none" w="med" len="med"/>
                      <a:tailEnd type="none" w="med" len="med"/>
                    </a:lnR>
                    <a:lnT w="12700" cmpd="sng">
                      <a:noFill/>
                    </a:lnT>
                    <a:lnB w="12700" cap="flat" cmpd="sng" algn="ctr">
                      <a:solidFill>
                        <a:srgbClr val="76717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0" b="1" i="0" dirty="0">
                        <a:solidFill>
                          <a:schemeClr val="tx2"/>
                        </a:solidFill>
                        <a:latin typeface="Arial" panose="020B0604020202020204" pitchFamily="34" charset="0"/>
                        <a:cs typeface="Arial" panose="020B0604020202020204" pitchFamily="34" charset="0"/>
                      </a:endParaRPr>
                    </a:p>
                  </a:txBody>
                  <a:tcPr marL="80682" marR="80682" marT="40341" marB="40341" anchor="ctr">
                    <a:lnL w="12700" cap="flat" cmpd="sng" algn="ctr">
                      <a:noFill/>
                      <a:prstDash val="solid"/>
                      <a:round/>
                      <a:headEnd type="none" w="med" len="med"/>
                      <a:tailEnd type="none" w="med" len="med"/>
                    </a:lnL>
                    <a:lnB w="12700" cap="flat" cmpd="sng" algn="ctr">
                      <a:solidFill>
                        <a:srgbClr val="767171"/>
                      </a:solidFill>
                      <a:prstDash val="solid"/>
                      <a:round/>
                      <a:headEnd type="none" w="med" len="med"/>
                      <a:tailEnd type="none" w="med" len="med"/>
                    </a:lnB>
                    <a:solidFill>
                      <a:schemeClr val="bg1"/>
                    </a:solidFill>
                  </a:tcPr>
                </a:tc>
                <a:tc>
                  <a:txBody>
                    <a:bodyPr/>
                    <a:lstStyle/>
                    <a:p>
                      <a:pPr algn="ctr"/>
                      <a:endParaRPr lang="en-US" sz="1000" b="1" i="0" dirty="0">
                        <a:solidFill>
                          <a:schemeClr val="tx2"/>
                        </a:solidFill>
                        <a:latin typeface="Arial" panose="020B0604020202020204" pitchFamily="34" charset="0"/>
                        <a:cs typeface="Arial" panose="020B0604020202020204" pitchFamily="34" charset="0"/>
                      </a:endParaRPr>
                    </a:p>
                  </a:txBody>
                  <a:tcPr marL="80682" marR="80682" marT="40341" marB="40341" anchor="ctr">
                    <a:lnB w="12700" cap="flat" cmpd="sng" algn="ctr">
                      <a:solidFill>
                        <a:srgbClr val="767171"/>
                      </a:solidFill>
                      <a:prstDash val="solid"/>
                      <a:round/>
                      <a:headEnd type="none" w="med" len="med"/>
                      <a:tailEnd type="none" w="med" len="med"/>
                    </a:lnB>
                    <a:solidFill>
                      <a:schemeClr val="bg1"/>
                    </a:solidFill>
                  </a:tcPr>
                </a:tc>
                <a:tc>
                  <a:txBody>
                    <a:bodyPr/>
                    <a:lstStyle/>
                    <a:p>
                      <a:pPr algn="ctr"/>
                      <a:endParaRPr lang="en-US" sz="1000" b="1" i="1" dirty="0">
                        <a:solidFill>
                          <a:schemeClr val="tx2"/>
                        </a:solidFill>
                        <a:latin typeface="Arial" panose="020B0604020202020204" pitchFamily="34" charset="0"/>
                        <a:cs typeface="Arial" panose="020B0604020202020204" pitchFamily="34" charset="0"/>
                      </a:endParaRPr>
                    </a:p>
                  </a:txBody>
                  <a:tcPr marL="80682" marR="80682" marT="40341" marB="40341" anchor="ctr">
                    <a:lnB w="12700" cap="flat" cmpd="sng" algn="ctr">
                      <a:solidFill>
                        <a:srgbClr val="76717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02840">
                <a:tc rowSpan="3">
                  <a:txBody>
                    <a:bodyPr/>
                    <a:lstStyle/>
                    <a:p>
                      <a:pPr algn="ctr"/>
                      <a:r>
                        <a:rPr lang="en-US" sz="1000" b="1" i="0" baseline="0" dirty="0">
                          <a:solidFill>
                            <a:schemeClr val="bg1"/>
                          </a:solidFill>
                          <a:latin typeface="Arial" panose="020B0604020202020204" pitchFamily="34" charset="0"/>
                          <a:cs typeface="Arial" panose="020B0604020202020204" pitchFamily="34" charset="0"/>
                        </a:rPr>
                        <a:t>2021A</a:t>
                      </a:r>
                    </a:p>
                  </a:txBody>
                  <a:tcPr marL="80682" marR="80682" marT="40341" marB="40341" anchor="ctr">
                    <a:lnL w="12700" cmpd="sng">
                      <a:noFill/>
                    </a:lnL>
                    <a:lnR w="12700" cap="flat" cmpd="sng" algn="ctr">
                      <a:noFill/>
                      <a:prstDash val="solid"/>
                      <a:round/>
                      <a:headEnd type="none" w="med" len="med"/>
                      <a:tailEnd type="none" w="med" len="med"/>
                    </a:lnR>
                    <a:lnT w="12700" cap="flat" cmpd="sng" algn="ctr">
                      <a:solidFill>
                        <a:srgbClr val="767171"/>
                      </a:solidFill>
                      <a:prstDash val="solid"/>
                      <a:round/>
                      <a:headEnd type="none" w="med" len="med"/>
                      <a:tailEnd type="none" w="med" len="med"/>
                    </a:lnT>
                    <a:lnB w="12700" cap="flat" cmpd="sng" algn="ctr">
                      <a:solidFill>
                        <a:srgbClr val="767171"/>
                      </a:solidFill>
                      <a:prstDash val="solid"/>
                      <a:round/>
                      <a:headEnd type="none" w="med" len="med"/>
                      <a:tailEnd type="none" w="med" len="med"/>
                    </a:lnB>
                    <a:lnTlToBr w="12700" cmpd="sng">
                      <a:noFill/>
                      <a:prstDash val="solid"/>
                    </a:lnTlToBr>
                    <a:lnBlToTr w="12700" cmpd="sng">
                      <a:noFill/>
                      <a:prstDash val="solid"/>
                    </a:lnBlToTr>
                    <a:solidFill>
                      <a:srgbClr val="005DA2"/>
                    </a:solidFill>
                  </a:tcPr>
                </a:tc>
                <a:tc>
                  <a:txBody>
                    <a:bodyPr/>
                    <a:lstStyle/>
                    <a:p>
                      <a:pPr algn="ctr"/>
                      <a:r>
                        <a:rPr lang="en-US" sz="1000" b="1" i="0" dirty="0">
                          <a:solidFill>
                            <a:srgbClr val="005DA2"/>
                          </a:solidFill>
                          <a:latin typeface="Arial" panose="020B0604020202020204" pitchFamily="34" charset="0"/>
                          <a:cs typeface="Arial" panose="020B0604020202020204" pitchFamily="34" charset="0"/>
                        </a:rPr>
                        <a:t>Sales</a:t>
                      </a:r>
                      <a:endParaRPr lang="en-US" sz="1000" b="1" i="0" baseline="0" dirty="0">
                        <a:solidFill>
                          <a:srgbClr val="005DA2"/>
                        </a:solidFill>
                        <a:latin typeface="Arial" panose="020B0604020202020204" pitchFamily="34" charset="0"/>
                        <a:cs typeface="Arial" panose="020B0604020202020204" pitchFamily="34" charset="0"/>
                      </a:endParaRPr>
                    </a:p>
                  </a:txBody>
                  <a:tcPr marL="80682" marR="80682" marT="40341" marB="403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6717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000" b="0" i="0" dirty="0">
                          <a:solidFill>
                            <a:schemeClr val="tx1"/>
                          </a:solidFill>
                          <a:latin typeface="Arial" panose="020B0604020202020204" pitchFamily="34" charset="0"/>
                          <a:cs typeface="Arial" panose="020B0604020202020204" pitchFamily="34" charset="0"/>
                        </a:rPr>
                        <a:t>$378</a:t>
                      </a:r>
                    </a:p>
                  </a:txBody>
                  <a:tcPr marL="80682" marR="80682" marT="40341" marB="40341" anchor="ctr">
                    <a:lnL w="12700" cap="flat" cmpd="sng" algn="ctr">
                      <a:noFill/>
                      <a:prstDash val="solid"/>
                      <a:round/>
                      <a:headEnd type="none" w="med" len="med"/>
                      <a:tailEnd type="none" w="med" len="med"/>
                    </a:lnL>
                    <a:lnR w="12700" cmpd="sng">
                      <a:noFill/>
                    </a:lnR>
                    <a:lnT w="12700" cap="flat" cmpd="sng" algn="ctr">
                      <a:solidFill>
                        <a:srgbClr val="76717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000" b="0" i="0" dirty="0">
                          <a:solidFill>
                            <a:schemeClr val="tx1"/>
                          </a:solidFill>
                          <a:latin typeface="Arial" panose="020B0604020202020204" pitchFamily="34" charset="0"/>
                          <a:cs typeface="Arial" panose="020B0604020202020204" pitchFamily="34" charset="0"/>
                        </a:rPr>
                        <a:t>$132</a:t>
                      </a:r>
                    </a:p>
                  </a:txBody>
                  <a:tcPr marL="80682" marR="80682" marT="40341" marB="40341" anchor="ctr">
                    <a:lnL w="12700" cmpd="sng">
                      <a:noFill/>
                    </a:lnL>
                    <a:lnR w="12700" cmpd="sng">
                      <a:noFill/>
                    </a:lnR>
                    <a:lnT w="12700" cap="flat" cmpd="sng" algn="ctr">
                      <a:solidFill>
                        <a:srgbClr val="76717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000" b="1" i="0" dirty="0">
                          <a:solidFill>
                            <a:schemeClr val="tx1"/>
                          </a:solidFill>
                          <a:latin typeface="Arial" panose="020B0604020202020204" pitchFamily="34" charset="0"/>
                          <a:cs typeface="Arial" panose="020B0604020202020204" pitchFamily="34" charset="0"/>
                        </a:rPr>
                        <a:t>$511</a:t>
                      </a:r>
                    </a:p>
                  </a:txBody>
                  <a:tcPr marL="80682" marR="80682" marT="40341" marB="40341" anchor="ctr">
                    <a:lnL w="12700" cmpd="sng">
                      <a:noFill/>
                    </a:lnL>
                    <a:lnR w="12700" cmpd="sng">
                      <a:noFill/>
                    </a:lnR>
                    <a:lnT w="12700" cap="flat" cmpd="sng" algn="ctr">
                      <a:solidFill>
                        <a:srgbClr val="76717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02840">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1" baseline="0" dirty="0">
                          <a:solidFill>
                            <a:srgbClr val="005DA2"/>
                          </a:solidFill>
                          <a:latin typeface="Arial" panose="020B0604020202020204" pitchFamily="34" charset="0"/>
                          <a:cs typeface="Arial" panose="020B0604020202020204" pitchFamily="34" charset="0"/>
                        </a:rPr>
                        <a:t>Gross Margin</a:t>
                      </a:r>
                    </a:p>
                  </a:txBody>
                  <a:tcPr marL="80682" marR="80682" marT="40341" marB="403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i="1" dirty="0">
                          <a:solidFill>
                            <a:schemeClr val="tx1"/>
                          </a:solidFill>
                          <a:latin typeface="Arial" panose="020B0604020202020204" pitchFamily="34" charset="0"/>
                          <a:cs typeface="Arial" panose="020B0604020202020204" pitchFamily="34" charset="0"/>
                        </a:rPr>
                        <a:t>25.3%</a:t>
                      </a:r>
                    </a:p>
                  </a:txBody>
                  <a:tcPr marL="80682" marR="80682" marT="40341" marB="40341"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i="1" dirty="0">
                          <a:solidFill>
                            <a:schemeClr val="tx1"/>
                          </a:solidFill>
                          <a:latin typeface="Arial" panose="020B0604020202020204" pitchFamily="34" charset="0"/>
                          <a:cs typeface="Arial" panose="020B0604020202020204" pitchFamily="34" charset="0"/>
                        </a:rPr>
                        <a:t>43.2%</a:t>
                      </a:r>
                    </a:p>
                  </a:txBody>
                  <a:tcPr marL="80682" marR="80682" marT="40341" marB="40341"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i="1" dirty="0">
                          <a:solidFill>
                            <a:schemeClr val="tx1"/>
                          </a:solidFill>
                          <a:latin typeface="Arial" panose="020B0604020202020204" pitchFamily="34" charset="0"/>
                          <a:cs typeface="Arial" panose="020B0604020202020204" pitchFamily="34" charset="0"/>
                        </a:rPr>
                        <a:t>30.0%</a:t>
                      </a:r>
                    </a:p>
                  </a:txBody>
                  <a:tcPr marL="80682" marR="80682" marT="40341" marB="40341"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9889235"/>
                  </a:ext>
                </a:extLst>
              </a:tr>
              <a:tr h="402840">
                <a:tc vMerge="1">
                  <a:txBody>
                    <a:bodyPr/>
                    <a:lstStyle/>
                    <a:p>
                      <a:pPr algn="ctr"/>
                      <a:endParaRPr lang="en-US" sz="900" b="1" i="0" baseline="0" dirty="0">
                        <a:solidFill>
                          <a:srgbClr val="005DA2"/>
                        </a:solidFill>
                        <a:latin typeface="Arial" panose="020B0604020202020204" pitchFamily="34" charset="0"/>
                        <a:cs typeface="Arial" panose="020B0604020202020204" pitchFamily="34" charset="0"/>
                      </a:endParaRPr>
                    </a:p>
                  </a:txBody>
                  <a:tcPr marL="80682" marR="80682" marT="40341" marB="40341"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000" b="1" i="1" dirty="0">
                          <a:solidFill>
                            <a:srgbClr val="005DA2"/>
                          </a:solidFill>
                          <a:latin typeface="Arial" panose="020B0604020202020204" pitchFamily="34" charset="0"/>
                          <a:cs typeface="Arial" panose="020B0604020202020204" pitchFamily="34" charset="0"/>
                        </a:rPr>
                        <a:t>Adj</a:t>
                      </a:r>
                      <a:r>
                        <a:rPr lang="en-US" sz="1000" b="1" i="1" baseline="0" dirty="0">
                          <a:solidFill>
                            <a:srgbClr val="005DA2"/>
                          </a:solidFill>
                          <a:latin typeface="Arial" panose="020B0604020202020204" pitchFamily="34" charset="0"/>
                          <a:cs typeface="Arial" panose="020B0604020202020204" pitchFamily="34" charset="0"/>
                        </a:rPr>
                        <a:t>. EBITDA margin</a:t>
                      </a:r>
                    </a:p>
                  </a:txBody>
                  <a:tcPr marL="80682" marR="80682" marT="40341" marB="403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rgbClr val="76717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1" dirty="0">
                          <a:solidFill>
                            <a:schemeClr val="tx1"/>
                          </a:solidFill>
                          <a:latin typeface="Arial" panose="020B0604020202020204" pitchFamily="34" charset="0"/>
                          <a:cs typeface="Arial" panose="020B0604020202020204" pitchFamily="34" charset="0"/>
                        </a:rPr>
                        <a:t>15.4%</a:t>
                      </a:r>
                      <a:r>
                        <a:rPr lang="en-US" sz="1000" b="0" i="1" baseline="30000" dirty="0">
                          <a:solidFill>
                            <a:schemeClr val="tx1"/>
                          </a:solidFill>
                          <a:latin typeface="Arial" panose="020B0604020202020204" pitchFamily="34" charset="0"/>
                          <a:cs typeface="Arial" panose="020B0604020202020204" pitchFamily="34" charset="0"/>
                        </a:rPr>
                        <a:t>1</a:t>
                      </a:r>
                      <a:endParaRPr lang="en-US" sz="1000" b="0" i="1" dirty="0">
                        <a:solidFill>
                          <a:schemeClr val="tx1"/>
                        </a:solidFill>
                        <a:latin typeface="Arial" panose="020B0604020202020204" pitchFamily="34" charset="0"/>
                        <a:cs typeface="Arial" panose="020B0604020202020204" pitchFamily="34" charset="0"/>
                      </a:endParaRPr>
                    </a:p>
                  </a:txBody>
                  <a:tcPr marL="80682" marR="80682" marT="40341" marB="40341" anchor="ctr">
                    <a:lnL w="12700" cap="flat" cmpd="sng" algn="ctr">
                      <a:noFill/>
                      <a:prstDash val="solid"/>
                      <a:round/>
                      <a:headEnd type="none" w="med" len="med"/>
                      <a:tailEnd type="none" w="med" len="med"/>
                    </a:lnL>
                    <a:lnR w="12700" cmpd="sng">
                      <a:noFill/>
                    </a:lnR>
                    <a:lnT w="12700" cmpd="sng">
                      <a:noFill/>
                    </a:lnT>
                    <a:lnB w="12700" cap="flat" cmpd="sng" algn="ctr">
                      <a:solidFill>
                        <a:srgbClr val="76717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i="1" dirty="0">
                          <a:solidFill>
                            <a:schemeClr val="tx1"/>
                          </a:solidFill>
                          <a:latin typeface="Arial" panose="020B0604020202020204" pitchFamily="34" charset="0"/>
                          <a:cs typeface="Arial" panose="020B0604020202020204" pitchFamily="34" charset="0"/>
                        </a:rPr>
                        <a:t>24.9%</a:t>
                      </a:r>
                    </a:p>
                  </a:txBody>
                  <a:tcPr marL="80682" marR="80682" marT="40341" marB="40341" anchor="ctr">
                    <a:lnL w="12700" cmpd="sng">
                      <a:noFill/>
                    </a:lnL>
                    <a:lnR w="12700" cmpd="sng">
                      <a:noFill/>
                    </a:lnR>
                    <a:lnT w="12700" cmpd="sng">
                      <a:noFill/>
                    </a:lnT>
                    <a:lnB w="12700" cap="flat" cmpd="sng" algn="ctr">
                      <a:solidFill>
                        <a:srgbClr val="76717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i="1" dirty="0">
                          <a:solidFill>
                            <a:schemeClr val="tx1"/>
                          </a:solidFill>
                          <a:latin typeface="Arial" panose="020B0604020202020204" pitchFamily="34" charset="0"/>
                          <a:cs typeface="Arial" panose="020B0604020202020204" pitchFamily="34" charset="0"/>
                        </a:rPr>
                        <a:t>17.9%</a:t>
                      </a:r>
                    </a:p>
                  </a:txBody>
                  <a:tcPr marL="80682" marR="80682" marT="40341" marB="40341" anchor="ctr">
                    <a:lnL w="12700" cmpd="sng">
                      <a:noFill/>
                    </a:lnL>
                    <a:lnR w="12700" cmpd="sng">
                      <a:noFill/>
                    </a:lnR>
                    <a:lnT w="12700" cmpd="sng">
                      <a:noFill/>
                    </a:lnT>
                    <a:lnB w="12700" cap="flat" cmpd="sng" algn="ctr">
                      <a:solidFill>
                        <a:srgbClr val="76717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815118"/>
                  </a:ext>
                </a:extLst>
              </a:tr>
            </a:tbl>
          </a:graphicData>
        </a:graphic>
      </p:graphicFrame>
      <p:sp>
        <p:nvSpPr>
          <p:cNvPr id="52" name="Rectangle 51">
            <a:extLst>
              <a:ext uri="{FF2B5EF4-FFF2-40B4-BE49-F238E27FC236}">
                <a16:creationId xmlns:a16="http://schemas.microsoft.com/office/drawing/2014/main" id="{FA172351-03C3-4D5E-B64E-33DC93E0534A}"/>
              </a:ext>
            </a:extLst>
          </p:cNvPr>
          <p:cNvSpPr>
            <a:spLocks/>
          </p:cNvSpPr>
          <p:nvPr/>
        </p:nvSpPr>
        <p:spPr bwMode="auto">
          <a:xfrm>
            <a:off x="3956196" y="1441413"/>
            <a:ext cx="722011" cy="477352"/>
          </a:xfrm>
          <a:prstGeom prst="rect">
            <a:avLst/>
          </a:prstGeom>
          <a:noFill/>
          <a:ln w="6350" cap="flat" cmpd="sng" algn="ctr">
            <a:noFill/>
            <a:prstDash val="solid"/>
            <a:round/>
            <a:headEnd type="none" w="med" len="med"/>
            <a:tailEnd type="none" w="med" len="med"/>
          </a:ln>
          <a:effectLst/>
        </p:spPr>
        <p:txBody>
          <a:bodyPr vert="horz" wrap="none" lIns="40341" tIns="40341" rIns="40341" bIns="40341" numCol="1" rtlCol="0" anchor="ctr" anchorCtr="0" compatLnSpc="1">
            <a:prstTxWarp prst="textNoShape">
              <a:avLst/>
            </a:prstTxWarp>
          </a:bodyPr>
          <a:lstStyle/>
          <a:p>
            <a:pPr algn="ctr" defTabSz="806867" eaLnBrk="0" fontAlgn="base" hangingPunct="0">
              <a:spcBef>
                <a:spcPct val="50000"/>
              </a:spcBef>
              <a:spcAft>
                <a:spcPct val="0"/>
              </a:spcAft>
            </a:pPr>
            <a:r>
              <a:rPr lang="en-US" sz="1765" dirty="0">
                <a:solidFill>
                  <a:schemeClr val="tx2"/>
                </a:solidFill>
                <a:latin typeface="Arial" charset="0"/>
              </a:rPr>
              <a:t>+</a:t>
            </a:r>
          </a:p>
        </p:txBody>
      </p:sp>
      <p:graphicFrame>
        <p:nvGraphicFramePr>
          <p:cNvPr id="53" name="Chart 52">
            <a:extLst>
              <a:ext uri="{FF2B5EF4-FFF2-40B4-BE49-F238E27FC236}">
                <a16:creationId xmlns:a16="http://schemas.microsoft.com/office/drawing/2014/main" id="{9F996949-122A-4926-B3A5-9E17B7672690}"/>
              </a:ext>
            </a:extLst>
          </p:cNvPr>
          <p:cNvGraphicFramePr/>
          <p:nvPr>
            <p:custDataLst>
              <p:tags r:id="rId3"/>
            </p:custDataLst>
            <p:extLst>
              <p:ext uri="{D42A27DB-BD31-4B8C-83A1-F6EECF244321}">
                <p14:modId xmlns:p14="http://schemas.microsoft.com/office/powerpoint/2010/main" val="3843062340"/>
              </p:ext>
            </p:extLst>
          </p:nvPr>
        </p:nvGraphicFramePr>
        <p:xfrm>
          <a:off x="6625336" y="3120091"/>
          <a:ext cx="2081115" cy="1691640"/>
        </p:xfrm>
        <a:graphic>
          <a:graphicData uri="http://schemas.openxmlformats.org/drawingml/2006/chart">
            <c:chart xmlns:c="http://schemas.openxmlformats.org/drawingml/2006/chart" xmlns:r="http://schemas.openxmlformats.org/officeDocument/2006/relationships" r:id="rId11"/>
          </a:graphicData>
        </a:graphic>
      </p:graphicFrame>
      <p:sp>
        <p:nvSpPr>
          <p:cNvPr id="54" name="Rectangle 53">
            <a:extLst>
              <a:ext uri="{FF2B5EF4-FFF2-40B4-BE49-F238E27FC236}">
                <a16:creationId xmlns:a16="http://schemas.microsoft.com/office/drawing/2014/main" id="{F996603F-16D3-4CC9-80F3-CDAE697E1B64}"/>
              </a:ext>
            </a:extLst>
          </p:cNvPr>
          <p:cNvSpPr/>
          <p:nvPr/>
        </p:nvSpPr>
        <p:spPr>
          <a:xfrm>
            <a:off x="4909142" y="4847803"/>
            <a:ext cx="974630" cy="42145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706" b="1" i="1" dirty="0">
              <a:solidFill>
                <a:schemeClr val="tx2"/>
              </a:solidFill>
              <a:latin typeface="Arial" panose="020B0604020202020204" pitchFamily="34" charset="0"/>
              <a:cs typeface="Arial" panose="020B0604020202020204" pitchFamily="34" charset="0"/>
            </a:endParaRPr>
          </a:p>
        </p:txBody>
      </p:sp>
      <p:graphicFrame>
        <p:nvGraphicFramePr>
          <p:cNvPr id="55" name="Chart 54">
            <a:extLst>
              <a:ext uri="{FF2B5EF4-FFF2-40B4-BE49-F238E27FC236}">
                <a16:creationId xmlns:a16="http://schemas.microsoft.com/office/drawing/2014/main" id="{A93C4258-2089-4FE5-8E90-DF1D9860E7F4}"/>
              </a:ext>
            </a:extLst>
          </p:cNvPr>
          <p:cNvGraphicFramePr/>
          <p:nvPr>
            <p:custDataLst>
              <p:tags r:id="rId4"/>
            </p:custDataLst>
            <p:extLst>
              <p:ext uri="{D42A27DB-BD31-4B8C-83A1-F6EECF244321}">
                <p14:modId xmlns:p14="http://schemas.microsoft.com/office/powerpoint/2010/main" val="3349300323"/>
              </p:ext>
            </p:extLst>
          </p:nvPr>
        </p:nvGraphicFramePr>
        <p:xfrm>
          <a:off x="6620298" y="4647684"/>
          <a:ext cx="2081115" cy="169164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6" name="Chart 55">
            <a:extLst>
              <a:ext uri="{FF2B5EF4-FFF2-40B4-BE49-F238E27FC236}">
                <a16:creationId xmlns:a16="http://schemas.microsoft.com/office/drawing/2014/main" id="{F474AC67-B2EB-43EA-9BD6-C199CD166CFD}"/>
              </a:ext>
            </a:extLst>
          </p:cNvPr>
          <p:cNvGraphicFramePr/>
          <p:nvPr>
            <p:custDataLst>
              <p:tags r:id="rId5"/>
            </p:custDataLst>
            <p:extLst>
              <p:ext uri="{D42A27DB-BD31-4B8C-83A1-F6EECF244321}">
                <p14:modId xmlns:p14="http://schemas.microsoft.com/office/powerpoint/2010/main" val="601806473"/>
              </p:ext>
            </p:extLst>
          </p:nvPr>
        </p:nvGraphicFramePr>
        <p:xfrm>
          <a:off x="4337051" y="4658324"/>
          <a:ext cx="2052797"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57" name="Chart 56">
            <a:extLst>
              <a:ext uri="{FF2B5EF4-FFF2-40B4-BE49-F238E27FC236}">
                <a16:creationId xmlns:a16="http://schemas.microsoft.com/office/drawing/2014/main" id="{F98AF638-FB95-4F34-BBD8-3ECA77C538A9}"/>
              </a:ext>
            </a:extLst>
          </p:cNvPr>
          <p:cNvGraphicFramePr/>
          <p:nvPr>
            <p:custDataLst>
              <p:tags r:id="rId6"/>
            </p:custDataLst>
            <p:extLst>
              <p:ext uri="{D42A27DB-BD31-4B8C-83A1-F6EECF244321}">
                <p14:modId xmlns:p14="http://schemas.microsoft.com/office/powerpoint/2010/main" val="4234126808"/>
              </p:ext>
            </p:extLst>
          </p:nvPr>
        </p:nvGraphicFramePr>
        <p:xfrm>
          <a:off x="1928764" y="3120091"/>
          <a:ext cx="2081115" cy="1691640"/>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58" name="Chart 57">
            <a:extLst>
              <a:ext uri="{FF2B5EF4-FFF2-40B4-BE49-F238E27FC236}">
                <a16:creationId xmlns:a16="http://schemas.microsoft.com/office/drawing/2014/main" id="{006839D5-92B1-4354-980A-0603D8401CDC}"/>
              </a:ext>
            </a:extLst>
          </p:cNvPr>
          <p:cNvGraphicFramePr/>
          <p:nvPr>
            <p:custDataLst>
              <p:tags r:id="rId7"/>
            </p:custDataLst>
            <p:extLst>
              <p:ext uri="{D42A27DB-BD31-4B8C-83A1-F6EECF244321}">
                <p14:modId xmlns:p14="http://schemas.microsoft.com/office/powerpoint/2010/main" val="931367936"/>
              </p:ext>
            </p:extLst>
          </p:nvPr>
        </p:nvGraphicFramePr>
        <p:xfrm>
          <a:off x="1928764" y="4662896"/>
          <a:ext cx="2081115" cy="1682496"/>
        </p:xfrm>
        <a:graphic>
          <a:graphicData uri="http://schemas.openxmlformats.org/drawingml/2006/chart">
            <c:chart xmlns:c="http://schemas.openxmlformats.org/drawingml/2006/chart" xmlns:r="http://schemas.openxmlformats.org/officeDocument/2006/relationships" r:id="rId15"/>
          </a:graphicData>
        </a:graphic>
      </p:graphicFrame>
      <p:sp>
        <p:nvSpPr>
          <p:cNvPr id="59" name="Plus 4">
            <a:extLst>
              <a:ext uri="{FF2B5EF4-FFF2-40B4-BE49-F238E27FC236}">
                <a16:creationId xmlns:a16="http://schemas.microsoft.com/office/drawing/2014/main" id="{9830F095-5D41-46E9-A196-BDD9B83710DD}"/>
              </a:ext>
            </a:extLst>
          </p:cNvPr>
          <p:cNvSpPr>
            <a:spLocks noChangeAspect="1"/>
          </p:cNvSpPr>
          <p:nvPr/>
        </p:nvSpPr>
        <p:spPr>
          <a:xfrm>
            <a:off x="3997239" y="3914848"/>
            <a:ext cx="346852" cy="361509"/>
          </a:xfrm>
          <a:prstGeom prst="mathPlus">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Equal 5">
            <a:extLst>
              <a:ext uri="{FF2B5EF4-FFF2-40B4-BE49-F238E27FC236}">
                <a16:creationId xmlns:a16="http://schemas.microsoft.com/office/drawing/2014/main" id="{16BEFDC6-A140-4422-9D3E-B15A3DBB0234}"/>
              </a:ext>
            </a:extLst>
          </p:cNvPr>
          <p:cNvSpPr/>
          <p:nvPr/>
        </p:nvSpPr>
        <p:spPr>
          <a:xfrm>
            <a:off x="6093435" y="3914848"/>
            <a:ext cx="346852" cy="365760"/>
          </a:xfrm>
          <a:prstGeom prst="mathEqual">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 name="Equal 50">
            <a:extLst>
              <a:ext uri="{FF2B5EF4-FFF2-40B4-BE49-F238E27FC236}">
                <a16:creationId xmlns:a16="http://schemas.microsoft.com/office/drawing/2014/main" id="{0BBDC4A7-9C57-45FF-9E23-6556CF128D60}"/>
              </a:ext>
            </a:extLst>
          </p:cNvPr>
          <p:cNvSpPr/>
          <p:nvPr/>
        </p:nvSpPr>
        <p:spPr>
          <a:xfrm>
            <a:off x="6093435" y="5363082"/>
            <a:ext cx="346852" cy="365760"/>
          </a:xfrm>
          <a:prstGeom prst="mathEqual">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 name="Plus 51">
            <a:extLst>
              <a:ext uri="{FF2B5EF4-FFF2-40B4-BE49-F238E27FC236}">
                <a16:creationId xmlns:a16="http://schemas.microsoft.com/office/drawing/2014/main" id="{6A6FC494-5C78-4B56-B1AC-225450B38D9E}"/>
              </a:ext>
            </a:extLst>
          </p:cNvPr>
          <p:cNvSpPr>
            <a:spLocks noChangeAspect="1"/>
          </p:cNvSpPr>
          <p:nvPr/>
        </p:nvSpPr>
        <p:spPr>
          <a:xfrm>
            <a:off x="3985880" y="5361302"/>
            <a:ext cx="346852" cy="361509"/>
          </a:xfrm>
          <a:prstGeom prst="mathPlus">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53B55D23-C120-4FCC-B8B0-6211AB4A12E7}"/>
              </a:ext>
            </a:extLst>
          </p:cNvPr>
          <p:cNvSpPr txBox="1"/>
          <p:nvPr/>
        </p:nvSpPr>
        <p:spPr>
          <a:xfrm>
            <a:off x="7074133" y="1714737"/>
            <a:ext cx="1338477" cy="191693"/>
          </a:xfrm>
          <a:prstGeom prst="rect">
            <a:avLst/>
          </a:prstGeom>
          <a:noFill/>
        </p:spPr>
        <p:txBody>
          <a:bodyPr vert="horz" wrap="square" lIns="80682" tIns="40341" rIns="80682" bIns="40341" rtlCol="0" anchor="t">
            <a:spAutoFit/>
          </a:bodyPr>
          <a:lstStyle/>
          <a:p>
            <a:pPr algn="ctr">
              <a:lnSpc>
                <a:spcPct val="110000"/>
              </a:lnSpc>
            </a:pPr>
            <a:r>
              <a:rPr lang="en-US" sz="706" b="1" i="1" dirty="0">
                <a:solidFill>
                  <a:srgbClr val="005DA2"/>
                </a:solidFill>
                <a:latin typeface="Arial" panose="020B0604020202020204" pitchFamily="34" charset="0"/>
                <a:cs typeface="Arial" panose="020B0604020202020204" pitchFamily="34" charset="0"/>
              </a:rPr>
              <a:t>(Assumes no synergies)</a:t>
            </a:r>
          </a:p>
        </p:txBody>
      </p:sp>
      <p:sp>
        <p:nvSpPr>
          <p:cNvPr id="65" name="TextBox 64">
            <a:extLst>
              <a:ext uri="{FF2B5EF4-FFF2-40B4-BE49-F238E27FC236}">
                <a16:creationId xmlns:a16="http://schemas.microsoft.com/office/drawing/2014/main" id="{DB7D77CF-E8A5-49DE-92E1-485FF789F917}"/>
              </a:ext>
            </a:extLst>
          </p:cNvPr>
          <p:cNvSpPr txBox="1"/>
          <p:nvPr/>
        </p:nvSpPr>
        <p:spPr>
          <a:xfrm>
            <a:off x="7040495" y="1525139"/>
            <a:ext cx="1405753" cy="300056"/>
          </a:xfrm>
          <a:prstGeom prst="rect">
            <a:avLst/>
          </a:prstGeom>
          <a:noFill/>
        </p:spPr>
        <p:txBody>
          <a:bodyPr vert="horz" wrap="square" lIns="80682" tIns="40341" rIns="80682" bIns="40341" rtlCol="0" anchor="t">
            <a:spAutoFit/>
          </a:bodyPr>
          <a:lstStyle/>
          <a:p>
            <a:pPr algn="ctr">
              <a:lnSpc>
                <a:spcPct val="110000"/>
              </a:lnSpc>
            </a:pPr>
            <a:r>
              <a:rPr lang="en-US" sz="1400" b="1" dirty="0">
                <a:solidFill>
                  <a:srgbClr val="005DA2"/>
                </a:solidFill>
                <a:latin typeface="Arial" panose="020B0604020202020204" pitchFamily="34" charset="0"/>
                <a:cs typeface="Arial" panose="020B0604020202020204" pitchFamily="34" charset="0"/>
              </a:rPr>
              <a:t>Pro Forma</a:t>
            </a:r>
          </a:p>
        </p:txBody>
      </p:sp>
      <p:sp>
        <p:nvSpPr>
          <p:cNvPr id="66" name="Rectangle 65">
            <a:extLst>
              <a:ext uri="{FF2B5EF4-FFF2-40B4-BE49-F238E27FC236}">
                <a16:creationId xmlns:a16="http://schemas.microsoft.com/office/drawing/2014/main" id="{69293BBC-E34D-4C76-A645-AA0E10C0655C}"/>
              </a:ext>
            </a:extLst>
          </p:cNvPr>
          <p:cNvSpPr/>
          <p:nvPr/>
        </p:nvSpPr>
        <p:spPr>
          <a:xfrm>
            <a:off x="6633974" y="1441412"/>
            <a:ext cx="2067439" cy="4623615"/>
          </a:xfrm>
          <a:prstGeom prst="rect">
            <a:avLst/>
          </a:prstGeom>
          <a:noFill/>
          <a:ln w="19050">
            <a:solidFill>
              <a:srgbClr val="005DA2"/>
            </a:solidFill>
            <a:prstDash val="dash"/>
          </a:ln>
          <a:extLst>
            <a:ext uri="{909E8E84-426E-40DD-AFC4-6F175D3DCCD1}">
              <a14:hiddenFill xmlns:a14="http://schemas.microsoft.com/office/drawing/2010/main">
                <a:solidFill>
                  <a:scrgbClr r="0" g="0" 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0">
            <a:prstTxWarp prst="textNoShape">
              <a:avLst/>
            </a:prstTxWarp>
            <a:noAutofit/>
          </a:bodyPr>
          <a:lstStyle/>
          <a:p>
            <a:pPr algn="ctr">
              <a:lnSpc>
                <a:spcPct val="110000"/>
              </a:lnSpc>
            </a:pPr>
            <a:endParaRPr sz="1200" dirty="0">
              <a:solidFill>
                <a:srgbClr val="6D6E6A"/>
              </a:solidFill>
            </a:endParaRPr>
          </a:p>
        </p:txBody>
      </p:sp>
      <p:sp>
        <p:nvSpPr>
          <p:cNvPr id="70" name="TextBox 69">
            <a:extLst>
              <a:ext uri="{FF2B5EF4-FFF2-40B4-BE49-F238E27FC236}">
                <a16:creationId xmlns:a16="http://schemas.microsoft.com/office/drawing/2014/main" id="{B962D0E7-426D-4B7C-99AD-CE482493461B}"/>
              </a:ext>
            </a:extLst>
          </p:cNvPr>
          <p:cNvSpPr txBox="1"/>
          <p:nvPr>
            <p:custDataLst>
              <p:tags r:id="rId8"/>
            </p:custDataLst>
          </p:nvPr>
        </p:nvSpPr>
        <p:spPr>
          <a:xfrm>
            <a:off x="105577" y="6049783"/>
            <a:ext cx="8875461" cy="408317"/>
          </a:xfrm>
          <a:prstGeom prst="rect">
            <a:avLst/>
          </a:prstGeom>
          <a:noFill/>
        </p:spPr>
        <p:txBody>
          <a:bodyPr vert="horz" wrap="square" lIns="91440" tIns="45720" rIns="91440" bIns="45720" rtlCol="0" anchor="t">
            <a:spAutoFit/>
          </a:bodyPr>
          <a:lstStyle>
            <a:defPPr>
              <a:defRPr lang="fr-FR"/>
            </a:defPPr>
            <a:lvl1pPr>
              <a:lnSpc>
                <a:spcPct val="110000"/>
              </a:lnSpc>
              <a:defRPr sz="700" baseline="30000">
                <a:solidFill>
                  <a:schemeClr val="tx2"/>
                </a:solidFill>
                <a:cs typeface="Times New Roman" pitchFamily="18" charset="0"/>
              </a:defRPr>
            </a:lvl1pPr>
          </a:lstStyle>
          <a:p>
            <a:endParaRPr lang="en-US" dirty="0">
              <a:solidFill>
                <a:schemeClr val="tx1"/>
              </a:solidFill>
              <a:latin typeface="Arial" panose="020B0604020202020204" pitchFamily="34" charset="0"/>
              <a:cs typeface="Arial" panose="020B0604020202020204" pitchFamily="34" charset="0"/>
            </a:endParaRPr>
          </a:p>
          <a:p>
            <a:r>
              <a:rPr lang="en-US" dirty="0">
                <a:solidFill>
                  <a:schemeClr val="tx1"/>
                </a:solidFill>
                <a:latin typeface="Arial" panose="020B0604020202020204" pitchFamily="34" charset="0"/>
                <a:cs typeface="Arial" panose="020B0604020202020204" pitchFamily="34" charset="0"/>
              </a:rPr>
              <a:t>1 </a:t>
            </a:r>
            <a:r>
              <a:rPr lang="en-US" baseline="0" dirty="0">
                <a:solidFill>
                  <a:schemeClr val="tx1"/>
                </a:solidFill>
                <a:latin typeface="Arial" panose="020B0604020202020204" pitchFamily="34" charset="0"/>
                <a:cs typeface="Arial" panose="020B0604020202020204" pitchFamily="34" charset="0"/>
              </a:rPr>
              <a:t>Includes $6.7mm LIFO adjustment; </a:t>
            </a:r>
            <a:r>
              <a:rPr lang="en-US" dirty="0">
                <a:solidFill>
                  <a:schemeClr val="tx1"/>
                </a:solidFill>
                <a:latin typeface="Arial" panose="020B0604020202020204" pitchFamily="34" charset="0"/>
                <a:cs typeface="Arial" panose="020B0604020202020204" pitchFamily="34" charset="0"/>
              </a:rPr>
              <a:t>2</a:t>
            </a:r>
            <a:r>
              <a:rPr lang="en-US" baseline="0" dirty="0">
                <a:solidFill>
                  <a:schemeClr val="tx1"/>
                </a:solidFill>
                <a:latin typeface="Arial" panose="020B0604020202020204" pitchFamily="34" charset="0"/>
                <a:cs typeface="Arial" panose="020B0604020202020204" pitchFamily="34" charset="0"/>
              </a:rPr>
              <a:t> Based on FY2021A; </a:t>
            </a:r>
            <a:r>
              <a:rPr lang="en-US" dirty="0">
                <a:solidFill>
                  <a:schemeClr val="tx1"/>
                </a:solidFill>
                <a:latin typeface="Arial" panose="020B0604020202020204" pitchFamily="34" charset="0"/>
                <a:cs typeface="Arial" panose="020B0604020202020204" pitchFamily="34" charset="0"/>
              </a:rPr>
              <a:t>3 </a:t>
            </a:r>
            <a:r>
              <a:rPr lang="en-US" baseline="0" dirty="0">
                <a:solidFill>
                  <a:schemeClr val="tx1"/>
                </a:solidFill>
                <a:latin typeface="Arial" panose="020B0604020202020204" pitchFamily="34" charset="0"/>
                <a:cs typeface="Arial" panose="020B0604020202020204" pitchFamily="34" charset="0"/>
              </a:rPr>
              <a:t>Includes municipality, logging, marine, mining, aviation and other; </a:t>
            </a:r>
            <a:r>
              <a:rPr lang="en-US" dirty="0">
                <a:solidFill>
                  <a:schemeClr val="tx1"/>
                </a:solidFill>
                <a:latin typeface="Arial" panose="020B0604020202020204" pitchFamily="34" charset="0"/>
                <a:cs typeface="Arial" panose="020B0604020202020204" pitchFamily="34" charset="0"/>
              </a:rPr>
              <a:t>4 </a:t>
            </a:r>
            <a:r>
              <a:rPr lang="en-US" baseline="0" dirty="0">
                <a:solidFill>
                  <a:schemeClr val="tx1"/>
                </a:solidFill>
                <a:latin typeface="Arial" panose="020B0604020202020204" pitchFamily="34" charset="0"/>
                <a:cs typeface="Arial" panose="020B0604020202020204" pitchFamily="34" charset="0"/>
              </a:rPr>
              <a:t>Includes Sotera revenues; </a:t>
            </a:r>
            <a:r>
              <a:rPr lang="en-US" dirty="0">
                <a:solidFill>
                  <a:schemeClr val="tx1"/>
                </a:solidFill>
                <a:latin typeface="Arial" panose="020B0604020202020204" pitchFamily="34" charset="0"/>
                <a:cs typeface="Arial" panose="020B0604020202020204" pitchFamily="34" charset="0"/>
              </a:rPr>
              <a:t>5</a:t>
            </a:r>
            <a:r>
              <a:rPr lang="en-US" baseline="0" dirty="0">
                <a:solidFill>
                  <a:schemeClr val="tx1"/>
                </a:solidFill>
                <a:latin typeface="Arial" panose="020B0604020202020204" pitchFamily="34" charset="0"/>
                <a:cs typeface="Arial" panose="020B0604020202020204" pitchFamily="34" charset="0"/>
              </a:rPr>
              <a:t> Includes all Fill-Rite revenues, except agriculture, construction, and Sotera; </a:t>
            </a:r>
            <a:r>
              <a:rPr lang="en-US" dirty="0">
                <a:solidFill>
                  <a:schemeClr val="tx1"/>
                </a:solidFill>
                <a:latin typeface="Arial" panose="020B0604020202020204" pitchFamily="34" charset="0"/>
                <a:cs typeface="Arial" panose="020B0604020202020204" pitchFamily="34" charset="0"/>
              </a:rPr>
              <a:t>6 </a:t>
            </a:r>
            <a:r>
              <a:rPr lang="en-US" baseline="0" dirty="0">
                <a:solidFill>
                  <a:schemeClr val="tx1"/>
                </a:solidFill>
                <a:latin typeface="Arial" panose="020B0604020202020204" pitchFamily="34" charset="0"/>
                <a:cs typeface="Arial" panose="020B0604020202020204" pitchFamily="34" charset="0"/>
              </a:rPr>
              <a:t>Includes Gorman-Rupp’s sales in Middle East, Asia/Oceania, and Africa and Fill-Rite’s sales outside of USA, Canada, and Mexico and South &amp; Central America</a:t>
            </a:r>
          </a:p>
        </p:txBody>
      </p:sp>
      <p:sp>
        <p:nvSpPr>
          <p:cNvPr id="71" name="Rectangle 70">
            <a:extLst>
              <a:ext uri="{FF2B5EF4-FFF2-40B4-BE49-F238E27FC236}">
                <a16:creationId xmlns:a16="http://schemas.microsoft.com/office/drawing/2014/main" id="{A955133F-F7D5-457B-A945-B241919D9167}"/>
              </a:ext>
            </a:extLst>
          </p:cNvPr>
          <p:cNvSpPr/>
          <p:nvPr/>
        </p:nvSpPr>
        <p:spPr>
          <a:xfrm>
            <a:off x="-1157681" y="1031846"/>
            <a:ext cx="696287" cy="453005"/>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AE9A2418-F5BD-487C-AE13-B0B05BA0FCF4}"/>
              </a:ext>
            </a:extLst>
          </p:cNvPr>
          <p:cNvSpPr/>
          <p:nvPr/>
        </p:nvSpPr>
        <p:spPr>
          <a:xfrm>
            <a:off x="-1157681" y="1577130"/>
            <a:ext cx="696287" cy="45300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62AC"/>
              </a:solidFill>
            </a:endParaRPr>
          </a:p>
        </p:txBody>
      </p:sp>
      <p:sp>
        <p:nvSpPr>
          <p:cNvPr id="73" name="Rectangle 72">
            <a:extLst>
              <a:ext uri="{FF2B5EF4-FFF2-40B4-BE49-F238E27FC236}">
                <a16:creationId xmlns:a16="http://schemas.microsoft.com/office/drawing/2014/main" id="{774DC97C-A2D7-4292-B7F7-E99518C651EA}"/>
              </a:ext>
            </a:extLst>
          </p:cNvPr>
          <p:cNvSpPr/>
          <p:nvPr/>
        </p:nvSpPr>
        <p:spPr>
          <a:xfrm>
            <a:off x="-1157681" y="2667698"/>
            <a:ext cx="696287" cy="453005"/>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C68DA1DB-4526-43EB-AE97-0333CD7702DB}"/>
              </a:ext>
            </a:extLst>
          </p:cNvPr>
          <p:cNvSpPr/>
          <p:nvPr/>
        </p:nvSpPr>
        <p:spPr>
          <a:xfrm>
            <a:off x="-1157681" y="2122414"/>
            <a:ext cx="696287" cy="453005"/>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7A20841E-AF6A-4E93-8FB5-66CE0D717226}"/>
              </a:ext>
            </a:extLst>
          </p:cNvPr>
          <p:cNvSpPr/>
          <p:nvPr/>
        </p:nvSpPr>
        <p:spPr>
          <a:xfrm>
            <a:off x="-1157681" y="3284293"/>
            <a:ext cx="696287" cy="453005"/>
          </a:xfrm>
          <a:prstGeom prst="rect">
            <a:avLst/>
          </a:prstGeom>
          <a:solidFill>
            <a:srgbClr val="00C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D29BC02-94CA-400F-9FC4-47AAB81981C8}"/>
              </a:ext>
            </a:extLst>
          </p:cNvPr>
          <p:cNvSpPr/>
          <p:nvPr/>
        </p:nvSpPr>
        <p:spPr>
          <a:xfrm>
            <a:off x="-1157681" y="3896696"/>
            <a:ext cx="696287" cy="453005"/>
          </a:xfrm>
          <a:prstGeom prst="rect">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3FF9BF24-5D98-4F73-A05F-588DD2863F3A}"/>
              </a:ext>
            </a:extLst>
          </p:cNvPr>
          <p:cNvSpPr/>
          <p:nvPr/>
        </p:nvSpPr>
        <p:spPr>
          <a:xfrm>
            <a:off x="-1157681" y="4509099"/>
            <a:ext cx="696287" cy="45300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AEDF7D2C-FE7A-452D-84B3-F958DE0FB8F5}"/>
              </a:ext>
            </a:extLst>
          </p:cNvPr>
          <p:cNvSpPr/>
          <p:nvPr/>
        </p:nvSpPr>
        <p:spPr>
          <a:xfrm>
            <a:off x="-1157681" y="5196293"/>
            <a:ext cx="696287" cy="453005"/>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56124D1F-023F-4BAE-974A-EDB1F0189EA4}"/>
              </a:ext>
            </a:extLst>
          </p:cNvPr>
          <p:cNvSpPr/>
          <p:nvPr/>
        </p:nvSpPr>
        <p:spPr>
          <a:xfrm>
            <a:off x="-1157681" y="5846369"/>
            <a:ext cx="696287" cy="45300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2" descr="Fill-Rite Homepage">
            <a:extLst>
              <a:ext uri="{FF2B5EF4-FFF2-40B4-BE49-F238E27FC236}">
                <a16:creationId xmlns:a16="http://schemas.microsoft.com/office/drawing/2014/main" id="{BE5D7792-2094-4BA1-BE2F-52F492B29D58}"/>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23594"/>
          <a:stretch/>
        </p:blipFill>
        <p:spPr bwMode="auto">
          <a:xfrm>
            <a:off x="4949684" y="1542952"/>
            <a:ext cx="1175919" cy="20673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C7E23F6A-67CB-434C-A797-AD0AAE8B0E51}"/>
              </a:ext>
            </a:extLst>
          </p:cNvPr>
          <p:cNvGrpSpPr/>
          <p:nvPr/>
        </p:nvGrpSpPr>
        <p:grpSpPr>
          <a:xfrm>
            <a:off x="2833964" y="1365697"/>
            <a:ext cx="792909" cy="553068"/>
            <a:chOff x="2991007" y="1685412"/>
            <a:chExt cx="1803646" cy="1183699"/>
          </a:xfrm>
        </p:grpSpPr>
        <p:sp>
          <p:nvSpPr>
            <p:cNvPr id="37" name="Rounded Rectangle 6">
              <a:extLst>
                <a:ext uri="{FF2B5EF4-FFF2-40B4-BE49-F238E27FC236}">
                  <a16:creationId xmlns:a16="http://schemas.microsoft.com/office/drawing/2014/main" id="{BE95EE91-9837-416B-AF6D-B3A4EC45CA26}"/>
                </a:ext>
              </a:extLst>
            </p:cNvPr>
            <p:cNvSpPr/>
            <p:nvPr/>
          </p:nvSpPr>
          <p:spPr>
            <a:xfrm>
              <a:off x="2991007" y="1685412"/>
              <a:ext cx="1803646" cy="1183699"/>
            </a:xfrm>
            <a:prstGeom prst="roundRect">
              <a:avLst>
                <a:gd name="adj" fmla="val 10122"/>
              </a:avLst>
            </a:prstGeom>
            <a:solidFill>
              <a:srgbClr val="005DA2"/>
            </a:solidFill>
            <a:ln w="19050">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a:endParaRPr lang="en-US" sz="1200" b="1" dirty="0">
                <a:solidFill>
                  <a:schemeClr val="bg1"/>
                </a:solidFill>
                <a:latin typeface="Arial" panose="020B0604020202020204" pitchFamily="34" charset="0"/>
                <a:cs typeface="Arial" panose="020B0604020202020204" pitchFamily="34" charset="0"/>
              </a:endParaRPr>
            </a:p>
          </p:txBody>
        </p:sp>
        <p:pic>
          <p:nvPicPr>
            <p:cNvPr id="38" name="Picture 37" descr="Logo&#10;&#10;Description automatically generated">
              <a:extLst>
                <a:ext uri="{FF2B5EF4-FFF2-40B4-BE49-F238E27FC236}">
                  <a16:creationId xmlns:a16="http://schemas.microsoft.com/office/drawing/2014/main" id="{541A4BF1-8BF1-4154-AEA3-5D68646987C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237315" y="1744655"/>
              <a:ext cx="1311030" cy="1065212"/>
            </a:xfrm>
            <a:prstGeom prst="rect">
              <a:avLst/>
            </a:prstGeom>
          </p:spPr>
        </p:pic>
      </p:grpSp>
    </p:spTree>
    <p:extLst>
      <p:ext uri="{BB962C8B-B14F-4D97-AF65-F5344CB8AC3E}">
        <p14:creationId xmlns:p14="http://schemas.microsoft.com/office/powerpoint/2010/main" val="17129583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43B17F9-C438-4CC5-AB36-8AB2BC836659}"/>
              </a:ext>
            </a:extLst>
          </p:cNvPr>
          <p:cNvSpPr>
            <a:spLocks noGrp="1"/>
          </p:cNvSpPr>
          <p:nvPr>
            <p:ph type="title"/>
          </p:nvPr>
        </p:nvSpPr>
        <p:spPr>
          <a:solidFill>
            <a:schemeClr val="bg1"/>
          </a:solidFill>
          <a:ln>
            <a:noFill/>
          </a:ln>
        </p:spPr>
        <p:txBody>
          <a:bodyPr/>
          <a:lstStyle/>
          <a:p>
            <a:r>
              <a:rPr lang="en-US" sz="2600" cap="all" dirty="0">
                <a:solidFill>
                  <a:schemeClr val="tx1">
                    <a:lumMod val="65000"/>
                    <a:lumOff val="35000"/>
                  </a:schemeClr>
                </a:solidFill>
                <a:latin typeface="+mj-lt"/>
              </a:rPr>
              <a:t>SUSTAINABILITY</a:t>
            </a:r>
          </a:p>
        </p:txBody>
      </p:sp>
      <p:sp>
        <p:nvSpPr>
          <p:cNvPr id="4" name="Slide Number Placeholder 3"/>
          <p:cNvSpPr>
            <a:spLocks noGrp="1"/>
          </p:cNvSpPr>
          <p:nvPr>
            <p:ph type="sldNum" sz="quarter" idx="4"/>
          </p:nvPr>
        </p:nvSpPr>
        <p:spPr/>
        <p:txBody>
          <a:bodyPr/>
          <a:lstStyle/>
          <a:p>
            <a:fld id="{31565880-C22B-4283-895A-C9E13DE199B6}" type="slidenum">
              <a:rPr lang="en-US" smtClean="0"/>
              <a:pPr/>
              <a:t>49</a:t>
            </a:fld>
            <a:endParaRPr lang="en-US" dirty="0"/>
          </a:p>
        </p:txBody>
      </p:sp>
      <p:sp>
        <p:nvSpPr>
          <p:cNvPr id="5" name="Content Placeholder 2"/>
          <p:cNvSpPr>
            <a:spLocks noGrp="1"/>
          </p:cNvSpPr>
          <p:nvPr>
            <p:ph idx="4294967295"/>
          </p:nvPr>
        </p:nvSpPr>
        <p:spPr>
          <a:xfrm>
            <a:off x="183356" y="1048309"/>
            <a:ext cx="8777287" cy="3117850"/>
          </a:xfrm>
          <a:prstGeom prst="rect">
            <a:avLst/>
          </a:prstGeom>
        </p:spPr>
        <p:txBody>
          <a:bodyPr>
            <a:normAutofit lnSpcReduction="10000"/>
          </a:bodyPr>
          <a:lstStyle/>
          <a:p>
            <a:pPr marL="0" indent="0" defTabSz="457200">
              <a:lnSpc>
                <a:spcPct val="110000"/>
              </a:lnSpc>
              <a:spcBef>
                <a:spcPts val="0"/>
              </a:spcBef>
              <a:buSzPct val="90000"/>
              <a:buNone/>
            </a:pPr>
            <a:r>
              <a:rPr lang="en-US" sz="2000" dirty="0">
                <a:solidFill>
                  <a:schemeClr val="tx2">
                    <a:lumMod val="75000"/>
                  </a:schemeClr>
                </a:solidFill>
              </a:rPr>
              <a:t>Gorman-Rupp companies are committed to advancing the </a:t>
            </a:r>
          </a:p>
          <a:p>
            <a:pPr marL="0" indent="0" defTabSz="457200">
              <a:lnSpc>
                <a:spcPct val="110000"/>
              </a:lnSpc>
              <a:spcBef>
                <a:spcPts val="0"/>
              </a:spcBef>
              <a:buSzPct val="90000"/>
              <a:buNone/>
            </a:pPr>
            <a:r>
              <a:rPr lang="en-US" sz="2000" dirty="0">
                <a:solidFill>
                  <a:schemeClr val="tx2">
                    <a:lumMod val="75000"/>
                  </a:schemeClr>
                </a:solidFill>
              </a:rPr>
              <a:t>health, safety and wellness of our employees, customers </a:t>
            </a:r>
          </a:p>
          <a:p>
            <a:pPr marL="0" indent="0" defTabSz="457200">
              <a:lnSpc>
                <a:spcPct val="110000"/>
              </a:lnSpc>
              <a:spcBef>
                <a:spcPts val="0"/>
              </a:spcBef>
              <a:buSzPct val="90000"/>
              <a:buNone/>
            </a:pPr>
            <a:r>
              <a:rPr lang="en-US" sz="2000" dirty="0">
                <a:solidFill>
                  <a:schemeClr val="tx2">
                    <a:lumMod val="75000"/>
                  </a:schemeClr>
                </a:solidFill>
              </a:rPr>
              <a:t>and communities by:</a:t>
            </a:r>
          </a:p>
          <a:p>
            <a:pPr marL="798513" indent="-336550" defTabSz="457200">
              <a:lnSpc>
                <a:spcPct val="110000"/>
              </a:lnSpc>
              <a:spcBef>
                <a:spcPts val="600"/>
              </a:spcBef>
              <a:spcAft>
                <a:spcPts val="600"/>
              </a:spcAft>
              <a:buSzPct val="90000"/>
              <a:buFont typeface="Wingdings" panose="05000000000000000000" pitchFamily="2" charset="2"/>
              <a:buChar char=""/>
            </a:pPr>
            <a:r>
              <a:rPr lang="en-US" sz="1600" dirty="0">
                <a:solidFill>
                  <a:schemeClr val="tx2">
                    <a:lumMod val="75000"/>
                  </a:schemeClr>
                </a:solidFill>
              </a:rPr>
              <a:t>Making a positive impact on our communities through philanthropy and social engagement;</a:t>
            </a:r>
          </a:p>
          <a:p>
            <a:pPr marL="798513" indent="-336550" defTabSz="457200">
              <a:lnSpc>
                <a:spcPct val="110000"/>
              </a:lnSpc>
              <a:spcBef>
                <a:spcPts val="0"/>
              </a:spcBef>
              <a:spcAft>
                <a:spcPts val="600"/>
              </a:spcAft>
              <a:buSzPct val="90000"/>
              <a:buFont typeface="Wingdings" panose="05000000000000000000" pitchFamily="2" charset="2"/>
              <a:buChar char=""/>
            </a:pPr>
            <a:r>
              <a:rPr lang="en-US" sz="1600" dirty="0">
                <a:solidFill>
                  <a:schemeClr val="tx2">
                    <a:lumMod val="75000"/>
                  </a:schemeClr>
                </a:solidFill>
              </a:rPr>
              <a:t>Reducing our impact on the environment through resource conservation and waste prevention;</a:t>
            </a:r>
          </a:p>
          <a:p>
            <a:pPr marL="798513" indent="-336550" defTabSz="457200">
              <a:lnSpc>
                <a:spcPct val="110000"/>
              </a:lnSpc>
              <a:spcBef>
                <a:spcPts val="0"/>
              </a:spcBef>
              <a:spcAft>
                <a:spcPts val="600"/>
              </a:spcAft>
              <a:buSzPct val="90000"/>
              <a:buFont typeface="Wingdings" panose="05000000000000000000" pitchFamily="2" charset="2"/>
              <a:buChar char=""/>
            </a:pPr>
            <a:r>
              <a:rPr lang="en-US" sz="1600" dirty="0">
                <a:solidFill>
                  <a:schemeClr val="tx2">
                    <a:lumMod val="75000"/>
                  </a:schemeClr>
                </a:solidFill>
              </a:rPr>
              <a:t>Treating employees fairly, with dignity, and without discrimination – and maintaining similar expectations of our supply chain partners; and</a:t>
            </a:r>
          </a:p>
          <a:p>
            <a:pPr marL="798513" indent="-336550" defTabSz="457200">
              <a:lnSpc>
                <a:spcPct val="110000"/>
              </a:lnSpc>
              <a:spcBef>
                <a:spcPts val="0"/>
              </a:spcBef>
              <a:spcAft>
                <a:spcPts val="600"/>
              </a:spcAft>
              <a:buSzPct val="90000"/>
              <a:buFont typeface="Wingdings" panose="05000000000000000000" pitchFamily="2" charset="2"/>
              <a:buChar char=""/>
            </a:pPr>
            <a:r>
              <a:rPr lang="en-US" sz="1600" dirty="0">
                <a:solidFill>
                  <a:schemeClr val="tx2">
                    <a:lumMod val="75000"/>
                  </a:schemeClr>
                </a:solidFill>
              </a:rPr>
              <a:t>Providing training and development programs that attract diverse, motivated employees and help them reach their full potential.</a:t>
            </a:r>
          </a:p>
        </p:txBody>
      </p:sp>
      <p:pic>
        <p:nvPicPr>
          <p:cNvPr id="10" name="Picture 9">
            <a:extLst>
              <a:ext uri="{FF2B5EF4-FFF2-40B4-BE49-F238E27FC236}">
                <a16:creationId xmlns:a16="http://schemas.microsoft.com/office/drawing/2014/main" id="{B41C9E5E-CDED-4F1E-B10B-846B671CF4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961"/>
          <a:stretch/>
        </p:blipFill>
        <p:spPr>
          <a:xfrm>
            <a:off x="400115" y="4934223"/>
            <a:ext cx="1579590" cy="957769"/>
          </a:xfrm>
          <a:prstGeom prst="rect">
            <a:avLst/>
          </a:prstGeom>
        </p:spPr>
      </p:pic>
      <p:pic>
        <p:nvPicPr>
          <p:cNvPr id="12" name="Picture 11">
            <a:extLst>
              <a:ext uri="{FF2B5EF4-FFF2-40B4-BE49-F238E27FC236}">
                <a16:creationId xmlns:a16="http://schemas.microsoft.com/office/drawing/2014/main" id="{09169A2D-321B-4998-8D1C-8A52CBCEB1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9351" y="3978528"/>
            <a:ext cx="3366425" cy="2243722"/>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7E66FA2C-D6AE-4792-B12B-54B520EF97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7888" y="4477909"/>
            <a:ext cx="2804547" cy="18703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4417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798" y="1259795"/>
            <a:ext cx="9017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TextBox 4"/>
          <p:cNvSpPr txBox="1">
            <a:spLocks noChangeArrowheads="1"/>
          </p:cNvSpPr>
          <p:nvPr/>
        </p:nvSpPr>
        <p:spPr bwMode="auto">
          <a:xfrm>
            <a:off x="1291061" y="1259795"/>
            <a:ext cx="141763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300"/>
              </a:spcAft>
            </a:pPr>
            <a:r>
              <a:rPr lang="en-US" altLang="en-US" sz="800" b="1" dirty="0">
                <a:latin typeface="Arial Narrow" panose="020B0606020202030204" pitchFamily="34" charset="0"/>
              </a:rPr>
              <a:t>Gorman-Rupp Pumps USA</a:t>
            </a:r>
          </a:p>
          <a:p>
            <a:r>
              <a:rPr lang="en-US" altLang="en-US" sz="800" dirty="0">
                <a:latin typeface="Arial Narrow" panose="020B0606020202030204" pitchFamily="34" charset="0"/>
              </a:rPr>
              <a:t>Mansfield, OH</a:t>
            </a:r>
          </a:p>
          <a:p>
            <a:r>
              <a:rPr lang="en-US" altLang="en-US" sz="800" dirty="0">
                <a:latin typeface="Arial Narrow" panose="020B0606020202030204" pitchFamily="34" charset="0"/>
              </a:rPr>
              <a:t>USA</a:t>
            </a:r>
          </a:p>
          <a:p>
            <a:r>
              <a:rPr lang="en-US" altLang="en-US" sz="800" dirty="0">
                <a:latin typeface="Arial Narrow" panose="020B0606020202030204" pitchFamily="34" charset="0"/>
              </a:rPr>
              <a:t>www.grpumps.com</a:t>
            </a:r>
          </a:p>
        </p:txBody>
      </p:sp>
      <p:pic>
        <p:nvPicPr>
          <p:cNvPr id="130"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098" y="1879227"/>
            <a:ext cx="10969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 name="TextBox 134"/>
          <p:cNvSpPr txBox="1">
            <a:spLocks noChangeArrowheads="1"/>
          </p:cNvSpPr>
          <p:nvPr/>
        </p:nvSpPr>
        <p:spPr bwMode="auto">
          <a:xfrm>
            <a:off x="1291061" y="1879227"/>
            <a:ext cx="15240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300"/>
              </a:spcAft>
            </a:pPr>
            <a:r>
              <a:rPr lang="en-US" altLang="en-US" sz="800" b="1" dirty="0">
                <a:latin typeface="Arial Narrow" panose="020B0606020202030204" pitchFamily="34" charset="0"/>
              </a:rPr>
              <a:t>Gorman-Rupp of Canada Limited</a:t>
            </a:r>
          </a:p>
          <a:p>
            <a:r>
              <a:rPr lang="en-US" altLang="en-US" sz="800" dirty="0">
                <a:latin typeface="Arial Narrow" panose="020B0606020202030204" pitchFamily="34" charset="0"/>
              </a:rPr>
              <a:t>St. Thomas, Ontario</a:t>
            </a:r>
          </a:p>
          <a:p>
            <a:r>
              <a:rPr lang="en-US" altLang="en-US" sz="800" dirty="0">
                <a:latin typeface="Arial Narrow" panose="020B0606020202030204" pitchFamily="34" charset="0"/>
              </a:rPr>
              <a:t>Canada</a:t>
            </a:r>
          </a:p>
          <a:p>
            <a:r>
              <a:rPr lang="en-US" altLang="en-US" sz="800" dirty="0">
                <a:latin typeface="Arial Narrow" panose="020B0606020202030204" pitchFamily="34" charset="0"/>
              </a:rPr>
              <a:t>www.grpumps.ca</a:t>
            </a:r>
          </a:p>
        </p:txBody>
      </p:sp>
      <p:pic>
        <p:nvPicPr>
          <p:cNvPr id="132"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357" y="3137253"/>
            <a:ext cx="104140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412" y="2514946"/>
            <a:ext cx="103006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 name="TextBox 137"/>
          <p:cNvSpPr txBox="1">
            <a:spLocks noChangeArrowheads="1"/>
          </p:cNvSpPr>
          <p:nvPr/>
        </p:nvSpPr>
        <p:spPr bwMode="auto">
          <a:xfrm>
            <a:off x="1285712" y="3137253"/>
            <a:ext cx="1636713"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300"/>
              </a:spcAft>
            </a:pPr>
            <a:r>
              <a:rPr lang="en-US" altLang="en-US" sz="800" b="1" dirty="0">
                <a:latin typeface="Arial Narrow" panose="020B0606020202030204" pitchFamily="34" charset="0"/>
              </a:rPr>
              <a:t>Gorman-Rupp Europe B.V.</a:t>
            </a:r>
          </a:p>
          <a:p>
            <a:r>
              <a:rPr lang="en-US" altLang="en-US" sz="800" dirty="0">
                <a:latin typeface="Arial Narrow" panose="020B0606020202030204" pitchFamily="34" charset="0"/>
              </a:rPr>
              <a:t>Waardenburg, The Netherlands</a:t>
            </a:r>
          </a:p>
          <a:p>
            <a:r>
              <a:rPr lang="en-US" altLang="en-US" sz="800" dirty="0">
                <a:latin typeface="Arial Narrow" panose="020B0606020202030204" pitchFamily="34" charset="0"/>
              </a:rPr>
              <a:t>Namur, Belgium</a:t>
            </a:r>
          </a:p>
          <a:p>
            <a:r>
              <a:rPr lang="en-US" altLang="en-US" sz="800" dirty="0">
                <a:latin typeface="Arial Narrow" panose="020B0606020202030204" pitchFamily="34" charset="0"/>
              </a:rPr>
              <a:t>www.grpumps.eu</a:t>
            </a:r>
          </a:p>
        </p:txBody>
      </p:sp>
      <p:sp>
        <p:nvSpPr>
          <p:cNvPr id="135" name="TextBox 138"/>
          <p:cNvSpPr txBox="1">
            <a:spLocks noChangeArrowheads="1"/>
          </p:cNvSpPr>
          <p:nvPr/>
        </p:nvSpPr>
        <p:spPr bwMode="auto">
          <a:xfrm>
            <a:off x="1280261" y="2514946"/>
            <a:ext cx="182880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300"/>
              </a:spcAft>
            </a:pPr>
            <a:r>
              <a:rPr lang="en-US" altLang="en-US" sz="800" b="1" dirty="0">
                <a:latin typeface="Arial Narrow" panose="020B0606020202030204" pitchFamily="34" charset="0"/>
              </a:rPr>
              <a:t>Gorman-Rupp Africa Proprietary Limited</a:t>
            </a:r>
          </a:p>
          <a:p>
            <a:r>
              <a:rPr lang="en-US" altLang="en-US" sz="800" dirty="0">
                <a:latin typeface="Arial Narrow" panose="020B0606020202030204" pitchFamily="34" charset="0"/>
              </a:rPr>
              <a:t>Johannesburg, Cape Town &amp; Durban</a:t>
            </a:r>
          </a:p>
          <a:p>
            <a:r>
              <a:rPr lang="en-US" altLang="en-US" sz="800" dirty="0">
                <a:latin typeface="Arial Narrow" panose="020B0606020202030204" pitchFamily="34" charset="0"/>
              </a:rPr>
              <a:t>South Africa</a:t>
            </a:r>
          </a:p>
          <a:p>
            <a:r>
              <a:rPr lang="en-US" altLang="en-US" sz="800" dirty="0">
                <a:latin typeface="Arial Narrow" panose="020B0606020202030204" pitchFamily="34" charset="0"/>
              </a:rPr>
              <a:t>www.gormanrupp.co.za</a:t>
            </a:r>
          </a:p>
        </p:txBody>
      </p:sp>
      <p:sp>
        <p:nvSpPr>
          <p:cNvPr id="136" name="TextBox 135"/>
          <p:cNvSpPr txBox="1"/>
          <p:nvPr/>
        </p:nvSpPr>
        <p:spPr>
          <a:xfrm>
            <a:off x="92018" y="891398"/>
            <a:ext cx="3810000" cy="307975"/>
          </a:xfrm>
          <a:prstGeom prst="rect">
            <a:avLst/>
          </a:prstGeom>
          <a:noFill/>
        </p:spPr>
        <p:txBody>
          <a:bodyPr>
            <a:spAutoFit/>
          </a:bodyPr>
          <a:lstStyle/>
          <a:p>
            <a:pPr>
              <a:defRPr/>
            </a:pPr>
            <a:r>
              <a:rPr lang="en-US" sz="1400" b="1" dirty="0">
                <a:solidFill>
                  <a:schemeClr val="accent6">
                    <a:lumMod val="75000"/>
                  </a:schemeClr>
                </a:solidFill>
              </a:rPr>
              <a:t>GORMAN-RUPP PUMPS GROUP</a:t>
            </a:r>
          </a:p>
        </p:txBody>
      </p:sp>
      <p:sp>
        <p:nvSpPr>
          <p:cNvPr id="137" name="TextBox 136"/>
          <p:cNvSpPr txBox="1"/>
          <p:nvPr/>
        </p:nvSpPr>
        <p:spPr>
          <a:xfrm>
            <a:off x="101543" y="3867506"/>
            <a:ext cx="3265488" cy="307975"/>
          </a:xfrm>
          <a:prstGeom prst="rect">
            <a:avLst/>
          </a:prstGeom>
          <a:noFill/>
        </p:spPr>
        <p:txBody>
          <a:bodyPr>
            <a:spAutoFit/>
          </a:bodyPr>
          <a:lstStyle/>
          <a:p>
            <a:pPr>
              <a:defRPr/>
            </a:pPr>
            <a:r>
              <a:rPr lang="en-US" sz="1400" b="1" dirty="0">
                <a:solidFill>
                  <a:schemeClr val="accent6">
                    <a:lumMod val="75000"/>
                  </a:schemeClr>
                </a:solidFill>
              </a:rPr>
              <a:t>PATTERSON PUMPS GROUP</a:t>
            </a:r>
          </a:p>
        </p:txBody>
      </p:sp>
      <p:pic>
        <p:nvPicPr>
          <p:cNvPr id="139" name="Picture 2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526" y="4439638"/>
            <a:ext cx="9175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 name="Picture 2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451" y="4846038"/>
            <a:ext cx="67310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 name="TextBox 156"/>
          <p:cNvSpPr txBox="1">
            <a:spLocks noChangeArrowheads="1"/>
          </p:cNvSpPr>
          <p:nvPr/>
        </p:nvSpPr>
        <p:spPr bwMode="auto">
          <a:xfrm>
            <a:off x="1125481" y="4477106"/>
            <a:ext cx="152400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300"/>
              </a:spcAft>
            </a:pPr>
            <a:r>
              <a:rPr lang="en-US" altLang="en-US" sz="800" b="1" dirty="0">
                <a:latin typeface="Arial Narrow" panose="020B0606020202030204" pitchFamily="34" charset="0"/>
              </a:rPr>
              <a:t>Patterson Pump Company</a:t>
            </a:r>
          </a:p>
          <a:p>
            <a:r>
              <a:rPr lang="en-US" altLang="en-US" sz="800" dirty="0">
                <a:latin typeface="Arial Narrow" panose="020B0606020202030204" pitchFamily="34" charset="0"/>
              </a:rPr>
              <a:t>Toccoa, GA</a:t>
            </a:r>
          </a:p>
          <a:p>
            <a:r>
              <a:rPr lang="en-US" altLang="en-US" sz="800" dirty="0">
                <a:latin typeface="Arial Narrow" panose="020B0606020202030204" pitchFamily="34" charset="0"/>
              </a:rPr>
              <a:t>USA</a:t>
            </a:r>
          </a:p>
          <a:p>
            <a:r>
              <a:rPr lang="en-US" altLang="en-US" sz="800" dirty="0">
                <a:latin typeface="Arial Narrow" panose="020B0606020202030204" pitchFamily="34" charset="0"/>
              </a:rPr>
              <a:t>www.pattersonpumps.com</a:t>
            </a:r>
          </a:p>
        </p:txBody>
      </p:sp>
      <p:pic>
        <p:nvPicPr>
          <p:cNvPr id="142" name="Picture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9726" y="5595630"/>
            <a:ext cx="8175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 name="TextBox 158"/>
          <p:cNvSpPr txBox="1">
            <a:spLocks noChangeArrowheads="1"/>
          </p:cNvSpPr>
          <p:nvPr/>
        </p:nvSpPr>
        <p:spPr bwMode="auto">
          <a:xfrm>
            <a:off x="1148153" y="5535305"/>
            <a:ext cx="15240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300"/>
              </a:spcAft>
            </a:pPr>
            <a:r>
              <a:rPr lang="en-US" altLang="en-US" sz="800" b="1" dirty="0">
                <a:latin typeface="Arial Narrow" panose="020B0606020202030204" pitchFamily="34" charset="0"/>
              </a:rPr>
              <a:t>Patterson Pump Ireland Limited</a:t>
            </a:r>
          </a:p>
          <a:p>
            <a:r>
              <a:rPr lang="en-US" altLang="en-US" sz="800" dirty="0">
                <a:latin typeface="Arial Narrow" panose="020B0606020202030204" pitchFamily="34" charset="0"/>
              </a:rPr>
              <a:t>Mullingar</a:t>
            </a:r>
          </a:p>
          <a:p>
            <a:r>
              <a:rPr lang="en-US" altLang="en-US" sz="800" dirty="0">
                <a:latin typeface="Arial Narrow" panose="020B0606020202030204" pitchFamily="34" charset="0"/>
              </a:rPr>
              <a:t>Ireland</a:t>
            </a:r>
          </a:p>
          <a:p>
            <a:r>
              <a:rPr lang="en-US" altLang="en-US" sz="800" dirty="0">
                <a:latin typeface="Arial Narrow" panose="020B0606020202030204" pitchFamily="34" charset="0"/>
              </a:rPr>
              <a:t>www.ie.pattersonpumps.com</a:t>
            </a:r>
          </a:p>
        </p:txBody>
      </p:sp>
      <p:cxnSp>
        <p:nvCxnSpPr>
          <p:cNvPr id="144" name="Straight Connector 143"/>
          <p:cNvCxnSpPr/>
          <p:nvPr/>
        </p:nvCxnSpPr>
        <p:spPr>
          <a:xfrm>
            <a:off x="152400" y="3802800"/>
            <a:ext cx="2926080" cy="0"/>
          </a:xfrm>
          <a:prstGeom prst="line">
            <a:avLst/>
          </a:prstGeom>
          <a:ln w="635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45" name="Picture 2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04862" y="1516417"/>
            <a:ext cx="10080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 name="Picture 2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04862" y="1838186"/>
            <a:ext cx="655638"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 name="TextBox 164"/>
          <p:cNvSpPr txBox="1">
            <a:spLocks noChangeArrowheads="1"/>
          </p:cNvSpPr>
          <p:nvPr/>
        </p:nvSpPr>
        <p:spPr bwMode="auto">
          <a:xfrm>
            <a:off x="4435150" y="1454011"/>
            <a:ext cx="1570037" cy="86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300"/>
              </a:spcAft>
            </a:pPr>
            <a:r>
              <a:rPr lang="en-US" altLang="en-US" sz="800" b="1" dirty="0">
                <a:latin typeface="Arial Narrow" panose="020B0606020202030204" pitchFamily="34" charset="0"/>
              </a:rPr>
              <a:t>National Pump Company</a:t>
            </a:r>
          </a:p>
          <a:p>
            <a:r>
              <a:rPr lang="en-US" altLang="en-US" sz="800" dirty="0">
                <a:latin typeface="Arial Narrow" panose="020B0606020202030204" pitchFamily="34" charset="0"/>
              </a:rPr>
              <a:t>Glendale, AZ; Fresno, CA; Zolfo Springs, FL; Olive Branch, MS; Lubbock, TX; Houston, TX </a:t>
            </a:r>
          </a:p>
          <a:p>
            <a:r>
              <a:rPr lang="en-US" altLang="en-US" sz="800" dirty="0">
                <a:latin typeface="Arial Narrow" panose="020B0606020202030204" pitchFamily="34" charset="0"/>
              </a:rPr>
              <a:t>USA</a:t>
            </a:r>
          </a:p>
          <a:p>
            <a:r>
              <a:rPr lang="en-US" altLang="en-US" sz="800" dirty="0">
                <a:latin typeface="Arial Narrow" panose="020B0606020202030204" pitchFamily="34" charset="0"/>
              </a:rPr>
              <a:t>www.nationalpumpcompany.com</a:t>
            </a:r>
          </a:p>
        </p:txBody>
      </p:sp>
      <p:pic>
        <p:nvPicPr>
          <p:cNvPr id="148" name="Picture 29"/>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84237" y="3408974"/>
            <a:ext cx="58102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 name="TextBox 166"/>
          <p:cNvSpPr txBox="1">
            <a:spLocks noChangeArrowheads="1"/>
          </p:cNvSpPr>
          <p:nvPr/>
        </p:nvSpPr>
        <p:spPr bwMode="auto">
          <a:xfrm>
            <a:off x="4297037" y="3337536"/>
            <a:ext cx="15240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300"/>
              </a:spcAft>
            </a:pPr>
            <a:r>
              <a:rPr lang="en-US" altLang="en-US" sz="800" b="1" dirty="0">
                <a:latin typeface="Arial Narrow" panose="020B0606020202030204" pitchFamily="34" charset="0"/>
              </a:rPr>
              <a:t>Gorman-Rupp Industries Division</a:t>
            </a:r>
          </a:p>
          <a:p>
            <a:r>
              <a:rPr lang="en-US" altLang="en-US" sz="800" dirty="0">
                <a:latin typeface="Arial Narrow" panose="020B0606020202030204" pitchFamily="34" charset="0"/>
              </a:rPr>
              <a:t>Bellville, OH</a:t>
            </a:r>
          </a:p>
          <a:p>
            <a:r>
              <a:rPr lang="en-US" altLang="en-US" sz="800" dirty="0">
                <a:latin typeface="Arial Narrow" panose="020B0606020202030204" pitchFamily="34" charset="0"/>
              </a:rPr>
              <a:t>USA</a:t>
            </a:r>
          </a:p>
          <a:p>
            <a:r>
              <a:rPr lang="en-US" altLang="en-US" sz="800" dirty="0">
                <a:latin typeface="Arial Narrow" panose="020B0606020202030204" pitchFamily="34" charset="0"/>
              </a:rPr>
              <a:t>www.gripumps.com </a:t>
            </a:r>
          </a:p>
        </p:txBody>
      </p:sp>
      <p:sp>
        <p:nvSpPr>
          <p:cNvPr id="151" name="TextBox 150"/>
          <p:cNvSpPr txBox="1"/>
          <p:nvPr/>
        </p:nvSpPr>
        <p:spPr>
          <a:xfrm>
            <a:off x="3382637" y="938567"/>
            <a:ext cx="2613025" cy="307975"/>
          </a:xfrm>
          <a:prstGeom prst="rect">
            <a:avLst/>
          </a:prstGeom>
          <a:noFill/>
        </p:spPr>
        <p:txBody>
          <a:bodyPr>
            <a:spAutoFit/>
          </a:bodyPr>
          <a:lstStyle/>
          <a:p>
            <a:pPr>
              <a:defRPr/>
            </a:pPr>
            <a:r>
              <a:rPr lang="en-US" sz="1400" b="1" dirty="0">
                <a:solidFill>
                  <a:schemeClr val="accent6">
                    <a:lumMod val="75000"/>
                  </a:schemeClr>
                </a:solidFill>
              </a:rPr>
              <a:t>NATIONAL PUMPS GROUP</a:t>
            </a:r>
          </a:p>
        </p:txBody>
      </p:sp>
      <p:sp>
        <p:nvSpPr>
          <p:cNvPr id="152" name="TextBox 151"/>
          <p:cNvSpPr txBox="1"/>
          <p:nvPr/>
        </p:nvSpPr>
        <p:spPr>
          <a:xfrm>
            <a:off x="3392162" y="2827949"/>
            <a:ext cx="2613025" cy="307975"/>
          </a:xfrm>
          <a:prstGeom prst="rect">
            <a:avLst/>
          </a:prstGeom>
          <a:noFill/>
        </p:spPr>
        <p:txBody>
          <a:bodyPr>
            <a:spAutoFit/>
          </a:bodyPr>
          <a:lstStyle/>
          <a:p>
            <a:pPr>
              <a:defRPr/>
            </a:pPr>
            <a:r>
              <a:rPr lang="en-US" sz="1400" b="1" dirty="0">
                <a:solidFill>
                  <a:schemeClr val="accent6">
                    <a:lumMod val="75000"/>
                  </a:schemeClr>
                </a:solidFill>
              </a:rPr>
              <a:t>CUSTOM PUMPS GROUP</a:t>
            </a:r>
          </a:p>
        </p:txBody>
      </p:sp>
      <p:pic>
        <p:nvPicPr>
          <p:cNvPr id="153" name="Picture 3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460424" y="4202724"/>
            <a:ext cx="785813"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 name="TextBox 171"/>
          <p:cNvSpPr txBox="1">
            <a:spLocks noChangeArrowheads="1"/>
          </p:cNvSpPr>
          <p:nvPr/>
        </p:nvSpPr>
        <p:spPr bwMode="auto">
          <a:xfrm>
            <a:off x="4289099" y="4161449"/>
            <a:ext cx="152400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300"/>
              </a:spcAft>
            </a:pPr>
            <a:r>
              <a:rPr lang="en-US" altLang="en-US" sz="800" b="1" dirty="0">
                <a:latin typeface="Arial Narrow" panose="020B0606020202030204" pitchFamily="34" charset="0"/>
              </a:rPr>
              <a:t>AMT Pump Company</a:t>
            </a:r>
          </a:p>
          <a:p>
            <a:r>
              <a:rPr lang="en-US" altLang="en-US" sz="800" dirty="0">
                <a:latin typeface="Arial Narrow" panose="020B0606020202030204" pitchFamily="34" charset="0"/>
              </a:rPr>
              <a:t>Royersford, PA</a:t>
            </a:r>
          </a:p>
          <a:p>
            <a:r>
              <a:rPr lang="en-US" altLang="en-US" sz="800" dirty="0">
                <a:latin typeface="Arial Narrow" panose="020B0606020202030204" pitchFamily="34" charset="0"/>
              </a:rPr>
              <a:t>USA</a:t>
            </a:r>
          </a:p>
          <a:p>
            <a:r>
              <a:rPr lang="en-US" altLang="en-US" sz="800" dirty="0">
                <a:latin typeface="Arial Narrow" panose="020B0606020202030204" pitchFamily="34" charset="0"/>
              </a:rPr>
              <a:t>www.amtpump.com</a:t>
            </a:r>
          </a:p>
        </p:txBody>
      </p:sp>
      <p:sp>
        <p:nvSpPr>
          <p:cNvPr id="2" name="Title 1"/>
          <p:cNvSpPr>
            <a:spLocks noGrp="1"/>
          </p:cNvSpPr>
          <p:nvPr>
            <p:ph type="title"/>
          </p:nvPr>
        </p:nvSpPr>
        <p:spPr/>
        <p:txBody>
          <a:bodyPr/>
          <a:lstStyle/>
          <a:p>
            <a:r>
              <a:rPr lang="en-US" dirty="0"/>
              <a:t>GLOBAL OPERATIONS</a:t>
            </a:r>
          </a:p>
        </p:txBody>
      </p:sp>
      <p:sp>
        <p:nvSpPr>
          <p:cNvPr id="8" name="Slide Number Placeholder 7"/>
          <p:cNvSpPr>
            <a:spLocks noGrp="1"/>
          </p:cNvSpPr>
          <p:nvPr>
            <p:ph type="sldNum" sz="quarter" idx="4"/>
          </p:nvPr>
        </p:nvSpPr>
        <p:spPr>
          <a:xfrm>
            <a:off x="6987012" y="6561057"/>
            <a:ext cx="1844379" cy="213236"/>
          </a:xfrm>
        </p:spPr>
        <p:txBody>
          <a:bodyPr/>
          <a:lstStyle/>
          <a:p>
            <a:fld id="{31565880-C22B-4283-895A-C9E13DE199B6}" type="slidenum">
              <a:rPr lang="en-US" smtClean="0"/>
              <a:pPr/>
              <a:t>5</a:t>
            </a:fld>
            <a:endParaRPr lang="en-US" dirty="0"/>
          </a:p>
        </p:txBody>
      </p:sp>
      <p:pic>
        <p:nvPicPr>
          <p:cNvPr id="4" name="Picture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0432" y="5083947"/>
            <a:ext cx="536718" cy="242449"/>
          </a:xfrm>
          <a:prstGeom prst="rect">
            <a:avLst/>
          </a:prstGeom>
        </p:spPr>
      </p:pic>
      <p:graphicFrame>
        <p:nvGraphicFramePr>
          <p:cNvPr id="6" name="Chart 5"/>
          <p:cNvGraphicFramePr/>
          <p:nvPr>
            <p:extLst>
              <p:ext uri="{D42A27DB-BD31-4B8C-83A1-F6EECF244321}">
                <p14:modId xmlns:p14="http://schemas.microsoft.com/office/powerpoint/2010/main" val="254263351"/>
              </p:ext>
            </p:extLst>
          </p:nvPr>
        </p:nvGraphicFramePr>
        <p:xfrm>
          <a:off x="6140934" y="1797502"/>
          <a:ext cx="2982720" cy="3581202"/>
        </p:xfrm>
        <a:graphic>
          <a:graphicData uri="http://schemas.openxmlformats.org/drawingml/2006/chart">
            <c:chart xmlns:c="http://schemas.openxmlformats.org/drawingml/2006/chart" xmlns:r="http://schemas.openxmlformats.org/officeDocument/2006/relationships" r:id="rId14"/>
          </a:graphicData>
        </a:graphic>
      </p:graphicFrame>
      <p:cxnSp>
        <p:nvCxnSpPr>
          <p:cNvPr id="39" name="Straight Connector 38"/>
          <p:cNvCxnSpPr/>
          <p:nvPr/>
        </p:nvCxnSpPr>
        <p:spPr>
          <a:xfrm>
            <a:off x="3315781" y="2588455"/>
            <a:ext cx="2651760" cy="0"/>
          </a:xfrm>
          <a:prstGeom prst="line">
            <a:avLst/>
          </a:prstGeom>
          <a:ln w="635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163831" y="3911316"/>
            <a:ext cx="0" cy="23780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3156904" y="946814"/>
            <a:ext cx="6927" cy="26967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085299" y="3925700"/>
            <a:ext cx="0" cy="23780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6078372" y="961198"/>
            <a:ext cx="6927" cy="26967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C82137A-8DA5-4C5E-AEA6-D6B4F0DF1121}"/>
              </a:ext>
            </a:extLst>
          </p:cNvPr>
          <p:cNvCxnSpPr/>
          <p:nvPr/>
        </p:nvCxnSpPr>
        <p:spPr>
          <a:xfrm>
            <a:off x="3315781" y="5112046"/>
            <a:ext cx="2651760" cy="0"/>
          </a:xfrm>
          <a:prstGeom prst="line">
            <a:avLst/>
          </a:prstGeom>
          <a:ln w="635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998EBB3-C2E6-4A32-A274-17170F7A3E0F}"/>
              </a:ext>
            </a:extLst>
          </p:cNvPr>
          <p:cNvSpPr txBox="1"/>
          <p:nvPr/>
        </p:nvSpPr>
        <p:spPr>
          <a:xfrm>
            <a:off x="3413395" y="5177309"/>
            <a:ext cx="2613025" cy="307975"/>
          </a:xfrm>
          <a:prstGeom prst="rect">
            <a:avLst/>
          </a:prstGeom>
          <a:noFill/>
        </p:spPr>
        <p:txBody>
          <a:bodyPr>
            <a:spAutoFit/>
          </a:bodyPr>
          <a:lstStyle/>
          <a:p>
            <a:pPr>
              <a:defRPr/>
            </a:pPr>
            <a:r>
              <a:rPr lang="en-US" sz="1400" b="1" dirty="0">
                <a:solidFill>
                  <a:schemeClr val="accent6">
                    <a:lumMod val="75000"/>
                  </a:schemeClr>
                </a:solidFill>
              </a:rPr>
              <a:t>FILL-RITE COMPANY</a:t>
            </a:r>
          </a:p>
        </p:txBody>
      </p:sp>
      <p:pic>
        <p:nvPicPr>
          <p:cNvPr id="5" name="Picture 4">
            <a:extLst>
              <a:ext uri="{FF2B5EF4-FFF2-40B4-BE49-F238E27FC236}">
                <a16:creationId xmlns:a16="http://schemas.microsoft.com/office/drawing/2014/main" id="{5436516A-4AEE-4C7B-8AF1-38E3A79B2ED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392162" y="5590581"/>
            <a:ext cx="894191" cy="202849"/>
          </a:xfrm>
          <a:prstGeom prst="rect">
            <a:avLst/>
          </a:prstGeom>
        </p:spPr>
      </p:pic>
      <p:sp>
        <p:nvSpPr>
          <p:cNvPr id="42" name="TextBox 164">
            <a:extLst>
              <a:ext uri="{FF2B5EF4-FFF2-40B4-BE49-F238E27FC236}">
                <a16:creationId xmlns:a16="http://schemas.microsoft.com/office/drawing/2014/main" id="{FF12A93B-0677-4468-B1D6-1B78CE627CE9}"/>
              </a:ext>
            </a:extLst>
          </p:cNvPr>
          <p:cNvSpPr txBox="1">
            <a:spLocks noChangeArrowheads="1"/>
          </p:cNvSpPr>
          <p:nvPr/>
        </p:nvSpPr>
        <p:spPr bwMode="auto">
          <a:xfrm>
            <a:off x="4326109" y="5500584"/>
            <a:ext cx="1570037"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300"/>
              </a:spcAft>
            </a:pPr>
            <a:r>
              <a:rPr lang="en-US" altLang="en-US" sz="800" b="1" dirty="0">
                <a:latin typeface="Arial Narrow" panose="020B0606020202030204" pitchFamily="34" charset="0"/>
              </a:rPr>
              <a:t>Fill-Rite Company</a:t>
            </a:r>
          </a:p>
          <a:p>
            <a:r>
              <a:rPr lang="en-US" altLang="en-US" sz="800" dirty="0">
                <a:latin typeface="Arial Narrow" panose="020B0606020202030204" pitchFamily="34" charset="0"/>
              </a:rPr>
              <a:t>Fort Wayne, IN; Lenexa, KS</a:t>
            </a:r>
          </a:p>
          <a:p>
            <a:r>
              <a:rPr lang="en-US" altLang="en-US" sz="800" dirty="0">
                <a:latin typeface="Arial Narrow" panose="020B0606020202030204" pitchFamily="34" charset="0"/>
              </a:rPr>
              <a:t>USA</a:t>
            </a:r>
          </a:p>
          <a:p>
            <a:r>
              <a:rPr lang="en-US" altLang="en-US" sz="800" dirty="0">
                <a:latin typeface="Arial Narrow" panose="020B0606020202030204" pitchFamily="34" charset="0"/>
              </a:rPr>
              <a:t>www.fillrite.com</a:t>
            </a:r>
          </a:p>
        </p:txBody>
      </p:sp>
    </p:spTree>
    <p:extLst>
      <p:ext uri="{BB962C8B-B14F-4D97-AF65-F5344CB8AC3E}">
        <p14:creationId xmlns:p14="http://schemas.microsoft.com/office/powerpoint/2010/main" val="34655382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INVESTMENT HIGHLIGHTS</a:t>
            </a:r>
          </a:p>
        </p:txBody>
      </p:sp>
      <p:sp>
        <p:nvSpPr>
          <p:cNvPr id="4" name="Slide Number Placeholder 3"/>
          <p:cNvSpPr>
            <a:spLocks noGrp="1"/>
          </p:cNvSpPr>
          <p:nvPr>
            <p:ph type="sldNum" sz="quarter" idx="4"/>
          </p:nvPr>
        </p:nvSpPr>
        <p:spPr/>
        <p:txBody>
          <a:bodyPr/>
          <a:lstStyle/>
          <a:p>
            <a:fld id="{31565880-C22B-4283-895A-C9E13DE199B6}" type="slidenum">
              <a:rPr lang="en-US" smtClean="0"/>
              <a:pPr/>
              <a:t>50</a:t>
            </a:fld>
            <a:endParaRPr lang="en-US" dirty="0"/>
          </a:p>
        </p:txBody>
      </p:sp>
      <p:sp>
        <p:nvSpPr>
          <p:cNvPr id="5" name="Content Placeholder 2"/>
          <p:cNvSpPr>
            <a:spLocks noGrp="1"/>
          </p:cNvSpPr>
          <p:nvPr>
            <p:ph idx="4294967295"/>
          </p:nvPr>
        </p:nvSpPr>
        <p:spPr>
          <a:xfrm>
            <a:off x="551329" y="1750425"/>
            <a:ext cx="8280062" cy="3700182"/>
          </a:xfrm>
          <a:prstGeom prst="rect">
            <a:avLst/>
          </a:prstGeom>
        </p:spPr>
        <p:txBody>
          <a:bodyPr>
            <a:normAutofit/>
          </a:bodyPr>
          <a:lstStyle/>
          <a:p>
            <a:pPr marL="285750" indent="-285750" defTabSz="457200">
              <a:lnSpc>
                <a:spcPct val="110000"/>
              </a:lnSpc>
              <a:spcAft>
                <a:spcPts val="600"/>
              </a:spcAft>
              <a:buSzPct val="90000"/>
              <a:buFont typeface="Wingdings" panose="05000000000000000000" pitchFamily="2" charset="2"/>
              <a:buChar char=""/>
            </a:pPr>
            <a:r>
              <a:rPr lang="en-US" sz="2000" dirty="0">
                <a:solidFill>
                  <a:schemeClr val="tx2">
                    <a:lumMod val="75000"/>
                  </a:schemeClr>
                </a:solidFill>
              </a:rPr>
              <a:t>Over 85 years of innovation and quality pump leadership</a:t>
            </a:r>
          </a:p>
          <a:p>
            <a:pPr marL="285750" indent="-285750" defTabSz="457200">
              <a:lnSpc>
                <a:spcPct val="110000"/>
              </a:lnSpc>
              <a:spcAft>
                <a:spcPts val="600"/>
              </a:spcAft>
              <a:buSzPct val="90000"/>
              <a:buFont typeface="Wingdings" panose="05000000000000000000" pitchFamily="2" charset="2"/>
              <a:buChar char=""/>
            </a:pPr>
            <a:r>
              <a:rPr lang="en-US" sz="2000" dirty="0">
                <a:solidFill>
                  <a:schemeClr val="tx2">
                    <a:lumMod val="75000"/>
                  </a:schemeClr>
                </a:solidFill>
              </a:rPr>
              <a:t>Consistent management team with proven results</a:t>
            </a:r>
          </a:p>
          <a:p>
            <a:pPr marL="285750" indent="-285750" defTabSz="457200">
              <a:lnSpc>
                <a:spcPct val="110000"/>
              </a:lnSpc>
              <a:spcAft>
                <a:spcPts val="600"/>
              </a:spcAft>
              <a:buSzPct val="90000"/>
              <a:buFont typeface="Wingdings" panose="05000000000000000000" pitchFamily="2" charset="2"/>
              <a:buChar char=""/>
            </a:pPr>
            <a:r>
              <a:rPr lang="en-US" sz="2000" dirty="0">
                <a:solidFill>
                  <a:schemeClr val="tx2">
                    <a:lumMod val="75000"/>
                  </a:schemeClr>
                </a:solidFill>
              </a:rPr>
              <a:t>Product and market diversification</a:t>
            </a:r>
          </a:p>
          <a:p>
            <a:pPr marL="285750" indent="-285750" defTabSz="457200">
              <a:lnSpc>
                <a:spcPct val="110000"/>
              </a:lnSpc>
              <a:spcAft>
                <a:spcPts val="600"/>
              </a:spcAft>
              <a:buSzPct val="90000"/>
              <a:buFont typeface="Wingdings" panose="05000000000000000000" pitchFamily="2" charset="2"/>
              <a:buChar char=""/>
            </a:pPr>
            <a:r>
              <a:rPr lang="en-US" sz="2000" dirty="0">
                <a:solidFill>
                  <a:schemeClr val="tx2">
                    <a:lumMod val="75000"/>
                  </a:schemeClr>
                </a:solidFill>
              </a:rPr>
              <a:t>Well positioned for long-term sustainable growth</a:t>
            </a:r>
          </a:p>
          <a:p>
            <a:pPr marL="285750" indent="-285750" defTabSz="457200">
              <a:lnSpc>
                <a:spcPct val="110000"/>
              </a:lnSpc>
              <a:spcAft>
                <a:spcPts val="600"/>
              </a:spcAft>
              <a:buSzPct val="90000"/>
              <a:buFont typeface="Wingdings" panose="05000000000000000000" pitchFamily="2" charset="2"/>
              <a:buChar char=""/>
            </a:pPr>
            <a:r>
              <a:rPr lang="en-US" sz="2000" dirty="0">
                <a:solidFill>
                  <a:schemeClr val="tx2">
                    <a:lumMod val="75000"/>
                  </a:schemeClr>
                </a:solidFill>
              </a:rPr>
              <a:t>History of returning capital to shareholders</a:t>
            </a:r>
          </a:p>
          <a:p>
            <a:pPr marL="285750" indent="-285750" defTabSz="457200">
              <a:lnSpc>
                <a:spcPct val="110000"/>
              </a:lnSpc>
              <a:spcAft>
                <a:spcPts val="600"/>
              </a:spcAft>
              <a:buSzPct val="90000"/>
              <a:buFont typeface="Wingdings" panose="05000000000000000000" pitchFamily="2" charset="2"/>
              <a:buChar char=""/>
            </a:pPr>
            <a:r>
              <a:rPr lang="en-US" sz="2000" dirty="0">
                <a:solidFill>
                  <a:schemeClr val="tx2">
                    <a:lumMod val="75000"/>
                  </a:schemeClr>
                </a:solidFill>
              </a:rPr>
              <a:t>Fill-Rite is expected to be accretive to current operating metrics including organic growth, gross margins, and EBITDA margins </a:t>
            </a:r>
          </a:p>
          <a:p>
            <a:pPr marL="285750" indent="-285750" defTabSz="457200">
              <a:lnSpc>
                <a:spcPct val="110000"/>
              </a:lnSpc>
              <a:spcAft>
                <a:spcPts val="600"/>
              </a:spcAft>
              <a:buSzPct val="90000"/>
              <a:buFont typeface="Wingdings" panose="05000000000000000000" pitchFamily="2" charset="2"/>
              <a:buChar char=""/>
            </a:pPr>
            <a:endParaRPr lang="en-US" sz="2000" dirty="0">
              <a:solidFill>
                <a:schemeClr val="tx2">
                  <a:lumMod val="75000"/>
                </a:schemeClr>
              </a:solidFill>
            </a:endParaRPr>
          </a:p>
        </p:txBody>
      </p:sp>
    </p:spTree>
    <p:extLst>
      <p:ext uri="{BB962C8B-B14F-4D97-AF65-F5344CB8AC3E}">
        <p14:creationId xmlns:p14="http://schemas.microsoft.com/office/powerpoint/2010/main" val="39030486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BIOS</a:t>
            </a:r>
          </a:p>
        </p:txBody>
      </p:sp>
      <p:sp>
        <p:nvSpPr>
          <p:cNvPr id="3" name="Slide Number Placeholder 2"/>
          <p:cNvSpPr>
            <a:spLocks noGrp="1"/>
          </p:cNvSpPr>
          <p:nvPr>
            <p:ph type="sldNum" sz="quarter" idx="4"/>
          </p:nvPr>
        </p:nvSpPr>
        <p:spPr/>
        <p:txBody>
          <a:bodyPr/>
          <a:lstStyle/>
          <a:p>
            <a:fld id="{31565880-C22B-4283-895A-C9E13DE199B6}" type="slidenum">
              <a:rPr lang="en-US" smtClean="0"/>
              <a:pPr/>
              <a:t>51</a:t>
            </a:fld>
            <a:endParaRPr lang="en-US" dirty="0"/>
          </a:p>
        </p:txBody>
      </p:sp>
      <p:sp>
        <p:nvSpPr>
          <p:cNvPr id="5" name="TextBox 5"/>
          <p:cNvSpPr txBox="1">
            <a:spLocks noChangeArrowheads="1"/>
          </p:cNvSpPr>
          <p:nvPr/>
        </p:nvSpPr>
        <p:spPr bwMode="auto">
          <a:xfrm>
            <a:off x="194912" y="1266606"/>
            <a:ext cx="8777071" cy="164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pPr>
            <a:r>
              <a:rPr lang="en-US" altLang="en-US" sz="1400" b="1" dirty="0">
                <a:solidFill>
                  <a:schemeClr val="accent1">
                    <a:lumMod val="75000"/>
                  </a:schemeClr>
                </a:solidFill>
                <a:latin typeface="Century Schoolbook" panose="02040604050505020304" pitchFamily="18" charset="0"/>
                <a:cs typeface="Arial" panose="020B0604020202020204" pitchFamily="34" charset="0"/>
              </a:rPr>
              <a:t>Jeffrey S. Gorman, </a:t>
            </a:r>
            <a:r>
              <a:rPr lang="en-US" altLang="en-US" sz="1400" dirty="0">
                <a:solidFill>
                  <a:schemeClr val="accent1">
                    <a:lumMod val="75000"/>
                  </a:schemeClr>
                </a:solidFill>
                <a:latin typeface="Century Schoolbook" panose="02040604050505020304" pitchFamily="18" charset="0"/>
                <a:cs typeface="Arial" panose="020B0604020202020204" pitchFamily="34" charset="0"/>
              </a:rPr>
              <a:t>Executive Chairman</a:t>
            </a:r>
          </a:p>
          <a:p>
            <a:pPr>
              <a:spcAft>
                <a:spcPts val="600"/>
              </a:spcAft>
            </a:pPr>
            <a:r>
              <a:rPr lang="en-US" altLang="en-US" sz="1100" dirty="0">
                <a:latin typeface="Calibri" panose="020F0502020204030204" pitchFamily="34" charset="0"/>
                <a:cs typeface="Calibri" panose="020F0502020204030204" pitchFamily="34" charset="0"/>
              </a:rPr>
              <a:t>Jeff has been Chairman of the Board since 2019.  He previously served as CEO from 1998 to 2021 and President from 1998 to 2020. He was elected to the Board of Directors for The Gorman-Rupp Company in 1989. In 1978, he started working on the factory floor and has progressed through many positions including Sales, Corporate Secretary, Assistant and General Manager and Senior Vice President of the corporation.  </a:t>
            </a:r>
          </a:p>
          <a:p>
            <a:pPr eaLnBrk="1" hangingPunct="1"/>
            <a:r>
              <a:rPr lang="en-US" altLang="en-US" sz="1100" dirty="0">
                <a:latin typeface="Calibri" panose="020F0502020204030204" pitchFamily="34" charset="0"/>
                <a:cs typeface="Calibri" panose="020F0502020204030204" pitchFamily="34" charset="0"/>
              </a:rPr>
              <a:t>Mr. Gorman completed his Bachelor of Science degree in business administration in 1974 with majors in business management and economics.   Jeff is active in his community and was the Chairman of the Ohio Chamber of Commerce .  In addition, he sits on the Board of Advisors for Ashland University’s John M. Ashbrook Center for Public Affairs, the Board of Directors of Mechanics Bank and the Richland Community Development Group.  He also serves as Chairman of the City of Mansfield Airport Commission and holds an Airline Transport Pilot rating.</a:t>
            </a:r>
          </a:p>
        </p:txBody>
      </p:sp>
      <p:sp>
        <p:nvSpPr>
          <p:cNvPr id="9" name="TextBox 8"/>
          <p:cNvSpPr txBox="1">
            <a:spLocks noChangeArrowheads="1"/>
          </p:cNvSpPr>
          <p:nvPr/>
        </p:nvSpPr>
        <p:spPr bwMode="auto">
          <a:xfrm>
            <a:off x="183465" y="4851211"/>
            <a:ext cx="877707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pPr>
            <a:r>
              <a:rPr lang="en-US" altLang="en-US" sz="1400" b="1" dirty="0">
                <a:solidFill>
                  <a:schemeClr val="accent1">
                    <a:lumMod val="75000"/>
                  </a:schemeClr>
                </a:solidFill>
                <a:latin typeface="Century Schoolbook" panose="02040604050505020304" pitchFamily="18" charset="0"/>
              </a:rPr>
              <a:t>James C. Kerr,</a:t>
            </a:r>
            <a:r>
              <a:rPr lang="en-US" altLang="en-US" sz="1400" dirty="0">
                <a:solidFill>
                  <a:schemeClr val="accent1">
                    <a:lumMod val="75000"/>
                  </a:schemeClr>
                </a:solidFill>
                <a:latin typeface="Century Schoolbook" panose="02040604050505020304" pitchFamily="18" charset="0"/>
              </a:rPr>
              <a:t> Executive Vice President and Chief Financial Officer</a:t>
            </a:r>
          </a:p>
          <a:p>
            <a:pPr>
              <a:spcAft>
                <a:spcPts val="600"/>
              </a:spcAft>
            </a:pPr>
            <a:r>
              <a:rPr lang="en-US" sz="1100" dirty="0">
                <a:latin typeface="Calibri" panose="020F0502020204030204" pitchFamily="34" charset="0"/>
                <a:cs typeface="Calibri" panose="020F0502020204030204" pitchFamily="34" charset="0"/>
              </a:rPr>
              <a:t>Jim joined the company in July 2016.  Prior to joining The Gorman-Rupp Company, Mr. Kerr served, for nine years, as the Chief Financial Officer for a retail chain with over $2 billion in sales.  Mr. Kerr has served in various financial  leadership positions  with several multi-billion dollar companies, primarily in the consumer products sector.  Prior to that, Jim had experience in public accounting as an Audit Manager with Arthur Andersen &amp; Co.  Mr. Kerr’s experience includes working with both public and privately held companies.</a:t>
            </a:r>
          </a:p>
          <a:p>
            <a:r>
              <a:rPr lang="en-US" sz="1100" dirty="0">
                <a:latin typeface="Calibri" panose="020F0502020204030204" pitchFamily="34" charset="0"/>
                <a:cs typeface="Calibri" panose="020F0502020204030204" pitchFamily="34" charset="0"/>
              </a:rPr>
              <a:t>Mr. Kerr has experience in strategic planning, profit improvement, mergers &amp; acquisitions, financing, risk management and information systems planning and implementation.  Jim holds a Bachelors Degree in Accounting from Baldwin Wallace University.</a:t>
            </a:r>
          </a:p>
        </p:txBody>
      </p:sp>
      <p:sp>
        <p:nvSpPr>
          <p:cNvPr id="13" name="TextBox 10"/>
          <p:cNvSpPr txBox="1">
            <a:spLocks noChangeArrowheads="1"/>
          </p:cNvSpPr>
          <p:nvPr/>
        </p:nvSpPr>
        <p:spPr bwMode="auto">
          <a:xfrm>
            <a:off x="183465" y="2971907"/>
            <a:ext cx="8777070"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pPr>
            <a:r>
              <a:rPr lang="en-US" altLang="en-US" sz="1400" b="1" dirty="0">
                <a:solidFill>
                  <a:schemeClr val="accent1">
                    <a:lumMod val="75000"/>
                  </a:schemeClr>
                </a:solidFill>
                <a:latin typeface="Century Schoolbook" panose="02040604050505020304" pitchFamily="18" charset="0"/>
              </a:rPr>
              <a:t>Scott A. King, </a:t>
            </a:r>
            <a:r>
              <a:rPr lang="en-US" altLang="en-US" sz="1400" dirty="0">
                <a:solidFill>
                  <a:schemeClr val="accent1">
                    <a:lumMod val="75000"/>
                  </a:schemeClr>
                </a:solidFill>
                <a:latin typeface="Century Schoolbook" panose="02040604050505020304" pitchFamily="18" charset="0"/>
              </a:rPr>
              <a:t>President and </a:t>
            </a:r>
            <a:r>
              <a:rPr lang="en-US" altLang="en-US" sz="1400" dirty="0">
                <a:solidFill>
                  <a:schemeClr val="accent1">
                    <a:lumMod val="75000"/>
                  </a:schemeClr>
                </a:solidFill>
                <a:latin typeface="Century Schoolbook" panose="02040604050505020304" pitchFamily="18" charset="0"/>
                <a:cs typeface="Arial" panose="020B0604020202020204" pitchFamily="34" charset="0"/>
              </a:rPr>
              <a:t>Chief Executive Officer</a:t>
            </a:r>
            <a:endParaRPr lang="en-US" altLang="en-US" sz="1400" dirty="0">
              <a:solidFill>
                <a:schemeClr val="accent1">
                  <a:lumMod val="75000"/>
                </a:schemeClr>
              </a:solidFill>
              <a:latin typeface="Century Schoolbook" panose="02040604050505020304" pitchFamily="18" charset="0"/>
            </a:endParaRPr>
          </a:p>
          <a:p>
            <a:r>
              <a:rPr lang="en-US" sz="1100" dirty="0">
                <a:latin typeface="Calibri" panose="020F0502020204030204" pitchFamily="34" charset="0"/>
                <a:cs typeface="Calibri" panose="020F0502020204030204" pitchFamily="34" charset="0"/>
              </a:rPr>
              <a:t>Scott was promoted to Chief Executive Officer in January 2022 in addition to his role as President.  He served as President and Chief Operating Officer from January 2021 to December 2021.  Prior to that he was Vice President and Chief Operating Officer since April 2019 and was previously Vice President of Operations. </a:t>
            </a:r>
            <a:r>
              <a:rPr lang="en-US" altLang="en-US" sz="1100" dirty="0">
                <a:latin typeface="Calibri" panose="020F0502020204030204" pitchFamily="34" charset="0"/>
                <a:cs typeface="Calibri" panose="020F0502020204030204" pitchFamily="34" charset="0"/>
              </a:rPr>
              <a:t>He was elected to the Board of Directors for The Gorman-Rupp Company in 2021.  </a:t>
            </a:r>
            <a:r>
              <a:rPr lang="en-US" sz="1100" dirty="0">
                <a:latin typeface="Calibri" panose="020F0502020204030204" pitchFamily="34" charset="0"/>
                <a:cs typeface="Calibri" panose="020F0502020204030204" pitchFamily="34" charset="0"/>
              </a:rPr>
              <a:t>In 2004, he joined the Gorman-Rupp Pumps USA division as Manufacturing Manager and progressed through multiple positions including Director of Manufacturing, and General Manager. </a:t>
            </a:r>
          </a:p>
          <a:p>
            <a:r>
              <a:rPr lang="en-US" sz="1100" dirty="0">
                <a:latin typeface="Calibri" panose="020F0502020204030204" pitchFamily="34" charset="0"/>
                <a:cs typeface="Calibri" panose="020F0502020204030204" pitchFamily="34" charset="0"/>
              </a:rPr>
              <a:t> </a:t>
            </a:r>
          </a:p>
          <a:p>
            <a:r>
              <a:rPr lang="en-US" sz="1100" dirty="0">
                <a:latin typeface="Calibri" panose="020F0502020204030204" pitchFamily="34" charset="0"/>
                <a:cs typeface="Calibri" panose="020F0502020204030204" pitchFamily="34" charset="0"/>
              </a:rPr>
              <a:t>Mr. King completed his Bachelor of Science degree in Mechanical Engineering from the University of Minnesota in 1996 and Masters in Business Administration from the University of Michigan in 2002.   In addition, Mr. King is active in his community.  He is the past President of the Rotary Club of Mansfield, OH and a Board member of the Club’s Foundation; past President of the Regional Manufacturing Coalition; and a member of the Board of Directors for the Hydraulic Institute.</a:t>
            </a:r>
          </a:p>
        </p:txBody>
      </p:sp>
    </p:spTree>
    <p:extLst>
      <p:ext uri="{BB962C8B-B14F-4D97-AF65-F5344CB8AC3E}">
        <p14:creationId xmlns:p14="http://schemas.microsoft.com/office/powerpoint/2010/main" val="32547703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APPENDIX</a:t>
            </a:r>
          </a:p>
        </p:txBody>
      </p:sp>
      <p:sp>
        <p:nvSpPr>
          <p:cNvPr id="4" name="Slide Number Placeholder 3"/>
          <p:cNvSpPr>
            <a:spLocks noGrp="1"/>
          </p:cNvSpPr>
          <p:nvPr>
            <p:ph type="sldNum" sz="quarter" idx="4"/>
          </p:nvPr>
        </p:nvSpPr>
        <p:spPr/>
        <p:txBody>
          <a:bodyPr/>
          <a:lstStyle/>
          <a:p>
            <a:fld id="{31565880-C22B-4283-895A-C9E13DE199B6}" type="slidenum">
              <a:rPr lang="en-US" smtClean="0"/>
              <a:pPr/>
              <a:t>52</a:t>
            </a:fld>
            <a:endParaRPr lang="en-US" dirty="0"/>
          </a:p>
        </p:txBody>
      </p:sp>
      <p:sp>
        <p:nvSpPr>
          <p:cNvPr id="3" name="Content Placeholder 2"/>
          <p:cNvSpPr>
            <a:spLocks noGrp="1"/>
          </p:cNvSpPr>
          <p:nvPr>
            <p:ph idx="4294967295"/>
          </p:nvPr>
        </p:nvSpPr>
        <p:spPr>
          <a:xfrm>
            <a:off x="366714" y="1680882"/>
            <a:ext cx="8464678" cy="4496081"/>
          </a:xfrm>
          <a:prstGeom prst="rect">
            <a:avLst/>
          </a:prstGeom>
        </p:spPr>
        <p:txBody>
          <a:bodyPr/>
          <a:lstStyle/>
          <a:p>
            <a:pPr marL="0" indent="0" algn="ctr">
              <a:buNone/>
            </a:pPr>
            <a:r>
              <a:rPr lang="en-US" sz="1400" b="1" dirty="0"/>
              <a:t>The Gorman-Rupp Company Non-GAAP Measures </a:t>
            </a:r>
          </a:p>
          <a:p>
            <a:pPr marL="0" indent="0">
              <a:buNone/>
            </a:pPr>
            <a:r>
              <a:rPr lang="en-US" sz="1200" dirty="0"/>
              <a:t>Management utilizes these adjusted financial data and measures to assess comparative operations against those of prior periods without the distortion of non-comparable factors. The Gorman-Rupp Company believes that these non-GAAP financial data and measures will be useful to investors in assessing the continuing strength of the Company’s underlying operations from period to period.  Following is a reconciliation of non-GAAP measures.  The adjusted amounts exclude non-cash pension settlement charges in 2021. </a:t>
            </a:r>
          </a:p>
        </p:txBody>
      </p:sp>
    </p:spTree>
    <p:extLst>
      <p:ext uri="{BB962C8B-B14F-4D97-AF65-F5344CB8AC3E}">
        <p14:creationId xmlns:p14="http://schemas.microsoft.com/office/powerpoint/2010/main" val="15351291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Non-gaap reconciliation</a:t>
            </a:r>
          </a:p>
        </p:txBody>
      </p:sp>
      <p:sp>
        <p:nvSpPr>
          <p:cNvPr id="4" name="Slide Number Placeholder 3"/>
          <p:cNvSpPr>
            <a:spLocks noGrp="1"/>
          </p:cNvSpPr>
          <p:nvPr>
            <p:ph type="sldNum" sz="quarter" idx="4"/>
          </p:nvPr>
        </p:nvSpPr>
        <p:spPr/>
        <p:txBody>
          <a:bodyPr/>
          <a:lstStyle/>
          <a:p>
            <a:fld id="{31565880-C22B-4283-895A-C9E13DE199B6}" type="slidenum">
              <a:rPr lang="en-US" smtClean="0"/>
              <a:pPr/>
              <a:t>53</a:t>
            </a:fld>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1334225184"/>
              </p:ext>
            </p:extLst>
          </p:nvPr>
        </p:nvGraphicFramePr>
        <p:xfrm>
          <a:off x="194911" y="1400434"/>
          <a:ext cx="8289985" cy="2316480"/>
        </p:xfrm>
        <a:graphic>
          <a:graphicData uri="http://schemas.openxmlformats.org/drawingml/2006/table">
            <a:tbl>
              <a:tblPr firstRow="1" bandRow="1">
                <a:tableStyleId>{912C8C85-51F0-491E-9774-3900AFEF0FD7}</a:tableStyleId>
              </a:tblPr>
              <a:tblGrid>
                <a:gridCol w="2173857">
                  <a:extLst>
                    <a:ext uri="{9D8B030D-6E8A-4147-A177-3AD203B41FA5}">
                      <a16:colId xmlns:a16="http://schemas.microsoft.com/office/drawing/2014/main" val="2994252094"/>
                    </a:ext>
                  </a:extLst>
                </a:gridCol>
                <a:gridCol w="1026543">
                  <a:extLst>
                    <a:ext uri="{9D8B030D-6E8A-4147-A177-3AD203B41FA5}">
                      <a16:colId xmlns:a16="http://schemas.microsoft.com/office/drawing/2014/main" val="2253687478"/>
                    </a:ext>
                  </a:extLst>
                </a:gridCol>
                <a:gridCol w="1112808">
                  <a:extLst>
                    <a:ext uri="{9D8B030D-6E8A-4147-A177-3AD203B41FA5}">
                      <a16:colId xmlns:a16="http://schemas.microsoft.com/office/drawing/2014/main" val="180447414"/>
                    </a:ext>
                  </a:extLst>
                </a:gridCol>
                <a:gridCol w="870022">
                  <a:extLst>
                    <a:ext uri="{9D8B030D-6E8A-4147-A177-3AD203B41FA5}">
                      <a16:colId xmlns:a16="http://schemas.microsoft.com/office/drawing/2014/main" val="3671819212"/>
                    </a:ext>
                  </a:extLst>
                </a:gridCol>
                <a:gridCol w="208280">
                  <a:extLst>
                    <a:ext uri="{9D8B030D-6E8A-4147-A177-3AD203B41FA5}">
                      <a16:colId xmlns:a16="http://schemas.microsoft.com/office/drawing/2014/main" val="1990472923"/>
                    </a:ext>
                  </a:extLst>
                </a:gridCol>
                <a:gridCol w="1259456">
                  <a:extLst>
                    <a:ext uri="{9D8B030D-6E8A-4147-A177-3AD203B41FA5}">
                      <a16:colId xmlns:a16="http://schemas.microsoft.com/office/drawing/2014/main" val="2438096117"/>
                    </a:ext>
                  </a:extLst>
                </a:gridCol>
                <a:gridCol w="966163">
                  <a:extLst>
                    <a:ext uri="{9D8B030D-6E8A-4147-A177-3AD203B41FA5}">
                      <a16:colId xmlns:a16="http://schemas.microsoft.com/office/drawing/2014/main" val="1824226557"/>
                    </a:ext>
                  </a:extLst>
                </a:gridCol>
                <a:gridCol w="672856">
                  <a:extLst>
                    <a:ext uri="{9D8B030D-6E8A-4147-A177-3AD203B41FA5}">
                      <a16:colId xmlns:a16="http://schemas.microsoft.com/office/drawing/2014/main" val="3567187761"/>
                    </a:ext>
                  </a:extLst>
                </a:gridCol>
              </a:tblGrid>
              <a:tr h="434785">
                <a:tc rowSpan="2">
                  <a:txBody>
                    <a:bodyPr/>
                    <a:lstStyle/>
                    <a:p>
                      <a:endParaRPr kumimoji="0" lang="en-US" sz="1200" b="0" i="0" u="none" strike="noStrike" kern="1200"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a:lnL w="6350" cap="flat" cmpd="sng" algn="ctr">
                      <a:noFill/>
                      <a:prstDash val="solid"/>
                      <a:miter lim="800000"/>
                    </a:lnL>
                    <a:lnR w="6350"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lumMod val="75000"/>
                      </a:schemeClr>
                    </a:solidFill>
                  </a:tcPr>
                </a:tc>
                <a:tc gridSpan="3">
                  <a:txBody>
                    <a:bodyPr/>
                    <a:lstStyle/>
                    <a:p>
                      <a:pPr algn="ctr"/>
                      <a:r>
                        <a:rPr lang="en-US" sz="1200" dirty="0"/>
                        <a:t>Three Months Ended</a:t>
                      </a:r>
                    </a:p>
                    <a:p>
                      <a:pPr algn="ctr"/>
                      <a:r>
                        <a:rPr lang="en-US" sz="1200" b="1" dirty="0">
                          <a:solidFill>
                            <a:schemeClr val="bg1"/>
                          </a:solidFill>
                        </a:rPr>
                        <a:t>March 31</a:t>
                      </a:r>
                      <a:r>
                        <a:rPr lang="en-US" sz="1200" baseline="0" dirty="0"/>
                        <a:t>, 2022</a:t>
                      </a:r>
                      <a:endParaRPr lang="en-US" sz="12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miter lim="800000"/>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sz="1200" dirty="0"/>
                    </a:p>
                  </a:txBody>
                  <a:tcPr>
                    <a:lnL w="6350" cap="flat" cmpd="sng" algn="ctr">
                      <a:solidFill>
                        <a:schemeClr val="accent6">
                          <a:lumMod val="75000"/>
                        </a:schemeClr>
                      </a:solidFill>
                      <a:prstDash val="solid"/>
                      <a:round/>
                      <a:headEnd type="none" w="med" len="med"/>
                      <a:tailEnd type="none" w="med" len="med"/>
                    </a:lnL>
                    <a:lnR w="6350" cap="flat" cmpd="sng" algn="ctr">
                      <a:solidFill>
                        <a:schemeClr val="accent6">
                          <a:lumMod val="75000"/>
                        </a:schemeClr>
                      </a:solidFill>
                      <a:prstDash val="solid"/>
                      <a:round/>
                      <a:headEnd type="none" w="med" len="med"/>
                      <a:tailEnd type="none" w="med" len="med"/>
                    </a:lnR>
                  </a:tcPr>
                </a:tc>
                <a:tc hMerge="1">
                  <a:txBody>
                    <a:bodyPr/>
                    <a:lstStyle/>
                    <a:p>
                      <a:endParaRPr lang="en-US" sz="1200" dirty="0"/>
                    </a:p>
                  </a:txBody>
                  <a:tcPr>
                    <a:lnL w="6350" cap="flat" cmpd="sng" algn="ctr">
                      <a:solidFill>
                        <a:schemeClr val="accent6">
                          <a:lumMod val="75000"/>
                        </a:schemeClr>
                      </a:solidFill>
                      <a:prstDash val="solid"/>
                      <a:round/>
                      <a:headEnd type="none" w="med" len="med"/>
                      <a:tailEnd type="none" w="med" len="med"/>
                    </a:lnL>
                    <a:lnR w="6350" cap="flat" cmpd="sng" algn="ctr">
                      <a:solidFill>
                        <a:schemeClr val="accent6">
                          <a:lumMod val="75000"/>
                        </a:schemeClr>
                      </a:solidFill>
                      <a:prstDash val="solid"/>
                      <a:round/>
                      <a:headEnd type="none" w="med" len="med"/>
                      <a:tailEnd type="none" w="med" len="med"/>
                    </a:lnR>
                  </a:tcPr>
                </a:tc>
                <a:tc>
                  <a:txBody>
                    <a:bodyPr/>
                    <a:lstStyle/>
                    <a:p>
                      <a:pPr algn="ctr"/>
                      <a:endParaRPr lang="en-US" sz="12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miter lim="800000"/>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gridSpan="3">
                  <a:txBody>
                    <a:bodyPr/>
                    <a:lstStyle/>
                    <a:p>
                      <a:pPr algn="ctr"/>
                      <a:r>
                        <a:rPr lang="en-US" sz="1200" dirty="0"/>
                        <a:t>Three Months Ended</a:t>
                      </a:r>
                    </a:p>
                    <a:p>
                      <a:pPr algn="ctr"/>
                      <a:r>
                        <a:rPr lang="en-US" sz="1200" b="1" dirty="0">
                          <a:solidFill>
                            <a:schemeClr val="bg1"/>
                          </a:solidFill>
                        </a:rPr>
                        <a:t>March 31</a:t>
                      </a:r>
                      <a:r>
                        <a:rPr lang="en-US" sz="1200" baseline="0" dirty="0"/>
                        <a:t>, 2021</a:t>
                      </a:r>
                      <a:endParaRPr lang="en-US" sz="12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miter lim="800000"/>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sz="1200" dirty="0"/>
                    </a:p>
                  </a:txBody>
                  <a:tcPr>
                    <a:lnL w="6350" cap="flat" cmpd="sng" algn="ctr">
                      <a:solidFill>
                        <a:schemeClr val="accent6">
                          <a:lumMod val="75000"/>
                        </a:schemeClr>
                      </a:solidFill>
                      <a:prstDash val="solid"/>
                      <a:round/>
                      <a:headEnd type="none" w="med" len="med"/>
                      <a:tailEnd type="none" w="med" len="med"/>
                    </a:lnL>
                    <a:lnR w="6350" cap="flat" cmpd="sng" algn="ctr">
                      <a:solidFill>
                        <a:schemeClr val="accent6">
                          <a:lumMod val="75000"/>
                        </a:schemeClr>
                      </a:solidFill>
                      <a:prstDash val="solid"/>
                      <a:round/>
                      <a:headEnd type="none" w="med" len="med"/>
                      <a:tailEnd type="none" w="med" len="med"/>
                    </a:lnR>
                  </a:tcPr>
                </a:tc>
                <a:tc hMerge="1">
                  <a:txBody>
                    <a:bodyPr/>
                    <a:lstStyle/>
                    <a:p>
                      <a:endParaRPr lang="en-US" sz="1200" dirty="0"/>
                    </a:p>
                  </a:txBody>
                  <a:tcPr>
                    <a:lnL w="6350" cap="flat" cmpd="sng" algn="ctr">
                      <a:solidFill>
                        <a:schemeClr val="accent6">
                          <a:lumMod val="75000"/>
                        </a:schemeClr>
                      </a:solidFill>
                      <a:prstDash val="solid"/>
                      <a:round/>
                      <a:headEnd type="none" w="med" len="med"/>
                      <a:tailEnd type="none" w="med" len="med"/>
                    </a:lnL>
                  </a:tcPr>
                </a:tc>
                <a:extLst>
                  <a:ext uri="{0D108BD9-81ED-4DB2-BD59-A6C34878D82A}">
                    <a16:rowId xmlns:a16="http://schemas.microsoft.com/office/drawing/2014/main" val="1779246358"/>
                  </a:ext>
                </a:extLst>
              </a:tr>
              <a:tr h="355660">
                <a:tc vMerge="1">
                  <a:txBody>
                    <a:bodyPr/>
                    <a:lstStyle/>
                    <a:p>
                      <a:pPr algn="ctr"/>
                      <a:endParaRPr lang="en-US" sz="1200" b="1" dirty="0">
                        <a:solidFill>
                          <a:schemeClr val="bg1"/>
                        </a:solidFill>
                      </a:endParaRPr>
                    </a:p>
                  </a:txBody>
                  <a:tcPr anchor="b">
                    <a:lnL w="6350" cap="flat" cmpd="sng" algn="ctr">
                      <a:noFill/>
                      <a:prstDash val="solid"/>
                      <a:miter lim="800000"/>
                    </a:lnL>
                    <a:lnR w="6350" cap="flat" cmpd="sng" algn="ctr">
                      <a:solidFill>
                        <a:schemeClr val="bg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6">
                        <a:lumMod val="75000"/>
                      </a:schemeClr>
                    </a:solidFill>
                  </a:tcPr>
                </a:tc>
                <a:tc>
                  <a:txBody>
                    <a:bodyPr/>
                    <a:lstStyle/>
                    <a:p>
                      <a:pPr algn="ctr"/>
                      <a:r>
                        <a:rPr lang="en-US" sz="1000" b="1" dirty="0">
                          <a:solidFill>
                            <a:schemeClr val="bg1"/>
                          </a:solidFill>
                        </a:rPr>
                        <a:t>As Reported</a:t>
                      </a:r>
                      <a:r>
                        <a:rPr lang="en-US" sz="1000" b="1" baseline="0" dirty="0">
                          <a:solidFill>
                            <a:schemeClr val="bg1"/>
                          </a:solidFill>
                        </a:rPr>
                        <a:t> – GAAP Basis</a:t>
                      </a:r>
                      <a:endParaRPr lang="en-US" sz="1000" b="1" dirty="0">
                        <a:solidFill>
                          <a:schemeClr val="bg1"/>
                        </a:solidFill>
                      </a:endParaRPr>
                    </a:p>
                  </a:txBody>
                  <a:tcPr anchor="b">
                    <a:lnL w="635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1">
                        <a:lumMod val="75000"/>
                      </a:schemeClr>
                    </a:solidFill>
                  </a:tcPr>
                </a:tc>
                <a:tc>
                  <a:txBody>
                    <a:bodyPr/>
                    <a:lstStyle/>
                    <a:p>
                      <a:pPr algn="ctr"/>
                      <a:r>
                        <a:rPr lang="en-US" sz="1000" b="1" dirty="0">
                          <a:solidFill>
                            <a:schemeClr val="bg1"/>
                          </a:solidFill>
                        </a:rPr>
                        <a:t>Adjustments*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1">
                        <a:lumMod val="75000"/>
                      </a:schemeClr>
                    </a:solidFill>
                  </a:tcPr>
                </a:tc>
                <a:tc>
                  <a:txBody>
                    <a:bodyPr/>
                    <a:lstStyle/>
                    <a:p>
                      <a:pPr algn="ctr"/>
                      <a:r>
                        <a:rPr lang="en-US" sz="1000" b="1" dirty="0">
                          <a:solidFill>
                            <a:schemeClr val="bg1"/>
                          </a:solidFill>
                        </a:rPr>
                        <a:t>Adjusted</a:t>
                      </a:r>
                    </a:p>
                  </a:txBody>
                  <a:tcPr anchor="b">
                    <a:lnL w="1270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1">
                        <a:lumMod val="75000"/>
                      </a:schemeClr>
                    </a:solidFill>
                  </a:tcPr>
                </a:tc>
                <a:tc>
                  <a:txBody>
                    <a:bodyPr/>
                    <a:lstStyle/>
                    <a:p>
                      <a:pPr algn="ctr"/>
                      <a:endParaRPr lang="en-US" sz="1000" b="1" dirty="0">
                        <a:solidFill>
                          <a:schemeClr val="bg1"/>
                        </a:solidFill>
                      </a:endParaRP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1">
                        <a:lumMod val="75000"/>
                      </a:schemeClr>
                    </a:solidFill>
                  </a:tcPr>
                </a:tc>
                <a:tc>
                  <a:txBody>
                    <a:bodyPr/>
                    <a:lstStyle/>
                    <a:p>
                      <a:pPr algn="ctr"/>
                      <a:r>
                        <a:rPr lang="en-US" sz="1000" b="1" dirty="0">
                          <a:solidFill>
                            <a:schemeClr val="bg1"/>
                          </a:solidFill>
                        </a:rPr>
                        <a:t>As  Reported</a:t>
                      </a:r>
                      <a:r>
                        <a:rPr lang="en-US" sz="1000" b="1" baseline="0" dirty="0">
                          <a:solidFill>
                            <a:schemeClr val="bg1"/>
                          </a:solidFill>
                        </a:rPr>
                        <a:t> – GAAP Basis</a:t>
                      </a:r>
                      <a:endParaRPr lang="en-US" sz="1000" b="1" dirty="0">
                        <a:solidFill>
                          <a:schemeClr val="bg1"/>
                        </a:solidFill>
                      </a:endParaRPr>
                    </a:p>
                  </a:txBody>
                  <a:tcPr anchor="b">
                    <a:lnL w="635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1">
                        <a:lumMod val="75000"/>
                      </a:schemeClr>
                    </a:solidFill>
                  </a:tcPr>
                </a:tc>
                <a:tc>
                  <a:txBody>
                    <a:bodyPr/>
                    <a:lstStyle/>
                    <a:p>
                      <a:pPr algn="ctr"/>
                      <a:r>
                        <a:rPr lang="en-US" sz="1000" b="1" dirty="0">
                          <a:solidFill>
                            <a:schemeClr val="bg1"/>
                          </a:solidFill>
                        </a:rPr>
                        <a:t>Adjustments*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1">
                        <a:lumMod val="75000"/>
                      </a:schemeClr>
                    </a:solidFill>
                  </a:tcPr>
                </a:tc>
                <a:tc>
                  <a:txBody>
                    <a:bodyPr/>
                    <a:lstStyle/>
                    <a:p>
                      <a:pPr algn="ctr"/>
                      <a:r>
                        <a:rPr lang="en-US" sz="1000" b="1" dirty="0">
                          <a:solidFill>
                            <a:schemeClr val="bg1"/>
                          </a:solidFill>
                        </a:rPr>
                        <a:t>Adjusted</a:t>
                      </a:r>
                    </a:p>
                  </a:txBody>
                  <a:tcPr anchor="b">
                    <a:lnL w="12700" cap="flat" cmpd="sng" algn="ctr">
                      <a:noFill/>
                      <a:prstDash val="solid"/>
                      <a:round/>
                      <a:headEnd type="none" w="med" len="med"/>
                      <a:tailEnd type="none" w="med" len="med"/>
                    </a:lnL>
                    <a:lnR w="6350" cap="flat" cmpd="sng" algn="ctr">
                      <a:noFill/>
                      <a:prstDash val="solid"/>
                      <a:miter lim="800000"/>
                    </a:lnR>
                    <a:lnT w="9525"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3255730779"/>
                  </a:ext>
                </a:extLst>
              </a:tr>
              <a:tr h="217707">
                <a:tc>
                  <a:txBody>
                    <a:bodyPr/>
                    <a:lstStyle/>
                    <a:p>
                      <a:r>
                        <a:rPr lang="en-US" sz="1000" b="1" dirty="0"/>
                        <a:t>Net Sales</a:t>
                      </a:r>
                    </a:p>
                  </a:txBody>
                  <a:tcPr>
                    <a:lnL w="6350" cap="flat" cmpd="sng" algn="ctr">
                      <a:noFill/>
                      <a:prstDash val="solid"/>
                      <a:miter lim="800000"/>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r"/>
                      <a:r>
                        <a:rPr lang="en-US" sz="1000" dirty="0"/>
                        <a:t>$102.2</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r"/>
                      <a:r>
                        <a:rPr lang="en-US" sz="1000" dirty="0"/>
                        <a:t>-</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r"/>
                      <a:r>
                        <a:rPr lang="en-US" sz="1000" dirty="0"/>
                        <a:t>$102.2</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r"/>
                      <a:endParaRPr lang="en-US" sz="10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r"/>
                      <a:r>
                        <a:rPr lang="en-US" sz="1000" dirty="0"/>
                        <a:t>$89.0</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r"/>
                      <a:r>
                        <a:rPr lang="en-US" sz="1000" dirty="0"/>
                        <a:t>-</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r"/>
                      <a:r>
                        <a:rPr lang="en-US" sz="1000" dirty="0"/>
                        <a:t>$89.0</a:t>
                      </a:r>
                    </a:p>
                  </a:txBody>
                  <a:tcPr>
                    <a:lnL w="9525" cap="flat" cmpd="sng" algn="ctr">
                      <a:no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129781964"/>
                  </a:ext>
                </a:extLst>
              </a:tr>
              <a:tr h="217707">
                <a:tc>
                  <a:txBody>
                    <a:bodyPr/>
                    <a:lstStyle/>
                    <a:p>
                      <a:r>
                        <a:rPr lang="en-US" sz="1000" b="1" dirty="0"/>
                        <a:t>Gross Profit</a:t>
                      </a:r>
                    </a:p>
                  </a:txBody>
                  <a:tcPr>
                    <a:lnL w="6350" cap="flat" cmpd="sng" algn="ctr">
                      <a:noFill/>
                      <a:prstDash val="solid"/>
                      <a:miter lim="800000"/>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25.5</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25.5</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endParaRPr lang="en-US" sz="10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23.0</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23.0</a:t>
                      </a:r>
                    </a:p>
                  </a:txBody>
                  <a:tcPr>
                    <a:lnL w="9525" cap="flat" cmpd="sng" algn="ctr">
                      <a:no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extLst>
                  <a:ext uri="{0D108BD9-81ED-4DB2-BD59-A6C34878D82A}">
                    <a16:rowId xmlns:a16="http://schemas.microsoft.com/office/drawing/2014/main" val="3748857977"/>
                  </a:ext>
                </a:extLst>
              </a:tr>
              <a:tr h="217707">
                <a:tc>
                  <a:txBody>
                    <a:bodyPr/>
                    <a:lstStyle/>
                    <a:p>
                      <a:r>
                        <a:rPr lang="en-US" sz="1000" b="1" dirty="0"/>
                        <a:t>SG</a:t>
                      </a:r>
                      <a:r>
                        <a:rPr lang="en-US" sz="1000" b="1" baseline="0" dirty="0"/>
                        <a:t>&amp;A</a:t>
                      </a:r>
                      <a:endParaRPr lang="en-US" sz="1000" b="1" dirty="0"/>
                    </a:p>
                  </a:txBody>
                  <a:tcPr>
                    <a:lnL w="6350" cap="flat" cmpd="sng" algn="ctr">
                      <a:noFill/>
                      <a:prstDash val="solid"/>
                      <a:miter lim="800000"/>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r"/>
                      <a:r>
                        <a:rPr lang="en-US" sz="1000" dirty="0"/>
                        <a:t>16.0</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r"/>
                      <a:r>
                        <a:rPr lang="en-US" sz="1000" dirty="0"/>
                        <a:t>-</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r"/>
                      <a:r>
                        <a:rPr lang="en-US" sz="1000" dirty="0"/>
                        <a:t>16.0</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r"/>
                      <a:endParaRPr lang="en-US" sz="10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r"/>
                      <a:r>
                        <a:rPr lang="en-US" sz="1000" dirty="0"/>
                        <a:t>14.1</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r"/>
                      <a:r>
                        <a:rPr lang="en-US" sz="1000" dirty="0"/>
                        <a:t>-</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r"/>
                      <a:r>
                        <a:rPr lang="en-US" sz="1000" dirty="0"/>
                        <a:t>14.1</a:t>
                      </a:r>
                    </a:p>
                  </a:txBody>
                  <a:tcPr>
                    <a:lnL w="9525" cap="flat" cmpd="sng" algn="ctr">
                      <a:no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723667640"/>
                  </a:ext>
                </a:extLst>
              </a:tr>
              <a:tr h="233206">
                <a:tc>
                  <a:txBody>
                    <a:bodyPr/>
                    <a:lstStyle/>
                    <a:p>
                      <a:r>
                        <a:rPr lang="en-US" sz="1000" b="1" dirty="0"/>
                        <a:t>Operating Income</a:t>
                      </a:r>
                    </a:p>
                  </a:txBody>
                  <a:tcPr>
                    <a:lnL w="6350" cap="flat" cmpd="sng" algn="ctr">
                      <a:noFill/>
                      <a:prstDash val="solid"/>
                      <a:miter lim="800000"/>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9.5</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9.5</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endParaRPr lang="en-US" sz="10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9.0</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9.0</a:t>
                      </a:r>
                    </a:p>
                  </a:txBody>
                  <a:tcPr>
                    <a:lnL w="9525" cap="flat" cmpd="sng" algn="ctr">
                      <a:no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extLst>
                  <a:ext uri="{0D108BD9-81ED-4DB2-BD59-A6C34878D82A}">
                    <a16:rowId xmlns:a16="http://schemas.microsoft.com/office/drawing/2014/main" val="3527145502"/>
                  </a:ext>
                </a:extLst>
              </a:tr>
              <a:tr h="217707">
                <a:tc>
                  <a:txBody>
                    <a:bodyPr/>
                    <a:lstStyle/>
                    <a:p>
                      <a:r>
                        <a:rPr lang="en-US" sz="1000" b="1" dirty="0"/>
                        <a:t>Net Income </a:t>
                      </a:r>
                      <a:endParaRPr lang="en-US" sz="1000" b="0" baseline="30000" dirty="0"/>
                    </a:p>
                  </a:txBody>
                  <a:tcPr>
                    <a:lnL w="6350" cap="flat" cmpd="sng" algn="ctr">
                      <a:noFill/>
                      <a:prstDash val="solid"/>
                      <a:miter lim="800000"/>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r"/>
                      <a:r>
                        <a:rPr lang="en-US" sz="1000" dirty="0"/>
                        <a:t>7.5</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r"/>
                      <a:r>
                        <a:rPr lang="en-US" sz="1000" dirty="0"/>
                        <a:t>-</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r"/>
                      <a:r>
                        <a:rPr lang="en-US" sz="1000" dirty="0"/>
                        <a:t>7.5</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r"/>
                      <a:endParaRPr lang="en-US" sz="10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r"/>
                      <a:r>
                        <a:rPr lang="en-US" sz="1000" dirty="0"/>
                        <a:t>7.4</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r"/>
                      <a:r>
                        <a:rPr lang="en-US" sz="1000" dirty="0"/>
                        <a:t>-</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r"/>
                      <a:r>
                        <a:rPr lang="en-US" sz="1000" dirty="0"/>
                        <a:t>7.4</a:t>
                      </a:r>
                    </a:p>
                  </a:txBody>
                  <a:tcPr>
                    <a:lnL w="9525" cap="flat" cmpd="sng" algn="ctr">
                      <a:no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7357341"/>
                  </a:ext>
                </a:extLst>
              </a:tr>
              <a:tr h="217707">
                <a:tc>
                  <a:txBody>
                    <a:bodyPr/>
                    <a:lstStyle/>
                    <a:p>
                      <a:r>
                        <a:rPr lang="en-US" sz="1000" b="1" dirty="0"/>
                        <a:t>EPS </a:t>
                      </a:r>
                      <a:endParaRPr lang="en-US" sz="1000" b="0" baseline="30000" dirty="0"/>
                    </a:p>
                  </a:txBody>
                  <a:tcPr>
                    <a:lnL w="6350" cap="flat" cmpd="sng" algn="ctr">
                      <a:noFill/>
                      <a:prstDash val="solid"/>
                      <a:miter lim="800000"/>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$0.29</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$0.29</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endParaRPr lang="en-US" sz="10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$0.28</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$0.28</a:t>
                      </a:r>
                    </a:p>
                  </a:txBody>
                  <a:tcPr>
                    <a:lnL w="9525" cap="flat" cmpd="sng" algn="ctr">
                      <a:no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extLst>
                  <a:ext uri="{0D108BD9-81ED-4DB2-BD59-A6C34878D82A}">
                    <a16:rowId xmlns:a16="http://schemas.microsoft.com/office/drawing/2014/main" val="2820579749"/>
                  </a:ext>
                </a:extLst>
              </a:tr>
            </a:tbl>
          </a:graphicData>
        </a:graphic>
      </p:graphicFrame>
      <p:sp>
        <p:nvSpPr>
          <p:cNvPr id="3" name="TextBox 2"/>
          <p:cNvSpPr txBox="1"/>
          <p:nvPr/>
        </p:nvSpPr>
        <p:spPr>
          <a:xfrm>
            <a:off x="263924" y="6181810"/>
            <a:ext cx="8220972" cy="230832"/>
          </a:xfrm>
          <a:prstGeom prst="rect">
            <a:avLst/>
          </a:prstGeom>
          <a:noFill/>
        </p:spPr>
        <p:txBody>
          <a:bodyPr wrap="square" rtlCol="0">
            <a:spAutoFit/>
          </a:bodyPr>
          <a:lstStyle/>
          <a:p>
            <a:r>
              <a:rPr lang="en-US" sz="900" dirty="0"/>
              <a:t>* Adjustments represents non-cash pension settlement charges.</a:t>
            </a:r>
          </a:p>
        </p:txBody>
      </p:sp>
      <p:graphicFrame>
        <p:nvGraphicFramePr>
          <p:cNvPr id="6" name="Content Placeholder 4"/>
          <p:cNvGraphicFramePr>
            <a:graphicFrameLocks/>
          </p:cNvGraphicFramePr>
          <p:nvPr>
            <p:extLst>
              <p:ext uri="{D42A27DB-BD31-4B8C-83A1-F6EECF244321}">
                <p14:modId xmlns:p14="http://schemas.microsoft.com/office/powerpoint/2010/main" val="2560646894"/>
              </p:ext>
            </p:extLst>
          </p:nvPr>
        </p:nvGraphicFramePr>
        <p:xfrm>
          <a:off x="194911" y="3865329"/>
          <a:ext cx="8289985" cy="2316480"/>
        </p:xfrm>
        <a:graphic>
          <a:graphicData uri="http://schemas.openxmlformats.org/drawingml/2006/table">
            <a:tbl>
              <a:tblPr firstRow="1" bandRow="1">
                <a:tableStyleId>{912C8C85-51F0-491E-9774-3900AFEF0FD7}</a:tableStyleId>
              </a:tblPr>
              <a:tblGrid>
                <a:gridCol w="2173857">
                  <a:extLst>
                    <a:ext uri="{9D8B030D-6E8A-4147-A177-3AD203B41FA5}">
                      <a16:colId xmlns:a16="http://schemas.microsoft.com/office/drawing/2014/main" val="2994252094"/>
                    </a:ext>
                  </a:extLst>
                </a:gridCol>
                <a:gridCol w="1026543">
                  <a:extLst>
                    <a:ext uri="{9D8B030D-6E8A-4147-A177-3AD203B41FA5}">
                      <a16:colId xmlns:a16="http://schemas.microsoft.com/office/drawing/2014/main" val="2253687478"/>
                    </a:ext>
                  </a:extLst>
                </a:gridCol>
                <a:gridCol w="1112808">
                  <a:extLst>
                    <a:ext uri="{9D8B030D-6E8A-4147-A177-3AD203B41FA5}">
                      <a16:colId xmlns:a16="http://schemas.microsoft.com/office/drawing/2014/main" val="180447414"/>
                    </a:ext>
                  </a:extLst>
                </a:gridCol>
                <a:gridCol w="870022">
                  <a:extLst>
                    <a:ext uri="{9D8B030D-6E8A-4147-A177-3AD203B41FA5}">
                      <a16:colId xmlns:a16="http://schemas.microsoft.com/office/drawing/2014/main" val="3671819212"/>
                    </a:ext>
                  </a:extLst>
                </a:gridCol>
                <a:gridCol w="208280">
                  <a:extLst>
                    <a:ext uri="{9D8B030D-6E8A-4147-A177-3AD203B41FA5}">
                      <a16:colId xmlns:a16="http://schemas.microsoft.com/office/drawing/2014/main" val="1990472923"/>
                    </a:ext>
                  </a:extLst>
                </a:gridCol>
                <a:gridCol w="1259456">
                  <a:extLst>
                    <a:ext uri="{9D8B030D-6E8A-4147-A177-3AD203B41FA5}">
                      <a16:colId xmlns:a16="http://schemas.microsoft.com/office/drawing/2014/main" val="2438096117"/>
                    </a:ext>
                  </a:extLst>
                </a:gridCol>
                <a:gridCol w="966163">
                  <a:extLst>
                    <a:ext uri="{9D8B030D-6E8A-4147-A177-3AD203B41FA5}">
                      <a16:colId xmlns:a16="http://schemas.microsoft.com/office/drawing/2014/main" val="1824226557"/>
                    </a:ext>
                  </a:extLst>
                </a:gridCol>
                <a:gridCol w="672856">
                  <a:extLst>
                    <a:ext uri="{9D8B030D-6E8A-4147-A177-3AD203B41FA5}">
                      <a16:colId xmlns:a16="http://schemas.microsoft.com/office/drawing/2014/main" val="3567187761"/>
                    </a:ext>
                  </a:extLst>
                </a:gridCol>
              </a:tblGrid>
              <a:tr h="444862">
                <a:tc rowSpan="2">
                  <a:txBody>
                    <a:bodyPr/>
                    <a:lstStyle/>
                    <a:p>
                      <a:endParaRPr kumimoji="0" lang="en-US" sz="1200" b="0" i="0" u="none" strike="noStrike" kern="1200"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a:lnL w="6350" cap="flat" cmpd="sng" algn="ctr">
                      <a:noFill/>
                      <a:prstDash val="solid"/>
                      <a:miter lim="800000"/>
                    </a:lnL>
                    <a:lnR w="6350"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lumMod val="75000"/>
                      </a:schemeClr>
                    </a:solidFill>
                  </a:tcPr>
                </a:tc>
                <a:tc gridSpan="3">
                  <a:txBody>
                    <a:bodyPr/>
                    <a:lstStyle/>
                    <a:p>
                      <a:pPr algn="ctr"/>
                      <a:r>
                        <a:rPr lang="en-US" sz="1200" dirty="0"/>
                        <a:t>Year Ended </a:t>
                      </a:r>
                    </a:p>
                    <a:p>
                      <a:pPr algn="ctr"/>
                      <a:r>
                        <a:rPr lang="en-US" sz="1200" b="1" dirty="0">
                          <a:solidFill>
                            <a:schemeClr val="bg1"/>
                          </a:solidFill>
                        </a:rPr>
                        <a:t>December 31</a:t>
                      </a:r>
                      <a:r>
                        <a:rPr lang="en-US" sz="1200" baseline="0" dirty="0"/>
                        <a:t>, 2021</a:t>
                      </a:r>
                      <a:endParaRPr lang="en-US" sz="12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miter lim="800000"/>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sz="1200" dirty="0"/>
                    </a:p>
                  </a:txBody>
                  <a:tcPr>
                    <a:lnL w="6350" cap="flat" cmpd="sng" algn="ctr">
                      <a:solidFill>
                        <a:schemeClr val="accent6">
                          <a:lumMod val="75000"/>
                        </a:schemeClr>
                      </a:solidFill>
                      <a:prstDash val="solid"/>
                      <a:round/>
                      <a:headEnd type="none" w="med" len="med"/>
                      <a:tailEnd type="none" w="med" len="med"/>
                    </a:lnL>
                    <a:lnR w="6350" cap="flat" cmpd="sng" algn="ctr">
                      <a:solidFill>
                        <a:schemeClr val="accent6">
                          <a:lumMod val="75000"/>
                        </a:schemeClr>
                      </a:solidFill>
                      <a:prstDash val="solid"/>
                      <a:round/>
                      <a:headEnd type="none" w="med" len="med"/>
                      <a:tailEnd type="none" w="med" len="med"/>
                    </a:lnR>
                  </a:tcPr>
                </a:tc>
                <a:tc hMerge="1">
                  <a:txBody>
                    <a:bodyPr/>
                    <a:lstStyle/>
                    <a:p>
                      <a:endParaRPr lang="en-US" sz="1200" dirty="0"/>
                    </a:p>
                  </a:txBody>
                  <a:tcPr>
                    <a:lnL w="6350" cap="flat" cmpd="sng" algn="ctr">
                      <a:solidFill>
                        <a:schemeClr val="accent6">
                          <a:lumMod val="75000"/>
                        </a:schemeClr>
                      </a:solidFill>
                      <a:prstDash val="solid"/>
                      <a:round/>
                      <a:headEnd type="none" w="med" len="med"/>
                      <a:tailEnd type="none" w="med" len="med"/>
                    </a:lnL>
                    <a:lnR w="6350" cap="flat" cmpd="sng" algn="ctr">
                      <a:solidFill>
                        <a:schemeClr val="accent6">
                          <a:lumMod val="75000"/>
                        </a:schemeClr>
                      </a:solidFill>
                      <a:prstDash val="solid"/>
                      <a:round/>
                      <a:headEnd type="none" w="med" len="med"/>
                      <a:tailEnd type="none" w="med" len="med"/>
                    </a:lnR>
                  </a:tcPr>
                </a:tc>
                <a:tc>
                  <a:txBody>
                    <a:bodyPr/>
                    <a:lstStyle/>
                    <a:p>
                      <a:pPr algn="ctr"/>
                      <a:endParaRPr lang="en-US" sz="12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miter lim="800000"/>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gridSpan="3">
                  <a:txBody>
                    <a:bodyPr/>
                    <a:lstStyle/>
                    <a:p>
                      <a:pPr algn="ctr"/>
                      <a:r>
                        <a:rPr lang="en-US" sz="1200" dirty="0"/>
                        <a:t>Year Ended </a:t>
                      </a:r>
                    </a:p>
                    <a:p>
                      <a:pPr algn="ctr"/>
                      <a:r>
                        <a:rPr lang="en-US" sz="1200" b="1" dirty="0">
                          <a:solidFill>
                            <a:schemeClr val="bg1"/>
                          </a:solidFill>
                        </a:rPr>
                        <a:t>December 31</a:t>
                      </a:r>
                      <a:r>
                        <a:rPr lang="en-US" sz="1200" baseline="0" dirty="0"/>
                        <a:t>, 2020</a:t>
                      </a:r>
                      <a:endParaRPr lang="en-US" sz="12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miter lim="800000"/>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sz="1200" dirty="0"/>
                    </a:p>
                  </a:txBody>
                  <a:tcPr>
                    <a:lnL w="6350" cap="flat" cmpd="sng" algn="ctr">
                      <a:solidFill>
                        <a:schemeClr val="accent6">
                          <a:lumMod val="75000"/>
                        </a:schemeClr>
                      </a:solidFill>
                      <a:prstDash val="solid"/>
                      <a:round/>
                      <a:headEnd type="none" w="med" len="med"/>
                      <a:tailEnd type="none" w="med" len="med"/>
                    </a:lnL>
                    <a:lnR w="6350" cap="flat" cmpd="sng" algn="ctr">
                      <a:solidFill>
                        <a:schemeClr val="accent6">
                          <a:lumMod val="75000"/>
                        </a:schemeClr>
                      </a:solidFill>
                      <a:prstDash val="solid"/>
                      <a:round/>
                      <a:headEnd type="none" w="med" len="med"/>
                      <a:tailEnd type="none" w="med" len="med"/>
                    </a:lnR>
                  </a:tcPr>
                </a:tc>
                <a:tc hMerge="1">
                  <a:txBody>
                    <a:bodyPr/>
                    <a:lstStyle/>
                    <a:p>
                      <a:endParaRPr lang="en-US" sz="1200" dirty="0"/>
                    </a:p>
                  </a:txBody>
                  <a:tcPr>
                    <a:lnL w="6350" cap="flat" cmpd="sng" algn="ctr">
                      <a:solidFill>
                        <a:schemeClr val="accent6">
                          <a:lumMod val="75000"/>
                        </a:schemeClr>
                      </a:solidFill>
                      <a:prstDash val="solid"/>
                      <a:round/>
                      <a:headEnd type="none" w="med" len="med"/>
                      <a:tailEnd type="none" w="med" len="med"/>
                    </a:lnL>
                  </a:tcPr>
                </a:tc>
                <a:extLst>
                  <a:ext uri="{0D108BD9-81ED-4DB2-BD59-A6C34878D82A}">
                    <a16:rowId xmlns:a16="http://schemas.microsoft.com/office/drawing/2014/main" val="1779246358"/>
                  </a:ext>
                </a:extLst>
              </a:tr>
              <a:tr h="363903">
                <a:tc vMerge="1">
                  <a:txBody>
                    <a:bodyPr/>
                    <a:lstStyle/>
                    <a:p>
                      <a:pPr algn="ctr"/>
                      <a:endParaRPr lang="en-US" sz="1200" b="1" dirty="0">
                        <a:solidFill>
                          <a:schemeClr val="bg1"/>
                        </a:solidFill>
                      </a:endParaRPr>
                    </a:p>
                  </a:txBody>
                  <a:tcPr anchor="b">
                    <a:lnL w="6350" cap="flat" cmpd="sng" algn="ctr">
                      <a:noFill/>
                      <a:prstDash val="solid"/>
                      <a:miter lim="800000"/>
                    </a:lnL>
                    <a:lnR w="6350" cap="flat" cmpd="sng" algn="ctr">
                      <a:solidFill>
                        <a:schemeClr val="bg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6">
                        <a:lumMod val="75000"/>
                      </a:schemeClr>
                    </a:solidFill>
                  </a:tcPr>
                </a:tc>
                <a:tc>
                  <a:txBody>
                    <a:bodyPr/>
                    <a:lstStyle/>
                    <a:p>
                      <a:pPr algn="ctr"/>
                      <a:r>
                        <a:rPr lang="en-US" sz="1000" b="1" dirty="0">
                          <a:solidFill>
                            <a:schemeClr val="bg1"/>
                          </a:solidFill>
                        </a:rPr>
                        <a:t>As Reported</a:t>
                      </a:r>
                      <a:r>
                        <a:rPr lang="en-US" sz="1000" b="1" baseline="0" dirty="0">
                          <a:solidFill>
                            <a:schemeClr val="bg1"/>
                          </a:solidFill>
                        </a:rPr>
                        <a:t> – GAAP Basis</a:t>
                      </a:r>
                      <a:endParaRPr lang="en-US" sz="1000" b="1" dirty="0">
                        <a:solidFill>
                          <a:schemeClr val="bg1"/>
                        </a:solidFill>
                      </a:endParaRPr>
                    </a:p>
                  </a:txBody>
                  <a:tcPr anchor="b">
                    <a:lnL w="635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1">
                        <a:lumMod val="75000"/>
                      </a:schemeClr>
                    </a:solidFill>
                  </a:tcPr>
                </a:tc>
                <a:tc>
                  <a:txBody>
                    <a:bodyPr/>
                    <a:lstStyle/>
                    <a:p>
                      <a:pPr algn="ctr"/>
                      <a:r>
                        <a:rPr lang="en-US" sz="1000" b="1" dirty="0">
                          <a:solidFill>
                            <a:schemeClr val="bg1"/>
                          </a:solidFill>
                        </a:rPr>
                        <a:t>Adjustments*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1">
                        <a:lumMod val="75000"/>
                      </a:schemeClr>
                    </a:solidFill>
                  </a:tcPr>
                </a:tc>
                <a:tc>
                  <a:txBody>
                    <a:bodyPr/>
                    <a:lstStyle/>
                    <a:p>
                      <a:pPr algn="ctr"/>
                      <a:r>
                        <a:rPr lang="en-US" sz="1000" b="1" dirty="0">
                          <a:solidFill>
                            <a:schemeClr val="bg1"/>
                          </a:solidFill>
                        </a:rPr>
                        <a:t>Adjusted</a:t>
                      </a:r>
                    </a:p>
                  </a:txBody>
                  <a:tcPr anchor="b">
                    <a:lnL w="1270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1">
                        <a:lumMod val="75000"/>
                      </a:schemeClr>
                    </a:solidFill>
                  </a:tcPr>
                </a:tc>
                <a:tc>
                  <a:txBody>
                    <a:bodyPr/>
                    <a:lstStyle/>
                    <a:p>
                      <a:pPr algn="ctr"/>
                      <a:endParaRPr lang="en-US" sz="1000" b="1" dirty="0">
                        <a:solidFill>
                          <a:schemeClr val="bg1"/>
                        </a:solidFill>
                      </a:endParaRP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1">
                        <a:lumMod val="75000"/>
                      </a:schemeClr>
                    </a:solidFill>
                  </a:tcPr>
                </a:tc>
                <a:tc>
                  <a:txBody>
                    <a:bodyPr/>
                    <a:lstStyle/>
                    <a:p>
                      <a:pPr algn="ctr"/>
                      <a:r>
                        <a:rPr lang="en-US" sz="1000" b="1" dirty="0">
                          <a:solidFill>
                            <a:schemeClr val="bg1"/>
                          </a:solidFill>
                        </a:rPr>
                        <a:t>As  Reported</a:t>
                      </a:r>
                      <a:r>
                        <a:rPr lang="en-US" sz="1000" b="1" baseline="0" dirty="0">
                          <a:solidFill>
                            <a:schemeClr val="bg1"/>
                          </a:solidFill>
                        </a:rPr>
                        <a:t> – GAAP Basis</a:t>
                      </a:r>
                      <a:endParaRPr lang="en-US" sz="1000" b="1" dirty="0">
                        <a:solidFill>
                          <a:schemeClr val="bg1"/>
                        </a:solidFill>
                      </a:endParaRPr>
                    </a:p>
                  </a:txBody>
                  <a:tcPr anchor="b">
                    <a:lnL w="635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1">
                        <a:lumMod val="75000"/>
                      </a:schemeClr>
                    </a:solidFill>
                  </a:tcPr>
                </a:tc>
                <a:tc>
                  <a:txBody>
                    <a:bodyPr/>
                    <a:lstStyle/>
                    <a:p>
                      <a:pPr algn="ctr"/>
                      <a:r>
                        <a:rPr lang="en-US" sz="1000" b="1" dirty="0">
                          <a:solidFill>
                            <a:schemeClr val="bg1"/>
                          </a:solidFill>
                        </a:rPr>
                        <a:t>Adjustments*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1">
                        <a:lumMod val="75000"/>
                      </a:schemeClr>
                    </a:solidFill>
                  </a:tcPr>
                </a:tc>
                <a:tc>
                  <a:txBody>
                    <a:bodyPr/>
                    <a:lstStyle/>
                    <a:p>
                      <a:pPr algn="ctr"/>
                      <a:r>
                        <a:rPr lang="en-US" sz="1000" b="1" dirty="0">
                          <a:solidFill>
                            <a:schemeClr val="bg1"/>
                          </a:solidFill>
                        </a:rPr>
                        <a:t>Adjusted</a:t>
                      </a:r>
                    </a:p>
                  </a:txBody>
                  <a:tcPr anchor="b">
                    <a:lnL w="12700" cap="flat" cmpd="sng" algn="ctr">
                      <a:noFill/>
                      <a:prstDash val="solid"/>
                      <a:round/>
                      <a:headEnd type="none" w="med" len="med"/>
                      <a:tailEnd type="none" w="med" len="med"/>
                    </a:lnL>
                    <a:lnR w="6350" cap="flat" cmpd="sng" algn="ctr">
                      <a:noFill/>
                      <a:prstDash val="solid"/>
                      <a:miter lim="800000"/>
                    </a:lnR>
                    <a:lnT w="9525"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3255730779"/>
                  </a:ext>
                </a:extLst>
              </a:tr>
              <a:tr h="222753">
                <a:tc>
                  <a:txBody>
                    <a:bodyPr/>
                    <a:lstStyle/>
                    <a:p>
                      <a:r>
                        <a:rPr lang="en-US" sz="1000" b="1" dirty="0"/>
                        <a:t>Net Sales</a:t>
                      </a:r>
                    </a:p>
                  </a:txBody>
                  <a:tcPr>
                    <a:lnL w="6350" cap="flat" cmpd="sng" algn="ctr">
                      <a:noFill/>
                      <a:prstDash val="solid"/>
                      <a:miter lim="800000"/>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r"/>
                      <a:r>
                        <a:rPr lang="en-US" sz="1000" dirty="0"/>
                        <a:t>$378.3</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r"/>
                      <a:r>
                        <a:rPr lang="en-US" sz="1000" dirty="0"/>
                        <a:t>-</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r"/>
                      <a:r>
                        <a:rPr lang="en-US" sz="1000" dirty="0"/>
                        <a:t>$378.3</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r"/>
                      <a:endParaRPr lang="en-US" sz="10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r"/>
                      <a:r>
                        <a:rPr lang="en-US" sz="1000" dirty="0"/>
                        <a:t>$349.0</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r"/>
                      <a:r>
                        <a:rPr lang="en-US" sz="1000" dirty="0"/>
                        <a:t>-</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r"/>
                      <a:r>
                        <a:rPr lang="en-US" sz="1000" dirty="0"/>
                        <a:t>$349.0</a:t>
                      </a:r>
                    </a:p>
                  </a:txBody>
                  <a:tcPr>
                    <a:lnL w="9525" cap="flat" cmpd="sng" algn="ctr">
                      <a:no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129781964"/>
                  </a:ext>
                </a:extLst>
              </a:tr>
              <a:tr h="222753">
                <a:tc>
                  <a:txBody>
                    <a:bodyPr/>
                    <a:lstStyle/>
                    <a:p>
                      <a:r>
                        <a:rPr lang="en-US" sz="1000" b="1" dirty="0"/>
                        <a:t>Gross Profit</a:t>
                      </a:r>
                    </a:p>
                  </a:txBody>
                  <a:tcPr>
                    <a:lnL w="6350" cap="flat" cmpd="sng" algn="ctr">
                      <a:noFill/>
                      <a:prstDash val="solid"/>
                      <a:miter lim="800000"/>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95.9</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95.9</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endParaRPr lang="en-US" sz="10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89.6</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89.6</a:t>
                      </a:r>
                    </a:p>
                  </a:txBody>
                  <a:tcPr>
                    <a:lnL w="9525" cap="flat" cmpd="sng" algn="ctr">
                      <a:no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extLst>
                  <a:ext uri="{0D108BD9-81ED-4DB2-BD59-A6C34878D82A}">
                    <a16:rowId xmlns:a16="http://schemas.microsoft.com/office/drawing/2014/main" val="3748857977"/>
                  </a:ext>
                </a:extLst>
              </a:tr>
              <a:tr h="222753">
                <a:tc>
                  <a:txBody>
                    <a:bodyPr/>
                    <a:lstStyle/>
                    <a:p>
                      <a:r>
                        <a:rPr lang="en-US" sz="1000" b="1" dirty="0"/>
                        <a:t>SG</a:t>
                      </a:r>
                      <a:r>
                        <a:rPr lang="en-US" sz="1000" b="1" baseline="0" dirty="0"/>
                        <a:t>&amp;A</a:t>
                      </a:r>
                      <a:endParaRPr lang="en-US" sz="1000" b="1" dirty="0"/>
                    </a:p>
                  </a:txBody>
                  <a:tcPr>
                    <a:lnL w="6350" cap="flat" cmpd="sng" algn="ctr">
                      <a:noFill/>
                      <a:prstDash val="solid"/>
                      <a:miter lim="800000"/>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r"/>
                      <a:r>
                        <a:rPr lang="en-US" sz="1000" dirty="0"/>
                        <a:t>56.5</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r"/>
                      <a:r>
                        <a:rPr lang="en-US" sz="1000" dirty="0"/>
                        <a:t>-</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r"/>
                      <a:r>
                        <a:rPr lang="en-US" sz="1000" dirty="0"/>
                        <a:t>56.5</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r"/>
                      <a:endParaRPr lang="en-US" sz="10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r"/>
                      <a:r>
                        <a:rPr lang="en-US" sz="1000" dirty="0"/>
                        <a:t>53.8</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r"/>
                      <a:r>
                        <a:rPr lang="en-US" sz="1000" dirty="0"/>
                        <a:t>-</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r"/>
                      <a:r>
                        <a:rPr lang="en-US" sz="1000" dirty="0"/>
                        <a:t>53.8</a:t>
                      </a:r>
                    </a:p>
                  </a:txBody>
                  <a:tcPr>
                    <a:lnL w="9525" cap="flat" cmpd="sng" algn="ctr">
                      <a:no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723667640"/>
                  </a:ext>
                </a:extLst>
              </a:tr>
              <a:tr h="238611">
                <a:tc>
                  <a:txBody>
                    <a:bodyPr/>
                    <a:lstStyle/>
                    <a:p>
                      <a:r>
                        <a:rPr lang="en-US" sz="1000" b="1" dirty="0"/>
                        <a:t>Operating Income</a:t>
                      </a:r>
                    </a:p>
                  </a:txBody>
                  <a:tcPr>
                    <a:lnL w="6350" cap="flat" cmpd="sng" algn="ctr">
                      <a:noFill/>
                      <a:prstDash val="solid"/>
                      <a:miter lim="800000"/>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39.4</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39.4</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endParaRPr lang="en-US" sz="10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35.8</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35.8</a:t>
                      </a:r>
                    </a:p>
                  </a:txBody>
                  <a:tcPr>
                    <a:lnL w="9525" cap="flat" cmpd="sng" algn="ctr">
                      <a:no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extLst>
                  <a:ext uri="{0D108BD9-81ED-4DB2-BD59-A6C34878D82A}">
                    <a16:rowId xmlns:a16="http://schemas.microsoft.com/office/drawing/2014/main" val="3527145502"/>
                  </a:ext>
                </a:extLst>
              </a:tr>
              <a:tr h="222753">
                <a:tc>
                  <a:txBody>
                    <a:bodyPr/>
                    <a:lstStyle/>
                    <a:p>
                      <a:r>
                        <a:rPr lang="en-US" sz="1000" b="1" dirty="0"/>
                        <a:t>Net Income</a:t>
                      </a:r>
                      <a:endParaRPr lang="en-US" sz="1000" b="0" baseline="30000" dirty="0"/>
                    </a:p>
                  </a:txBody>
                  <a:tcPr>
                    <a:lnL w="6350" cap="flat" cmpd="sng" algn="ctr">
                      <a:noFill/>
                      <a:prstDash val="solid"/>
                      <a:miter lim="800000"/>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r"/>
                      <a:r>
                        <a:rPr lang="en-US" sz="1000" dirty="0"/>
                        <a:t>29.9</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r"/>
                      <a:r>
                        <a:rPr lang="en-US" sz="1000" dirty="0"/>
                        <a:t>1.8</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r"/>
                      <a:r>
                        <a:rPr lang="en-US" sz="1000" dirty="0"/>
                        <a:t>31.7</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r"/>
                      <a:endParaRPr lang="en-US" sz="10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r"/>
                      <a:r>
                        <a:rPr lang="en-US" sz="1000" dirty="0"/>
                        <a:t>25.2</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r"/>
                      <a:r>
                        <a:rPr lang="en-US" sz="1000" dirty="0"/>
                        <a:t>3.7</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r"/>
                      <a:r>
                        <a:rPr lang="en-US" sz="1000" dirty="0"/>
                        <a:t>28.9</a:t>
                      </a:r>
                    </a:p>
                  </a:txBody>
                  <a:tcPr>
                    <a:lnL w="9525" cap="flat" cmpd="sng" algn="ctr">
                      <a:no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7357341"/>
                  </a:ext>
                </a:extLst>
              </a:tr>
              <a:tr h="222753">
                <a:tc>
                  <a:txBody>
                    <a:bodyPr/>
                    <a:lstStyle/>
                    <a:p>
                      <a:r>
                        <a:rPr lang="en-US" sz="1000" b="1" dirty="0"/>
                        <a:t>EPS</a:t>
                      </a:r>
                      <a:endParaRPr lang="en-US" sz="1000" b="0" baseline="30000" dirty="0"/>
                    </a:p>
                  </a:txBody>
                  <a:tcPr>
                    <a:lnL w="6350" cap="flat" cmpd="sng" algn="ctr">
                      <a:noFill/>
                      <a:prstDash val="solid"/>
                      <a:miter lim="800000"/>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$1.14</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$0.07</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$1.21</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endParaRPr lang="en-US" sz="1000"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$0.97</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$0.14</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tc>
                  <a:txBody>
                    <a:bodyPr/>
                    <a:lstStyle/>
                    <a:p>
                      <a:pPr algn="r"/>
                      <a:r>
                        <a:rPr lang="en-US" sz="1000" dirty="0"/>
                        <a:t>$1.11</a:t>
                      </a:r>
                    </a:p>
                  </a:txBody>
                  <a:tcPr>
                    <a:lnL w="9525" cap="flat" cmpd="sng" algn="ctr">
                      <a:no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5EAEF"/>
                    </a:solidFill>
                  </a:tcPr>
                </a:tc>
                <a:extLst>
                  <a:ext uri="{0D108BD9-81ED-4DB2-BD59-A6C34878D82A}">
                    <a16:rowId xmlns:a16="http://schemas.microsoft.com/office/drawing/2014/main" val="2820579749"/>
                  </a:ext>
                </a:extLst>
              </a:tr>
            </a:tbl>
          </a:graphicData>
        </a:graphic>
      </p:graphicFrame>
    </p:spTree>
    <p:extLst>
      <p:ext uri="{BB962C8B-B14F-4D97-AF65-F5344CB8AC3E}">
        <p14:creationId xmlns:p14="http://schemas.microsoft.com/office/powerpoint/2010/main" val="9386112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Non-gaap reconciliation</a:t>
            </a:r>
          </a:p>
        </p:txBody>
      </p:sp>
      <p:sp>
        <p:nvSpPr>
          <p:cNvPr id="4" name="Slide Number Placeholder 3"/>
          <p:cNvSpPr>
            <a:spLocks noGrp="1"/>
          </p:cNvSpPr>
          <p:nvPr>
            <p:ph type="sldNum" sz="quarter" idx="4"/>
          </p:nvPr>
        </p:nvSpPr>
        <p:spPr/>
        <p:txBody>
          <a:bodyPr/>
          <a:lstStyle/>
          <a:p>
            <a:fld id="{31565880-C22B-4283-895A-C9E13DE199B6}" type="slidenum">
              <a:rPr lang="en-US" smtClean="0"/>
              <a:pPr/>
              <a:t>54</a:t>
            </a:fld>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2377321209"/>
              </p:ext>
            </p:extLst>
          </p:nvPr>
        </p:nvGraphicFramePr>
        <p:xfrm>
          <a:off x="150237" y="1489080"/>
          <a:ext cx="8731806" cy="2428456"/>
        </p:xfrm>
        <a:graphic>
          <a:graphicData uri="http://schemas.openxmlformats.org/drawingml/2006/table">
            <a:tbl>
              <a:tblPr firstRow="1" bandRow="1">
                <a:tableStyleId>{912C8C85-51F0-491E-9774-3900AFEF0FD7}</a:tableStyleId>
              </a:tblPr>
              <a:tblGrid>
                <a:gridCol w="5551316">
                  <a:extLst>
                    <a:ext uri="{9D8B030D-6E8A-4147-A177-3AD203B41FA5}">
                      <a16:colId xmlns:a16="http://schemas.microsoft.com/office/drawing/2014/main" val="2994252094"/>
                    </a:ext>
                  </a:extLst>
                </a:gridCol>
                <a:gridCol w="582145">
                  <a:extLst>
                    <a:ext uri="{9D8B030D-6E8A-4147-A177-3AD203B41FA5}">
                      <a16:colId xmlns:a16="http://schemas.microsoft.com/office/drawing/2014/main" val="2253687478"/>
                    </a:ext>
                  </a:extLst>
                </a:gridCol>
                <a:gridCol w="235390">
                  <a:extLst>
                    <a:ext uri="{9D8B030D-6E8A-4147-A177-3AD203B41FA5}">
                      <a16:colId xmlns:a16="http://schemas.microsoft.com/office/drawing/2014/main" val="442137471"/>
                    </a:ext>
                  </a:extLst>
                </a:gridCol>
                <a:gridCol w="606583">
                  <a:extLst>
                    <a:ext uri="{9D8B030D-6E8A-4147-A177-3AD203B41FA5}">
                      <a16:colId xmlns:a16="http://schemas.microsoft.com/office/drawing/2014/main" val="3671819212"/>
                    </a:ext>
                  </a:extLst>
                </a:gridCol>
                <a:gridCol w="371192">
                  <a:extLst>
                    <a:ext uri="{9D8B030D-6E8A-4147-A177-3AD203B41FA5}">
                      <a16:colId xmlns:a16="http://schemas.microsoft.com/office/drawing/2014/main" val="214517694"/>
                    </a:ext>
                  </a:extLst>
                </a:gridCol>
                <a:gridCol w="579421">
                  <a:extLst>
                    <a:ext uri="{9D8B030D-6E8A-4147-A177-3AD203B41FA5}">
                      <a16:colId xmlns:a16="http://schemas.microsoft.com/office/drawing/2014/main" val="2438096117"/>
                    </a:ext>
                  </a:extLst>
                </a:gridCol>
                <a:gridCol w="235391">
                  <a:extLst>
                    <a:ext uri="{9D8B030D-6E8A-4147-A177-3AD203B41FA5}">
                      <a16:colId xmlns:a16="http://schemas.microsoft.com/office/drawing/2014/main" val="559628738"/>
                    </a:ext>
                  </a:extLst>
                </a:gridCol>
                <a:gridCol w="570368">
                  <a:extLst>
                    <a:ext uri="{9D8B030D-6E8A-4147-A177-3AD203B41FA5}">
                      <a16:colId xmlns:a16="http://schemas.microsoft.com/office/drawing/2014/main" val="3567187761"/>
                    </a:ext>
                  </a:extLst>
                </a:gridCol>
              </a:tblGrid>
              <a:tr h="370840">
                <a:tc>
                  <a:txBody>
                    <a:bodyPr/>
                    <a:lstStyle/>
                    <a:p>
                      <a:endParaRPr kumimoji="0" lang="en-US" sz="1200" b="0" i="0" u="none" strike="noStrike" kern="1200"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gridSpan="3">
                  <a:txBody>
                    <a:bodyPr/>
                    <a:lstStyle/>
                    <a:p>
                      <a:pPr algn="ctr"/>
                      <a:r>
                        <a:rPr lang="en-US" sz="1000" dirty="0">
                          <a:solidFill>
                            <a:schemeClr val="bg1"/>
                          </a:solidFill>
                        </a:rPr>
                        <a:t>Three Months Ended</a:t>
                      </a:r>
                    </a:p>
                    <a:p>
                      <a:pPr algn="ctr"/>
                      <a:r>
                        <a:rPr lang="en-US" sz="1000" baseline="0" dirty="0">
                          <a:solidFill>
                            <a:schemeClr val="bg1"/>
                          </a:solidFill>
                        </a:rPr>
                        <a:t>March </a:t>
                      </a:r>
                      <a:r>
                        <a:rPr lang="en-US" sz="1000" dirty="0">
                          <a:solidFill>
                            <a:schemeClr val="bg1"/>
                          </a:solidFill>
                        </a:rPr>
                        <a:t>31,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a:p>
                  </a:txBody>
                  <a:tcPr/>
                </a:tc>
                <a:tc hMerge="1">
                  <a:txBody>
                    <a:bodyPr/>
                    <a:lstStyle/>
                    <a:p>
                      <a:endParaRPr lang="en-US" sz="1200" dirty="0"/>
                    </a:p>
                  </a:txBody>
                  <a:tcPr>
                    <a:lnL w="6350" cap="flat" cmpd="sng" algn="ctr">
                      <a:solidFill>
                        <a:schemeClr val="accent6">
                          <a:lumMod val="75000"/>
                        </a:schemeClr>
                      </a:solidFill>
                      <a:prstDash val="solid"/>
                      <a:round/>
                      <a:headEnd type="none" w="med" len="med"/>
                      <a:tailEnd type="none" w="med" len="med"/>
                    </a:lnL>
                    <a:lnR w="6350" cap="flat" cmpd="sng" algn="ctr">
                      <a:solidFill>
                        <a:schemeClr val="accent6">
                          <a:lumMod val="75000"/>
                        </a:schemeClr>
                      </a:solidFill>
                      <a:prstDash val="solid"/>
                      <a:round/>
                      <a:headEnd type="none" w="med" len="med"/>
                      <a:tailEnd type="none" w="med" len="med"/>
                    </a:lnR>
                  </a:tcPr>
                </a:tc>
                <a:tc>
                  <a:txBody>
                    <a:bodyPr/>
                    <a:lstStyle/>
                    <a:p>
                      <a:pPr algn="ctr"/>
                      <a:endParaRPr lang="en-US"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gridSpan="3">
                  <a:txBody>
                    <a:bodyPr/>
                    <a:lstStyle/>
                    <a:p>
                      <a:pPr algn="ctr"/>
                      <a:r>
                        <a:rPr lang="en-US" sz="1000" dirty="0">
                          <a:solidFill>
                            <a:schemeClr val="bg1"/>
                          </a:solidFill>
                        </a:rPr>
                        <a:t>Year  Ended </a:t>
                      </a:r>
                    </a:p>
                    <a:p>
                      <a:pPr algn="ctr"/>
                      <a:r>
                        <a:rPr lang="en-US" sz="1000" baseline="0" dirty="0">
                          <a:solidFill>
                            <a:schemeClr val="bg1"/>
                          </a:solidFill>
                        </a:rPr>
                        <a:t>December </a:t>
                      </a:r>
                      <a:r>
                        <a:rPr lang="en-US" sz="1000" dirty="0">
                          <a:solidFill>
                            <a:schemeClr val="bg1"/>
                          </a:solidFill>
                        </a:rPr>
                        <a:t>31</a:t>
                      </a:r>
                      <a:r>
                        <a:rPr lang="en-US" sz="1000" dirty="0"/>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a:p>
                  </a:txBody>
                  <a:tcPr/>
                </a:tc>
                <a:tc hMerge="1">
                  <a:txBody>
                    <a:bodyPr/>
                    <a:lstStyle/>
                    <a:p>
                      <a:endParaRPr lang="en-US" sz="1200" dirty="0"/>
                    </a:p>
                  </a:txBody>
                  <a:tcPr>
                    <a:lnL w="6350" cap="flat" cmpd="sng" algn="ctr">
                      <a:solidFill>
                        <a:schemeClr val="accent6">
                          <a:lumMod val="75000"/>
                        </a:schemeClr>
                      </a:solidFill>
                      <a:prstDash val="solid"/>
                      <a:round/>
                      <a:headEnd type="none" w="med" len="med"/>
                      <a:tailEnd type="none" w="med" len="med"/>
                    </a:lnL>
                  </a:tcPr>
                </a:tc>
                <a:extLst>
                  <a:ext uri="{0D108BD9-81ED-4DB2-BD59-A6C34878D82A}">
                    <a16:rowId xmlns:a16="http://schemas.microsoft.com/office/drawing/2014/main" val="1779246358"/>
                  </a:ext>
                </a:extLst>
              </a:tr>
              <a:tr h="188367">
                <a:tc>
                  <a:txBody>
                    <a:bodyPr/>
                    <a:lstStyle/>
                    <a:p>
                      <a:pPr algn="ctr"/>
                      <a:endParaRPr lang="en-US" sz="1200" b="1" dirty="0">
                        <a:solidFill>
                          <a:schemeClr val="bg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r"/>
                      <a:r>
                        <a:rPr lang="en-US" sz="1000" b="1" dirty="0">
                          <a:solidFill>
                            <a:schemeClr val="bg1"/>
                          </a:solidFill>
                        </a:rPr>
                        <a:t>2022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r"/>
                      <a:endParaRPr lang="en-US" sz="1000" b="1" dirty="0">
                        <a:solidFill>
                          <a:schemeClr val="bg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r"/>
                      <a:r>
                        <a:rPr lang="en-US" sz="1000" b="1" dirty="0">
                          <a:solidFill>
                            <a:schemeClr val="bg1"/>
                          </a:solidFill>
                        </a:rPr>
                        <a:t>2021</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r"/>
                      <a:endParaRPr lang="en-US" sz="1000" b="1" dirty="0">
                        <a:solidFill>
                          <a:schemeClr val="bg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r"/>
                      <a:r>
                        <a:rPr lang="en-US" sz="1000" b="1" dirty="0">
                          <a:solidFill>
                            <a:schemeClr val="bg1"/>
                          </a:solidFill>
                        </a:rPr>
                        <a:t>2021</a:t>
                      </a:r>
                    </a:p>
                  </a:txBody>
                  <a:tcPr anchor="b">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r"/>
                      <a:endParaRPr lang="en-US" sz="1000" b="1" dirty="0">
                        <a:solidFill>
                          <a:schemeClr val="bg1"/>
                        </a:solidFill>
                      </a:endParaRP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r"/>
                      <a:r>
                        <a:rPr lang="en-US" sz="1000" b="1" dirty="0">
                          <a:solidFill>
                            <a:schemeClr val="bg1"/>
                          </a:solidFill>
                        </a:rPr>
                        <a:t>2020</a:t>
                      </a:r>
                    </a:p>
                  </a:txBody>
                  <a:tcPr anchor="b">
                    <a:lnL w="6350" cap="flat" cmpd="sng" algn="ctr">
                      <a:noFill/>
                      <a:prstDash val="solid"/>
                      <a:round/>
                      <a:headEnd type="none" w="med" len="med"/>
                      <a:tailEnd type="none" w="med" len="med"/>
                    </a:lnL>
                    <a:lnR w="6350" cap="flat" cmpd="sng" algn="ctr">
                      <a:noFill/>
                      <a:prstDash val="solid"/>
                      <a:miter lim="800000"/>
                    </a:lnR>
                    <a:lnT w="63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3255730779"/>
                  </a:ext>
                </a:extLst>
              </a:tr>
              <a:tr h="244152">
                <a:tc>
                  <a:txBody>
                    <a:bodyPr/>
                    <a:lstStyle/>
                    <a:p>
                      <a:r>
                        <a:rPr lang="en-US" sz="1000" b="1" dirty="0"/>
                        <a:t>Adjusted earnings before interest,</a:t>
                      </a:r>
                      <a:r>
                        <a:rPr lang="en-US" sz="1000" b="1" baseline="0" dirty="0"/>
                        <a:t> taxes, depreciation and amortization: </a:t>
                      </a:r>
                      <a:endParaRPr lang="en-US" sz="1000" b="1"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a:endParaRPr lang="en-US" sz="1000" dirty="0"/>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000" dirty="0"/>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000" dirty="0"/>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000" dirty="0"/>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a:endParaRPr lang="en-US" sz="1000" dirty="0"/>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a:endParaRPr lang="en-US" sz="1000" dirty="0"/>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a:endParaRPr lang="en-US" sz="1000" dirty="0"/>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3129781964"/>
                  </a:ext>
                </a:extLst>
              </a:tr>
              <a:tr h="258792">
                <a:tc>
                  <a:txBody>
                    <a:bodyPr/>
                    <a:lstStyle/>
                    <a:p>
                      <a:r>
                        <a:rPr lang="en-US" sz="1000" b="0" dirty="0"/>
                        <a:t>Reported net income – GAAP basis</a:t>
                      </a:r>
                    </a:p>
                  </a:txBody>
                  <a:tcPr anchor="b">
                    <a:lnL w="6350" cap="flat" cmpd="sng" algn="ctr">
                      <a:no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5EAEF"/>
                    </a:solidFill>
                  </a:tcPr>
                </a:tc>
                <a:tc>
                  <a:txBody>
                    <a:bodyPr/>
                    <a:lstStyle/>
                    <a:p>
                      <a:pPr algn="r"/>
                      <a:r>
                        <a:rPr lang="en-US" sz="1000" dirty="0"/>
                        <a:t>$7.5</a:t>
                      </a:r>
                    </a:p>
                  </a:txBody>
                  <a:tcPr anchor="b">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5EAEF"/>
                    </a:solidFill>
                  </a:tcPr>
                </a:tc>
                <a:tc>
                  <a:txBody>
                    <a:bodyPr/>
                    <a:lstStyle/>
                    <a:p>
                      <a:pPr algn="r"/>
                      <a:endParaRPr lang="en-US" sz="1000" dirty="0"/>
                    </a:p>
                  </a:txBody>
                  <a:tcPr anchor="b">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5EAEF"/>
                    </a:solidFill>
                  </a:tcPr>
                </a:tc>
                <a:tc>
                  <a:txBody>
                    <a:bodyPr/>
                    <a:lstStyle/>
                    <a:p>
                      <a:pPr algn="r"/>
                      <a:r>
                        <a:rPr lang="en-US" sz="1000" dirty="0"/>
                        <a:t>$7.4</a:t>
                      </a:r>
                    </a:p>
                  </a:txBody>
                  <a:tcPr anchor="b">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5EAEF"/>
                    </a:solidFill>
                  </a:tcPr>
                </a:tc>
                <a:tc>
                  <a:txBody>
                    <a:bodyPr/>
                    <a:lstStyle/>
                    <a:p>
                      <a:pPr algn="r"/>
                      <a:endParaRPr lang="en-US" sz="1000" dirty="0"/>
                    </a:p>
                  </a:txBody>
                  <a:tcPr anchor="b">
                    <a:lnL w="12700" cap="flat" cmpd="sng" algn="ctr">
                      <a:solidFill>
                        <a:schemeClr val="accent6">
                          <a:lumMod val="20000"/>
                          <a:lumOff val="8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5EAEF"/>
                    </a:solidFill>
                  </a:tcPr>
                </a:tc>
                <a:tc>
                  <a:txBody>
                    <a:bodyPr/>
                    <a:lstStyle/>
                    <a:p>
                      <a:pPr algn="r"/>
                      <a:r>
                        <a:rPr lang="en-US" sz="1000" dirty="0"/>
                        <a:t>$29.9</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5EAEF"/>
                    </a:solidFill>
                  </a:tcPr>
                </a:tc>
                <a:tc>
                  <a:txBody>
                    <a:bodyPr/>
                    <a:lstStyle/>
                    <a:p>
                      <a:pPr algn="r"/>
                      <a:endParaRPr lang="en-US" sz="1000" dirty="0"/>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5EAEF"/>
                    </a:solidFill>
                  </a:tcPr>
                </a:tc>
                <a:tc>
                  <a:txBody>
                    <a:bodyPr/>
                    <a:lstStyle/>
                    <a:p>
                      <a:pPr algn="r"/>
                      <a:r>
                        <a:rPr lang="en-US" sz="1000" dirty="0"/>
                        <a:t>$25.2</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5EAEF"/>
                    </a:solidFill>
                  </a:tcPr>
                </a:tc>
                <a:extLst>
                  <a:ext uri="{0D108BD9-81ED-4DB2-BD59-A6C34878D82A}">
                    <a16:rowId xmlns:a16="http://schemas.microsoft.com/office/drawing/2014/main" val="3748857977"/>
                  </a:ext>
                </a:extLst>
              </a:tr>
              <a:tr h="247866">
                <a:tc>
                  <a:txBody>
                    <a:bodyPr/>
                    <a:lstStyle/>
                    <a:p>
                      <a:r>
                        <a:rPr lang="en-US" sz="1000" b="0" dirty="0"/>
                        <a:t>Plus income taxes</a:t>
                      </a:r>
                    </a:p>
                  </a:txBody>
                  <a:tcPr anchor="b">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000" dirty="0"/>
                        <a:t>2.0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000" dirty="0">
                        <a:highlight>
                          <a:srgbClr val="FFFF00"/>
                        </a:highlight>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000" dirty="0"/>
                        <a:t>1.9</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000" dirty="0"/>
                    </a:p>
                  </a:txBody>
                  <a:tcPr anchor="b">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000" dirty="0"/>
                        <a:t>7.4</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a:endParaRPr lang="en-US" sz="1000" dirty="0"/>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a:r>
                        <a:rPr lang="en-US" sz="1000" dirty="0"/>
                        <a:t>6.0</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95050802"/>
                  </a:ext>
                </a:extLst>
              </a:tr>
              <a:tr h="250166">
                <a:tc>
                  <a:txBody>
                    <a:bodyPr/>
                    <a:lstStyle/>
                    <a:p>
                      <a:r>
                        <a:rPr lang="en-US" sz="1000" b="0" dirty="0"/>
                        <a:t>Plus</a:t>
                      </a:r>
                      <a:r>
                        <a:rPr lang="en-US" sz="1000" b="0" baseline="0" dirty="0"/>
                        <a:t> depreciation and amortization</a:t>
                      </a:r>
                      <a:endParaRPr lang="en-US" sz="1000" b="0" dirty="0"/>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5EAEF"/>
                    </a:solidFill>
                  </a:tcPr>
                </a:tc>
                <a:tc>
                  <a:txBody>
                    <a:bodyPr/>
                    <a:lstStyle/>
                    <a:p>
                      <a:pPr algn="r"/>
                      <a:r>
                        <a:rPr lang="en-US" sz="1000" dirty="0"/>
                        <a:t>3.0</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AEF"/>
                    </a:solidFill>
                  </a:tcPr>
                </a:tc>
                <a:tc>
                  <a:txBody>
                    <a:bodyPr/>
                    <a:lstStyle/>
                    <a:p>
                      <a:pPr algn="r"/>
                      <a:endParaRPr lang="en-US" sz="1000" dirty="0">
                        <a:highlight>
                          <a:srgbClr val="FFFF00"/>
                        </a:highlight>
                      </a:endParaRP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5EAEF"/>
                    </a:solidFill>
                  </a:tcPr>
                </a:tc>
                <a:tc>
                  <a:txBody>
                    <a:bodyPr/>
                    <a:lstStyle/>
                    <a:p>
                      <a:pPr algn="r"/>
                      <a:r>
                        <a:rPr lang="en-US" sz="1000" dirty="0"/>
                        <a:t>3.0</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AEF"/>
                    </a:solidFill>
                  </a:tcPr>
                </a:tc>
                <a:tc>
                  <a:txBody>
                    <a:bodyPr/>
                    <a:lstStyle/>
                    <a:p>
                      <a:pPr algn="r"/>
                      <a:endParaRPr lang="en-US" sz="1000" dirty="0"/>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5EAEF"/>
                    </a:solidFill>
                  </a:tcPr>
                </a:tc>
                <a:tc>
                  <a:txBody>
                    <a:bodyPr/>
                    <a:lstStyle/>
                    <a:p>
                      <a:pPr algn="r"/>
                      <a:r>
                        <a:rPr lang="en-US" sz="1000" dirty="0"/>
                        <a:t>11.9</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5EAEF"/>
                    </a:solidFill>
                  </a:tcPr>
                </a:tc>
                <a:tc>
                  <a:txBody>
                    <a:bodyPr/>
                    <a:lstStyle/>
                    <a:p>
                      <a:pPr algn="r"/>
                      <a:endParaRPr lang="en-US" sz="1000" dirty="0"/>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5EAEF"/>
                    </a:solidFill>
                  </a:tcPr>
                </a:tc>
                <a:tc>
                  <a:txBody>
                    <a:bodyPr/>
                    <a:lstStyle/>
                    <a:p>
                      <a:pPr algn="r"/>
                      <a:r>
                        <a:rPr lang="en-US" sz="1000" dirty="0"/>
                        <a:t>12.7</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5EAEF"/>
                    </a:solidFill>
                  </a:tcPr>
                </a:tc>
                <a:extLst>
                  <a:ext uri="{0D108BD9-81ED-4DB2-BD59-A6C34878D82A}">
                    <a16:rowId xmlns:a16="http://schemas.microsoft.com/office/drawing/2014/main" val="1983865904"/>
                  </a:ext>
                </a:extLst>
              </a:tr>
              <a:tr h="232913">
                <a:tc>
                  <a:txBody>
                    <a:bodyPr/>
                    <a:lstStyle/>
                    <a:p>
                      <a:r>
                        <a:rPr lang="en-US" sz="1000" b="0" dirty="0"/>
                        <a:t>Non-GAAP</a:t>
                      </a:r>
                      <a:r>
                        <a:rPr lang="en-US" sz="1000" b="0" baseline="0" dirty="0"/>
                        <a:t> earnings before interest, taxes, depreciation and amortization</a:t>
                      </a:r>
                      <a:endParaRPr lang="en-US" sz="1000" b="0" dirty="0"/>
                    </a:p>
                  </a:txBody>
                  <a:tcPr anchor="b">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000" dirty="0"/>
                        <a:t>12.5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000" dirty="0">
                        <a:highlight>
                          <a:srgbClr val="FFFF00"/>
                        </a:highlight>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000" dirty="0"/>
                        <a:t>12.3</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000" dirty="0"/>
                    </a:p>
                  </a:txBody>
                  <a:tcPr anchor="b">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000" dirty="0"/>
                        <a:t>49.2</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a:endParaRPr lang="en-US" sz="1000" dirty="0"/>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a:r>
                        <a:rPr lang="en-US" sz="1000" dirty="0"/>
                        <a:t>43.9</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950780992"/>
                  </a:ext>
                </a:extLst>
              </a:tr>
              <a:tr h="232913">
                <a:tc>
                  <a:txBody>
                    <a:bodyPr/>
                    <a:lstStyle/>
                    <a:p>
                      <a:r>
                        <a:rPr lang="en-US" sz="1000" b="0" dirty="0"/>
                        <a:t>Plus pension settlement charge</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5EAEF"/>
                    </a:solidFill>
                  </a:tcPr>
                </a:tc>
                <a:tc>
                  <a:txBody>
                    <a:bodyPr/>
                    <a:lstStyle/>
                    <a:p>
                      <a:pPr algn="r"/>
                      <a:r>
                        <a:rPr lang="en-US" sz="1000" dirty="0"/>
                        <a:t>-</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AEF"/>
                    </a:solidFill>
                  </a:tcPr>
                </a:tc>
                <a:tc>
                  <a:txBody>
                    <a:bodyPr/>
                    <a:lstStyle/>
                    <a:p>
                      <a:pPr algn="r"/>
                      <a:endParaRPr lang="en-US" sz="1000" dirty="0">
                        <a:highlight>
                          <a:srgbClr val="FFFF00"/>
                        </a:highlight>
                      </a:endParaRP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5EAEF"/>
                    </a:solidFill>
                  </a:tcPr>
                </a:tc>
                <a:tc>
                  <a:txBody>
                    <a:bodyPr/>
                    <a:lstStyle/>
                    <a:p>
                      <a:pPr algn="r"/>
                      <a:r>
                        <a:rPr lang="en-US" sz="1000" dirty="0"/>
                        <a:t>-</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AEF"/>
                    </a:solidFill>
                  </a:tcPr>
                </a:tc>
                <a:tc>
                  <a:txBody>
                    <a:bodyPr/>
                    <a:lstStyle/>
                    <a:p>
                      <a:pPr algn="r"/>
                      <a:endParaRPr lang="en-US" sz="1000" dirty="0"/>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5EAEF"/>
                    </a:solidFill>
                  </a:tcPr>
                </a:tc>
                <a:tc>
                  <a:txBody>
                    <a:bodyPr/>
                    <a:lstStyle/>
                    <a:p>
                      <a:pPr algn="r"/>
                      <a:r>
                        <a:rPr lang="en-US" sz="1000" dirty="0"/>
                        <a:t>2.3</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5EAEF"/>
                    </a:solidFill>
                  </a:tcPr>
                </a:tc>
                <a:tc>
                  <a:txBody>
                    <a:bodyPr/>
                    <a:lstStyle/>
                    <a:p>
                      <a:pPr algn="r"/>
                      <a:endParaRPr lang="en-US" sz="1000" dirty="0"/>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5EAEF"/>
                    </a:solidFill>
                  </a:tcPr>
                </a:tc>
                <a:tc>
                  <a:txBody>
                    <a:bodyPr/>
                    <a:lstStyle/>
                    <a:p>
                      <a:pPr algn="r"/>
                      <a:r>
                        <a:rPr lang="en-US" sz="1000" dirty="0"/>
                        <a:t>4.6</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5EAEF"/>
                    </a:solidFill>
                  </a:tcPr>
                </a:tc>
                <a:extLst>
                  <a:ext uri="{0D108BD9-81ED-4DB2-BD59-A6C34878D82A}">
                    <a16:rowId xmlns:a16="http://schemas.microsoft.com/office/drawing/2014/main" val="1882202022"/>
                  </a:ext>
                </a:extLst>
              </a:tr>
              <a:tr h="232913">
                <a:tc>
                  <a:txBody>
                    <a:bodyPr/>
                    <a:lstStyle/>
                    <a:p>
                      <a:r>
                        <a:rPr lang="en-US" sz="1000" b="0" dirty="0"/>
                        <a:t>Non-GAAP adjusted earnings before interest,</a:t>
                      </a:r>
                      <a:r>
                        <a:rPr lang="en-US" sz="1000" b="0" baseline="0" dirty="0"/>
                        <a:t> taxes, depreciation and amortization</a:t>
                      </a:r>
                      <a:endParaRPr lang="en-US" sz="1000" b="0" dirty="0"/>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000" dirty="0"/>
                        <a:t>$12.5</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000" dirty="0">
                        <a:highlight>
                          <a:srgbClr val="FFFF00"/>
                        </a:highlight>
                      </a:endParaRP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000" dirty="0"/>
                        <a:t>$12.3</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000" dirty="0"/>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000" dirty="0"/>
                        <a:t>$51.5</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endParaRPr lang="en-US" sz="1000" dirty="0"/>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a:r>
                        <a:rPr lang="en-US" sz="1000" dirty="0"/>
                        <a:t>$48.5</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7571158"/>
                  </a:ext>
                </a:extLst>
              </a:tr>
              <a:tr h="0">
                <a:tc>
                  <a:txBody>
                    <a:bodyPr/>
                    <a:lstStyle/>
                    <a:p>
                      <a:endParaRPr lang="en-US" sz="100" b="0" dirty="0"/>
                    </a:p>
                  </a:txBody>
                  <a:tcPr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a:endParaRPr lang="en-US" sz="100" dirty="0"/>
                    </a:p>
                  </a:txBody>
                  <a:tcPr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00" dirty="0"/>
                    </a:p>
                  </a:txBody>
                  <a:tcPr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00" dirty="0"/>
                    </a:p>
                  </a:txBody>
                  <a:tcPr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00" dirty="0"/>
                    </a:p>
                  </a:txBody>
                  <a:tcPr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a:endParaRPr lang="en-US" sz="100" dirty="0"/>
                    </a:p>
                  </a:txBody>
                  <a:tcPr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a:endParaRPr lang="en-US" sz="100" dirty="0"/>
                    </a:p>
                  </a:txBody>
                  <a:tcPr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a:endParaRPr lang="en-US" sz="100" dirty="0"/>
                    </a:p>
                  </a:txBody>
                  <a:tcPr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5126280"/>
                  </a:ext>
                </a:extLst>
              </a:tr>
            </a:tbl>
          </a:graphicData>
        </a:graphic>
      </p:graphicFrame>
      <p:graphicFrame>
        <p:nvGraphicFramePr>
          <p:cNvPr id="6" name="Content Placeholder 4"/>
          <p:cNvGraphicFramePr>
            <a:graphicFrameLocks/>
          </p:cNvGraphicFramePr>
          <p:nvPr>
            <p:extLst>
              <p:ext uri="{D42A27DB-BD31-4B8C-83A1-F6EECF244321}">
                <p14:modId xmlns:p14="http://schemas.microsoft.com/office/powerpoint/2010/main" val="2184460522"/>
              </p:ext>
            </p:extLst>
          </p:nvPr>
        </p:nvGraphicFramePr>
        <p:xfrm>
          <a:off x="150237" y="4084115"/>
          <a:ext cx="8802438" cy="2143784"/>
        </p:xfrm>
        <a:graphic>
          <a:graphicData uri="http://schemas.openxmlformats.org/drawingml/2006/table">
            <a:tbl>
              <a:tblPr firstRow="1" bandRow="1">
                <a:tableStyleId>{912C8C85-51F0-491E-9774-3900AFEF0FD7}</a:tableStyleId>
              </a:tblPr>
              <a:tblGrid>
                <a:gridCol w="5479598">
                  <a:extLst>
                    <a:ext uri="{9D8B030D-6E8A-4147-A177-3AD203B41FA5}">
                      <a16:colId xmlns:a16="http://schemas.microsoft.com/office/drawing/2014/main" val="2994252094"/>
                    </a:ext>
                  </a:extLst>
                </a:gridCol>
                <a:gridCol w="593648">
                  <a:extLst>
                    <a:ext uri="{9D8B030D-6E8A-4147-A177-3AD203B41FA5}">
                      <a16:colId xmlns:a16="http://schemas.microsoft.com/office/drawing/2014/main" val="2253687478"/>
                    </a:ext>
                  </a:extLst>
                </a:gridCol>
                <a:gridCol w="275929">
                  <a:extLst>
                    <a:ext uri="{9D8B030D-6E8A-4147-A177-3AD203B41FA5}">
                      <a16:colId xmlns:a16="http://schemas.microsoft.com/office/drawing/2014/main" val="442137471"/>
                    </a:ext>
                  </a:extLst>
                </a:gridCol>
                <a:gridCol w="570970">
                  <a:extLst>
                    <a:ext uri="{9D8B030D-6E8A-4147-A177-3AD203B41FA5}">
                      <a16:colId xmlns:a16="http://schemas.microsoft.com/office/drawing/2014/main" val="3671819212"/>
                    </a:ext>
                  </a:extLst>
                </a:gridCol>
                <a:gridCol w="408372">
                  <a:extLst>
                    <a:ext uri="{9D8B030D-6E8A-4147-A177-3AD203B41FA5}">
                      <a16:colId xmlns:a16="http://schemas.microsoft.com/office/drawing/2014/main" val="214517694"/>
                    </a:ext>
                  </a:extLst>
                </a:gridCol>
                <a:gridCol w="570293">
                  <a:extLst>
                    <a:ext uri="{9D8B030D-6E8A-4147-A177-3AD203B41FA5}">
                      <a16:colId xmlns:a16="http://schemas.microsoft.com/office/drawing/2014/main" val="2438096117"/>
                    </a:ext>
                  </a:extLst>
                </a:gridCol>
                <a:gridCol w="280732">
                  <a:extLst>
                    <a:ext uri="{9D8B030D-6E8A-4147-A177-3AD203B41FA5}">
                      <a16:colId xmlns:a16="http://schemas.microsoft.com/office/drawing/2014/main" val="559628738"/>
                    </a:ext>
                  </a:extLst>
                </a:gridCol>
                <a:gridCol w="622896">
                  <a:extLst>
                    <a:ext uri="{9D8B030D-6E8A-4147-A177-3AD203B41FA5}">
                      <a16:colId xmlns:a16="http://schemas.microsoft.com/office/drawing/2014/main" val="3567187761"/>
                    </a:ext>
                  </a:extLst>
                </a:gridCol>
              </a:tblGrid>
              <a:tr h="370840">
                <a:tc gridSpan="8">
                  <a:txBody>
                    <a:bodyPr/>
                    <a:lstStyle/>
                    <a:p>
                      <a:r>
                        <a:rPr kumimoji="0" lang="en-US" sz="1200" b="1" i="0" u="none" strike="noStrike" kern="1200" cap="none" normalizeH="0" baseline="0" dirty="0">
                          <a:ln>
                            <a:noFill/>
                          </a:ln>
                          <a:solidFill>
                            <a:schemeClr val="tx1"/>
                          </a:solidFill>
                          <a:effectLst/>
                          <a:latin typeface="Calibri" panose="020F0502020204030204" pitchFamily="34" charset="0"/>
                          <a:ea typeface="Tahoma" panose="020B0604030504040204" pitchFamily="34" charset="0"/>
                          <a:cs typeface="Calibri" panose="020F0502020204030204" pitchFamily="34" charset="0"/>
                        </a:rPr>
                        <a:t>The following table reconciles adjusted earnings before interest, income taxes and depreciation and amortization as reconciled above to free cash flow:</a:t>
                      </a:r>
                    </a:p>
                  </a:txBody>
                  <a:tcPr>
                    <a:lnL w="6350" cap="flat" cmpd="sng" algn="ctr">
                      <a:noFill/>
                      <a:prstDash val="solid"/>
                      <a:miter lim="800000"/>
                    </a:lnL>
                    <a:lnR w="6350"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hMerge="1">
                  <a:txBody>
                    <a:bodyPr/>
                    <a:lstStyle/>
                    <a:p>
                      <a:pPr algn="ctr"/>
                      <a:endParaRPr lang="en-US" sz="10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miter lim="800000"/>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pPr algn="ctr"/>
                      <a:endParaRPr lang="en-US" sz="10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hMerge="1">
                  <a:txBody>
                    <a:bodyPr/>
                    <a:lstStyle/>
                    <a:p>
                      <a:pPr algn="ctr"/>
                      <a:endParaRPr lang="en-US" sz="10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miter lim="800000"/>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48444572"/>
                  </a:ext>
                </a:extLst>
              </a:tr>
              <a:tr h="370840">
                <a:tc>
                  <a:txBody>
                    <a:bodyPr/>
                    <a:lstStyle/>
                    <a:p>
                      <a:endParaRPr kumimoji="0" lang="en-US" sz="1200" b="0" i="0" u="none" strike="noStrike" kern="1200" cap="none" normalizeH="0" baseline="0" dirty="0">
                        <a:ln>
                          <a:noFill/>
                        </a:ln>
                        <a:solidFill>
                          <a:schemeClr val="bg1"/>
                        </a:solidFill>
                        <a:effectLst/>
                        <a:latin typeface="Calibri" panose="020F0502020204030204" pitchFamily="34" charset="0"/>
                        <a:ea typeface="Tahoma" panose="020B0604030504040204" pitchFamily="34" charset="0"/>
                        <a:cs typeface="Calibri" panose="020F0502020204030204" pitchFamily="34" charset="0"/>
                      </a:endParaRPr>
                    </a:p>
                  </a:txBody>
                  <a:tcPr>
                    <a:lnL w="6350" cap="flat" cmpd="sng" algn="ctr">
                      <a:noFill/>
                      <a:prstDash val="solid"/>
                      <a:miter lim="800000"/>
                    </a:lnL>
                    <a:lnR w="6350"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lumMod val="75000"/>
                      </a:schemeClr>
                    </a:solidFill>
                  </a:tcPr>
                </a:tc>
                <a:tc gridSpan="3">
                  <a:txBody>
                    <a:bodyPr/>
                    <a:lstStyle/>
                    <a:p>
                      <a:pPr algn="ctr"/>
                      <a:r>
                        <a:rPr lang="en-US" sz="1000" b="1" dirty="0">
                          <a:solidFill>
                            <a:schemeClr val="bg1"/>
                          </a:solidFill>
                        </a:rPr>
                        <a:t>Three Months Ended </a:t>
                      </a:r>
                    </a:p>
                    <a:p>
                      <a:pPr algn="ctr"/>
                      <a:r>
                        <a:rPr lang="en-US" sz="1000" b="1" dirty="0">
                          <a:solidFill>
                            <a:schemeClr val="bg1"/>
                          </a:solidFill>
                        </a:rPr>
                        <a:t>March 31,</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a:p>
                  </a:txBody>
                  <a:tcPr/>
                </a:tc>
                <a:tc hMerge="1">
                  <a:txBody>
                    <a:bodyPr/>
                    <a:lstStyle/>
                    <a:p>
                      <a:endParaRPr lang="en-US" sz="1200" dirty="0"/>
                    </a:p>
                  </a:txBody>
                  <a:tcPr>
                    <a:lnL w="6350" cap="flat" cmpd="sng" algn="ctr">
                      <a:solidFill>
                        <a:schemeClr val="accent6">
                          <a:lumMod val="75000"/>
                        </a:schemeClr>
                      </a:solidFill>
                      <a:prstDash val="solid"/>
                      <a:round/>
                      <a:headEnd type="none" w="med" len="med"/>
                      <a:tailEnd type="none" w="med" len="med"/>
                    </a:lnL>
                    <a:lnR w="6350" cap="flat" cmpd="sng" algn="ctr">
                      <a:solidFill>
                        <a:schemeClr val="accent6">
                          <a:lumMod val="75000"/>
                        </a:schemeClr>
                      </a:solidFill>
                      <a:prstDash val="solid"/>
                      <a:round/>
                      <a:headEnd type="none" w="med" len="med"/>
                      <a:tailEnd type="none" w="med" len="med"/>
                    </a:lnR>
                  </a:tcPr>
                </a:tc>
                <a:tc>
                  <a:txBody>
                    <a:bodyPr/>
                    <a:lstStyle/>
                    <a:p>
                      <a:pPr algn="ctr"/>
                      <a:endParaRPr lang="en-US" sz="1000" b="1" dirty="0">
                        <a:solidFill>
                          <a:schemeClr val="bg1"/>
                        </a:solidFill>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lumMod val="75000"/>
                      </a:schemeClr>
                    </a:solidFill>
                  </a:tcPr>
                </a:tc>
                <a:tc gridSpan="3">
                  <a:txBody>
                    <a:bodyPr/>
                    <a:lstStyle/>
                    <a:p>
                      <a:pPr algn="ctr"/>
                      <a:r>
                        <a:rPr lang="en-US" sz="1000" b="1" dirty="0">
                          <a:solidFill>
                            <a:schemeClr val="bg1"/>
                          </a:solidFill>
                        </a:rPr>
                        <a:t>Year Ended </a:t>
                      </a:r>
                    </a:p>
                    <a:p>
                      <a:pPr algn="ctr"/>
                      <a:r>
                        <a:rPr lang="en-US" sz="1000" b="1" dirty="0">
                          <a:solidFill>
                            <a:schemeClr val="bg1"/>
                          </a:solidFill>
                        </a:rPr>
                        <a:t>December 31,</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a:p>
                  </a:txBody>
                  <a:tcPr/>
                </a:tc>
                <a:tc hMerge="1">
                  <a:txBody>
                    <a:bodyPr/>
                    <a:lstStyle/>
                    <a:p>
                      <a:endParaRPr lang="en-US" sz="1200" dirty="0"/>
                    </a:p>
                  </a:txBody>
                  <a:tcPr>
                    <a:lnL w="6350" cap="flat" cmpd="sng" algn="ctr">
                      <a:solidFill>
                        <a:schemeClr val="accent6">
                          <a:lumMod val="75000"/>
                        </a:schemeClr>
                      </a:solidFill>
                      <a:prstDash val="solid"/>
                      <a:round/>
                      <a:headEnd type="none" w="med" len="med"/>
                      <a:tailEnd type="none" w="med" len="med"/>
                    </a:lnL>
                  </a:tcPr>
                </a:tc>
                <a:extLst>
                  <a:ext uri="{0D108BD9-81ED-4DB2-BD59-A6C34878D82A}">
                    <a16:rowId xmlns:a16="http://schemas.microsoft.com/office/drawing/2014/main" val="1779246358"/>
                  </a:ext>
                </a:extLst>
              </a:tr>
              <a:tr h="188367">
                <a:tc>
                  <a:txBody>
                    <a:bodyPr/>
                    <a:lstStyle/>
                    <a:p>
                      <a:pPr algn="ctr"/>
                      <a:endParaRPr lang="en-US" sz="1200" b="1" dirty="0">
                        <a:solidFill>
                          <a:schemeClr val="bg1"/>
                        </a:solidFill>
                      </a:endParaRPr>
                    </a:p>
                  </a:txBody>
                  <a:tcPr anchor="b">
                    <a:lnL w="6350" cap="flat" cmpd="sng" algn="ctr">
                      <a:noFill/>
                      <a:prstDash val="solid"/>
                      <a:miter lim="800000"/>
                    </a:lnL>
                    <a:lnR w="6350"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lumMod val="75000"/>
                      </a:schemeClr>
                    </a:solidFill>
                  </a:tcPr>
                </a:tc>
                <a:tc>
                  <a:txBody>
                    <a:bodyPr/>
                    <a:lstStyle/>
                    <a:p>
                      <a:pPr algn="r"/>
                      <a:r>
                        <a:rPr lang="en-US" sz="1000" b="1" dirty="0">
                          <a:solidFill>
                            <a:schemeClr val="bg1"/>
                          </a:solidFill>
                        </a:rPr>
                        <a:t>2022</a:t>
                      </a:r>
                    </a:p>
                  </a:txBody>
                  <a:tcPr anchor="b">
                    <a:lnL w="635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1">
                        <a:lumMod val="75000"/>
                      </a:schemeClr>
                    </a:solidFill>
                  </a:tcPr>
                </a:tc>
                <a:tc>
                  <a:txBody>
                    <a:bodyPr/>
                    <a:lstStyle/>
                    <a:p>
                      <a:pPr algn="r"/>
                      <a:endParaRPr lang="en-US" sz="1000" b="1" dirty="0">
                        <a:solidFill>
                          <a:schemeClr val="bg1"/>
                        </a:solidFill>
                      </a:endParaRPr>
                    </a:p>
                  </a:txBody>
                  <a:tcPr anchor="b">
                    <a:lnL w="9525"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1">
                        <a:lumMod val="75000"/>
                      </a:schemeClr>
                    </a:solidFill>
                  </a:tcPr>
                </a:tc>
                <a:tc>
                  <a:txBody>
                    <a:bodyPr/>
                    <a:lstStyle/>
                    <a:p>
                      <a:pPr algn="r"/>
                      <a:r>
                        <a:rPr lang="en-US" sz="1000" b="1" dirty="0">
                          <a:solidFill>
                            <a:schemeClr val="bg1"/>
                          </a:solidFill>
                        </a:rPr>
                        <a:t>2021</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1">
                        <a:lumMod val="75000"/>
                      </a:schemeClr>
                    </a:solidFill>
                  </a:tcPr>
                </a:tc>
                <a:tc>
                  <a:txBody>
                    <a:bodyPr/>
                    <a:lstStyle/>
                    <a:p>
                      <a:pPr algn="r"/>
                      <a:endParaRPr lang="en-US" sz="1000" b="1" dirty="0">
                        <a:solidFill>
                          <a:schemeClr val="bg1"/>
                        </a:solidFill>
                      </a:endParaRP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lumMod val="75000"/>
                      </a:schemeClr>
                    </a:solidFill>
                  </a:tcPr>
                </a:tc>
                <a:tc>
                  <a:txBody>
                    <a:bodyPr/>
                    <a:lstStyle/>
                    <a:p>
                      <a:pPr algn="r"/>
                      <a:r>
                        <a:rPr lang="en-US" sz="1000" b="1" dirty="0">
                          <a:solidFill>
                            <a:schemeClr val="bg1"/>
                          </a:solidFill>
                        </a:rPr>
                        <a:t>2021</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1">
                        <a:lumMod val="75000"/>
                      </a:schemeClr>
                    </a:solidFill>
                  </a:tcPr>
                </a:tc>
                <a:tc>
                  <a:txBody>
                    <a:bodyPr/>
                    <a:lstStyle/>
                    <a:p>
                      <a:pPr algn="r"/>
                      <a:endParaRPr lang="en-US" sz="1000" b="1" dirty="0">
                        <a:solidFill>
                          <a:schemeClr val="bg1"/>
                        </a:solidFill>
                      </a:endParaRP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1">
                        <a:lumMod val="75000"/>
                      </a:schemeClr>
                    </a:solidFill>
                  </a:tcPr>
                </a:tc>
                <a:tc>
                  <a:txBody>
                    <a:bodyPr/>
                    <a:lstStyle/>
                    <a:p>
                      <a:pPr algn="r"/>
                      <a:r>
                        <a:rPr lang="en-US" sz="1000" b="1" dirty="0">
                          <a:solidFill>
                            <a:schemeClr val="bg1"/>
                          </a:solidFill>
                        </a:rPr>
                        <a:t>2020</a:t>
                      </a:r>
                    </a:p>
                  </a:txBody>
                  <a:tcPr anchor="b">
                    <a:lnL w="6350" cap="flat" cmpd="sng" algn="ctr">
                      <a:noFill/>
                      <a:prstDash val="solid"/>
                      <a:round/>
                      <a:headEnd type="none" w="med" len="med"/>
                      <a:tailEnd type="none" w="med" len="med"/>
                    </a:lnL>
                    <a:lnR w="6350" cap="flat" cmpd="sng" algn="ctr">
                      <a:noFill/>
                      <a:prstDash val="solid"/>
                      <a:miter lim="800000"/>
                    </a:lnR>
                    <a:lnT w="635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3255730779"/>
                  </a:ext>
                </a:extLst>
              </a:tr>
              <a:tr h="244152">
                <a:tc>
                  <a:txBody>
                    <a:bodyPr/>
                    <a:lstStyle/>
                    <a:p>
                      <a:r>
                        <a:rPr lang="en-US" sz="1000" b="1" dirty="0"/>
                        <a:t>Non-GAAP adjusted earnings before</a:t>
                      </a:r>
                      <a:r>
                        <a:rPr lang="en-US" sz="1000" b="1" baseline="0" dirty="0"/>
                        <a:t> interest, taxes, depreciation and amortization:</a:t>
                      </a:r>
                      <a:endParaRPr lang="en-US" sz="1000" b="1"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miter lim="800000"/>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000" dirty="0"/>
                        <a:t>$12.5</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miter lim="800000"/>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000" dirty="0"/>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miter lim="800000"/>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000" dirty="0"/>
                        <a:t>$12.3</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miter lim="800000"/>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000" dirty="0"/>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miter lim="800000"/>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000" dirty="0"/>
                        <a:t>$51.5</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miter lim="800000"/>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000" dirty="0"/>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miter lim="800000"/>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000" dirty="0"/>
                        <a:t>$48.5</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miter lim="800000"/>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29781964"/>
                  </a:ext>
                </a:extLst>
              </a:tr>
              <a:tr h="258792">
                <a:tc>
                  <a:txBody>
                    <a:bodyPr/>
                    <a:lstStyle/>
                    <a:p>
                      <a:r>
                        <a:rPr lang="en-US" sz="1000" b="0" dirty="0"/>
                        <a:t>Less capital expenditures</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5EAEF"/>
                    </a:solidFill>
                  </a:tcPr>
                </a:tc>
                <a:tc>
                  <a:txBody>
                    <a:bodyPr/>
                    <a:lstStyle/>
                    <a:p>
                      <a:pPr algn="r"/>
                      <a:r>
                        <a:rPr lang="en-US" sz="1000" dirty="0"/>
                        <a:t>(3.5)</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5EAEF"/>
                    </a:solidFill>
                  </a:tcPr>
                </a:tc>
                <a:tc>
                  <a:txBody>
                    <a:bodyPr/>
                    <a:lstStyle/>
                    <a:p>
                      <a:pPr algn="r"/>
                      <a:endParaRPr lang="en-US" sz="1000" dirty="0">
                        <a:highlight>
                          <a:srgbClr val="FFFF00"/>
                        </a:highlight>
                      </a:endParaRP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5EAEF"/>
                    </a:solidFill>
                  </a:tcPr>
                </a:tc>
                <a:tc>
                  <a:txBody>
                    <a:bodyPr/>
                    <a:lstStyle/>
                    <a:p>
                      <a:pPr algn="r"/>
                      <a:r>
                        <a:rPr lang="en-US" sz="1000" dirty="0"/>
                        <a:t>(0.9)</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5EAEF"/>
                    </a:solidFill>
                  </a:tcPr>
                </a:tc>
                <a:tc>
                  <a:txBody>
                    <a:bodyPr/>
                    <a:lstStyle/>
                    <a:p>
                      <a:pPr algn="r"/>
                      <a:endParaRPr lang="en-US" sz="1000" dirty="0">
                        <a:highlight>
                          <a:srgbClr val="FFFF00"/>
                        </a:highlight>
                      </a:endParaRP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5EAEF"/>
                    </a:solidFill>
                  </a:tcPr>
                </a:tc>
                <a:tc>
                  <a:txBody>
                    <a:bodyPr/>
                    <a:lstStyle/>
                    <a:p>
                      <a:pPr algn="r"/>
                      <a:r>
                        <a:rPr lang="en-US" sz="1000" dirty="0"/>
                        <a:t>(9.8)</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5EAEF"/>
                    </a:solidFill>
                  </a:tcPr>
                </a:tc>
                <a:tc>
                  <a:txBody>
                    <a:bodyPr/>
                    <a:lstStyle/>
                    <a:p>
                      <a:pPr algn="r"/>
                      <a:endParaRPr lang="en-US" sz="1000" dirty="0">
                        <a:highlight>
                          <a:srgbClr val="FFFF00"/>
                        </a:highlight>
                      </a:endParaRP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5EAEF"/>
                    </a:solidFill>
                  </a:tcPr>
                </a:tc>
                <a:tc>
                  <a:txBody>
                    <a:bodyPr/>
                    <a:lstStyle/>
                    <a:p>
                      <a:pPr algn="r"/>
                      <a:r>
                        <a:rPr lang="en-US" sz="1000" dirty="0"/>
                        <a:t>(8.0)</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5EAEF"/>
                    </a:solidFill>
                  </a:tcPr>
                </a:tc>
                <a:extLst>
                  <a:ext uri="{0D108BD9-81ED-4DB2-BD59-A6C34878D82A}">
                    <a16:rowId xmlns:a16="http://schemas.microsoft.com/office/drawing/2014/main" val="3748857977"/>
                  </a:ext>
                </a:extLst>
              </a:tr>
              <a:tr h="232913">
                <a:tc>
                  <a:txBody>
                    <a:bodyPr/>
                    <a:lstStyle/>
                    <a:p>
                      <a:r>
                        <a:rPr lang="en-US" sz="1000" b="0" dirty="0"/>
                        <a:t>Less regular</a:t>
                      </a:r>
                      <a:r>
                        <a:rPr lang="en-US" sz="1000" b="0" baseline="0" dirty="0"/>
                        <a:t> </a:t>
                      </a:r>
                      <a:r>
                        <a:rPr lang="en-US" sz="1000" b="0" dirty="0"/>
                        <a:t>cash dividends</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000" dirty="0"/>
                        <a:t>(4.4)</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000" dirty="0">
                        <a:highlight>
                          <a:srgbClr val="FFFF00"/>
                        </a:highlight>
                      </a:endParaRP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000" dirty="0"/>
                        <a:t>(4.0)</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000" dirty="0">
                        <a:highlight>
                          <a:srgbClr val="FFFF00"/>
                        </a:highlight>
                      </a:endParaRP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000" dirty="0"/>
                        <a:t>(16.6)</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000" dirty="0">
                        <a:highlight>
                          <a:srgbClr val="FFFF00"/>
                        </a:highlight>
                      </a:endParaRP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000" dirty="0"/>
                        <a:t>(15.4)</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578287"/>
                  </a:ext>
                </a:extLst>
              </a:tr>
              <a:tr h="232913">
                <a:tc>
                  <a:txBody>
                    <a:bodyPr/>
                    <a:lstStyle/>
                    <a:p>
                      <a:r>
                        <a:rPr lang="en-US" sz="1000" b="0" dirty="0"/>
                        <a:t>Non-GAAP free cash flow</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5EAEF"/>
                    </a:solidFill>
                  </a:tcPr>
                </a:tc>
                <a:tc>
                  <a:txBody>
                    <a:bodyPr/>
                    <a:lstStyle/>
                    <a:p>
                      <a:pPr marL="0" algn="r" defTabSz="914400" rtl="0" eaLnBrk="1" latinLnBrk="0" hangingPunct="1"/>
                      <a:r>
                        <a:rPr lang="en-US" sz="1000" kern="1200" dirty="0">
                          <a:solidFill>
                            <a:schemeClr val="tx1"/>
                          </a:solidFill>
                          <a:latin typeface="+mn-lt"/>
                          <a:ea typeface="+mn-ea"/>
                          <a:cs typeface="+mn-cs"/>
                        </a:rPr>
                        <a:t>$4.6</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AEF"/>
                    </a:solidFill>
                  </a:tcPr>
                </a:tc>
                <a:tc>
                  <a:txBody>
                    <a:bodyPr/>
                    <a:lstStyle/>
                    <a:p>
                      <a:pPr marL="0" algn="r" defTabSz="914400" rtl="0" eaLnBrk="1" latinLnBrk="0" hangingPunct="1"/>
                      <a:endParaRPr lang="en-US" sz="1000" kern="1200" dirty="0">
                        <a:solidFill>
                          <a:schemeClr val="tx1"/>
                        </a:solidFill>
                        <a:highlight>
                          <a:srgbClr val="FFFF00"/>
                        </a:highlight>
                        <a:latin typeface="+mn-lt"/>
                        <a:ea typeface="+mn-ea"/>
                        <a:cs typeface="+mn-cs"/>
                      </a:endParaRP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5EAEF"/>
                    </a:solidFill>
                  </a:tcPr>
                </a:tc>
                <a:tc>
                  <a:txBody>
                    <a:bodyPr/>
                    <a:lstStyle/>
                    <a:p>
                      <a:pPr marL="0" algn="r" defTabSz="914400" rtl="0" eaLnBrk="1" latinLnBrk="0" hangingPunct="1"/>
                      <a:r>
                        <a:rPr lang="en-US" sz="1000" kern="1200" dirty="0">
                          <a:solidFill>
                            <a:schemeClr val="tx1"/>
                          </a:solidFill>
                          <a:latin typeface="+mn-lt"/>
                          <a:ea typeface="+mn-ea"/>
                          <a:cs typeface="+mn-cs"/>
                        </a:rPr>
                        <a:t>$7.4</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AEF"/>
                    </a:solidFill>
                  </a:tcPr>
                </a:tc>
                <a:tc>
                  <a:txBody>
                    <a:bodyPr/>
                    <a:lstStyle/>
                    <a:p>
                      <a:pPr algn="r"/>
                      <a:endParaRPr lang="en-US" sz="1000" dirty="0">
                        <a:highlight>
                          <a:srgbClr val="FFFF00"/>
                        </a:highlight>
                      </a:endParaRP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5EAEF"/>
                    </a:solidFill>
                  </a:tcPr>
                </a:tc>
                <a:tc>
                  <a:txBody>
                    <a:bodyPr/>
                    <a:lstStyle/>
                    <a:p>
                      <a:pPr marL="0" algn="r" defTabSz="914400" rtl="0" eaLnBrk="1" latinLnBrk="0" hangingPunct="1"/>
                      <a:r>
                        <a:rPr lang="en-US" sz="1000" kern="1200" dirty="0">
                          <a:solidFill>
                            <a:schemeClr val="tx1"/>
                          </a:solidFill>
                          <a:latin typeface="+mn-lt"/>
                          <a:ea typeface="+mn-ea"/>
                          <a:cs typeface="+mn-cs"/>
                        </a:rPr>
                        <a:t>$25.1</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AEF"/>
                    </a:solidFill>
                  </a:tcPr>
                </a:tc>
                <a:tc>
                  <a:txBody>
                    <a:bodyPr/>
                    <a:lstStyle/>
                    <a:p>
                      <a:pPr marL="0" algn="r" defTabSz="914400" rtl="0" eaLnBrk="1" latinLnBrk="0" hangingPunct="1"/>
                      <a:endParaRPr lang="en-US" sz="1000" kern="1200" dirty="0">
                        <a:solidFill>
                          <a:schemeClr val="tx1"/>
                        </a:solidFill>
                        <a:highlight>
                          <a:srgbClr val="FFFF00"/>
                        </a:highlight>
                        <a:latin typeface="+mn-lt"/>
                        <a:ea typeface="+mn-ea"/>
                        <a:cs typeface="+mn-cs"/>
                      </a:endParaRP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5EAEF"/>
                    </a:solidFill>
                  </a:tcPr>
                </a:tc>
                <a:tc>
                  <a:txBody>
                    <a:bodyPr/>
                    <a:lstStyle/>
                    <a:p>
                      <a:pPr marL="0" algn="r" defTabSz="914400" rtl="0" eaLnBrk="1" latinLnBrk="0" hangingPunct="1"/>
                      <a:r>
                        <a:rPr lang="en-US" sz="1000" kern="1200" dirty="0">
                          <a:solidFill>
                            <a:schemeClr val="tx1"/>
                          </a:solidFill>
                          <a:latin typeface="+mn-lt"/>
                          <a:ea typeface="+mn-ea"/>
                          <a:cs typeface="+mn-cs"/>
                        </a:rPr>
                        <a:t>$25.1</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AEF"/>
                    </a:solidFill>
                  </a:tcPr>
                </a:tc>
                <a:extLst>
                  <a:ext uri="{0D108BD9-81ED-4DB2-BD59-A6C34878D82A}">
                    <a16:rowId xmlns:a16="http://schemas.microsoft.com/office/drawing/2014/main" val="3957571158"/>
                  </a:ext>
                </a:extLst>
              </a:tr>
              <a:tr h="0">
                <a:tc>
                  <a:txBody>
                    <a:bodyPr/>
                    <a:lstStyle/>
                    <a:p>
                      <a:endParaRPr lang="en-US" sz="100" b="0" dirty="0"/>
                    </a:p>
                  </a:txBody>
                  <a:tcPr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00" dirty="0"/>
                    </a:p>
                  </a:txBody>
                  <a:tcPr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00" dirty="0"/>
                    </a:p>
                  </a:txBody>
                  <a:tcPr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00" dirty="0"/>
                    </a:p>
                  </a:txBody>
                  <a:tcPr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00" dirty="0"/>
                    </a:p>
                  </a:txBody>
                  <a:tcPr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00" dirty="0"/>
                    </a:p>
                  </a:txBody>
                  <a:tcPr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00" dirty="0"/>
                    </a:p>
                  </a:txBody>
                  <a:tcPr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00" dirty="0"/>
                    </a:p>
                  </a:txBody>
                  <a:tcPr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5126280"/>
                  </a:ext>
                </a:extLst>
              </a:tr>
            </a:tbl>
          </a:graphicData>
        </a:graphic>
      </p:graphicFrame>
    </p:spTree>
    <p:extLst>
      <p:ext uri="{BB962C8B-B14F-4D97-AF65-F5344CB8AC3E}">
        <p14:creationId xmlns:p14="http://schemas.microsoft.com/office/powerpoint/2010/main" val="37106515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03A793-2691-4749-BBED-04B095CEBB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4"/>
          <p:cNvSpPr>
            <a:spLocks noGrp="1"/>
          </p:cNvSpPr>
          <p:nvPr>
            <p:ph type="sldNum" sz="quarter" idx="4"/>
          </p:nvPr>
        </p:nvSpPr>
        <p:spPr>
          <a:xfrm>
            <a:off x="6743770" y="6515493"/>
            <a:ext cx="2057400" cy="236317"/>
          </a:xfrm>
        </p:spPr>
        <p:txBody>
          <a:bodyPr/>
          <a:lstStyle/>
          <a:p>
            <a:fld id="{31565880-C22B-4283-895A-C9E13DE199B6}" type="slidenum">
              <a:rPr lang="en-US" smtClean="0"/>
              <a:pPr/>
              <a:t>55</a:t>
            </a:fld>
            <a:endParaRPr lang="en-US" dirty="0"/>
          </a:p>
        </p:txBody>
      </p:sp>
      <p:pic>
        <p:nvPicPr>
          <p:cNvPr id="9" name="Picture 8">
            <a:extLst>
              <a:ext uri="{FF2B5EF4-FFF2-40B4-BE49-F238E27FC236}">
                <a16:creationId xmlns:a16="http://schemas.microsoft.com/office/drawing/2014/main" id="{499D9D1C-5150-4B5D-AA14-DF7D2859F8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1552" y="2803011"/>
            <a:ext cx="1540895" cy="1251977"/>
          </a:xfrm>
          <a:prstGeom prst="rect">
            <a:avLst/>
          </a:prstGeom>
        </p:spPr>
      </p:pic>
    </p:spTree>
    <p:extLst>
      <p:ext uri="{BB962C8B-B14F-4D97-AF65-F5344CB8AC3E}">
        <p14:creationId xmlns:p14="http://schemas.microsoft.com/office/powerpoint/2010/main" val="3586982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Industry Overview</a:t>
            </a:r>
          </a:p>
        </p:txBody>
      </p:sp>
      <p:sp>
        <p:nvSpPr>
          <p:cNvPr id="7" name="Slide Number Placeholder 6"/>
          <p:cNvSpPr>
            <a:spLocks noGrp="1"/>
          </p:cNvSpPr>
          <p:nvPr>
            <p:ph type="sldNum" sz="quarter" idx="4"/>
          </p:nvPr>
        </p:nvSpPr>
        <p:spPr>
          <a:xfrm>
            <a:off x="6987012" y="6561057"/>
            <a:ext cx="1844379" cy="213236"/>
          </a:xfrm>
        </p:spPr>
        <p:txBody>
          <a:bodyPr/>
          <a:lstStyle/>
          <a:p>
            <a:fld id="{31565880-C22B-4283-895A-C9E13DE199B6}" type="slidenum">
              <a:rPr lang="en-US" smtClean="0"/>
              <a:pPr/>
              <a:t>6</a:t>
            </a:fld>
            <a:endParaRPr lang="en-US" dirty="0"/>
          </a:p>
        </p:txBody>
      </p:sp>
      <p:sp>
        <p:nvSpPr>
          <p:cNvPr id="4" name="Content Placeholder 2"/>
          <p:cNvSpPr>
            <a:spLocks noGrp="1"/>
          </p:cNvSpPr>
          <p:nvPr>
            <p:ph idx="4294967295"/>
          </p:nvPr>
        </p:nvSpPr>
        <p:spPr>
          <a:xfrm>
            <a:off x="366713" y="1899510"/>
            <a:ext cx="8777287" cy="3402012"/>
          </a:xfrm>
          <a:prstGeom prst="rect">
            <a:avLst/>
          </a:prstGeom>
        </p:spPr>
        <p:txBody>
          <a:bodyPr>
            <a:normAutofit/>
          </a:bodyPr>
          <a:lstStyle/>
          <a:p>
            <a:pPr marL="285750" lvl="0" indent="-285750" defTabSz="457200">
              <a:spcAft>
                <a:spcPts val="600"/>
              </a:spcAft>
              <a:buSzPct val="90000"/>
              <a:buFont typeface="Wingdings" panose="05000000000000000000" pitchFamily="2" charset="2"/>
              <a:buChar char=""/>
            </a:pPr>
            <a:r>
              <a:rPr lang="en-US" sz="1700" dirty="0">
                <a:solidFill>
                  <a:schemeClr val="tx2">
                    <a:lumMod val="75000"/>
                  </a:schemeClr>
                </a:solidFill>
              </a:rPr>
              <a:t>Pumps touch our daily lives – drinking water, wastewater, sewage, irrigation, appliances, transportation, fuel, industrial, chemical, fire suppression, construction, HVAC</a:t>
            </a:r>
          </a:p>
          <a:p>
            <a:pPr marL="285750" lvl="0" indent="-285750" defTabSz="457200">
              <a:spcAft>
                <a:spcPts val="600"/>
              </a:spcAft>
              <a:buSzPct val="90000"/>
              <a:buFont typeface="Wingdings" panose="05000000000000000000" pitchFamily="2" charset="2"/>
              <a:buChar char=""/>
            </a:pPr>
            <a:r>
              <a:rPr lang="en-US" sz="1700" dirty="0">
                <a:solidFill>
                  <a:schemeClr val="tx2">
                    <a:lumMod val="75000"/>
                  </a:schemeClr>
                </a:solidFill>
              </a:rPr>
              <a:t>Many specialized pumps – due to many specialized applications</a:t>
            </a:r>
          </a:p>
          <a:p>
            <a:pPr marL="285750" lvl="0" indent="-285750" defTabSz="457200">
              <a:spcAft>
                <a:spcPts val="600"/>
              </a:spcAft>
              <a:buSzPct val="90000"/>
              <a:buFont typeface="Wingdings" panose="05000000000000000000" pitchFamily="2" charset="2"/>
              <a:buChar char=""/>
            </a:pPr>
            <a:r>
              <a:rPr lang="en-US" sz="1700" dirty="0">
                <a:solidFill>
                  <a:schemeClr val="tx2">
                    <a:lumMod val="75000"/>
                  </a:schemeClr>
                </a:solidFill>
              </a:rPr>
              <a:t>Very fragmented and niche oriented</a:t>
            </a:r>
          </a:p>
          <a:p>
            <a:pPr marL="285750" lvl="0" indent="-285750" defTabSz="457200">
              <a:spcAft>
                <a:spcPts val="600"/>
              </a:spcAft>
              <a:buSzPct val="90000"/>
              <a:buFont typeface="Wingdings" panose="05000000000000000000" pitchFamily="2" charset="2"/>
              <a:buChar char=""/>
            </a:pPr>
            <a:r>
              <a:rPr lang="en-US" sz="1700" dirty="0">
                <a:solidFill>
                  <a:schemeClr val="tx2">
                    <a:lumMod val="75000"/>
                  </a:schemeClr>
                </a:solidFill>
              </a:rPr>
              <a:t>Increasing worldwide demand for water and other fluid-handling equipment</a:t>
            </a:r>
          </a:p>
          <a:p>
            <a:pPr marL="285750" lvl="0" indent="-285750" defTabSz="457200">
              <a:spcAft>
                <a:spcPts val="600"/>
              </a:spcAft>
              <a:buSzPct val="90000"/>
              <a:buFont typeface="Wingdings" panose="05000000000000000000" pitchFamily="2" charset="2"/>
              <a:buChar char=""/>
            </a:pPr>
            <a:r>
              <a:rPr lang="en-US" sz="1700" dirty="0">
                <a:solidFill>
                  <a:schemeClr val="tx2">
                    <a:lumMod val="75000"/>
                  </a:schemeClr>
                </a:solidFill>
              </a:rPr>
              <a:t>Pumps are approximately 11% of water infrastructure needs</a:t>
            </a:r>
          </a:p>
          <a:p>
            <a:pPr marL="285750" lvl="0" indent="-285750" defTabSz="457200">
              <a:spcAft>
                <a:spcPts val="600"/>
              </a:spcAft>
              <a:buSzPct val="90000"/>
              <a:buFont typeface="Wingdings" panose="05000000000000000000" pitchFamily="2" charset="2"/>
              <a:buChar char=""/>
            </a:pPr>
            <a:r>
              <a:rPr lang="en-US" sz="1700" dirty="0">
                <a:solidFill>
                  <a:schemeClr val="tx2">
                    <a:lumMod val="75000"/>
                  </a:schemeClr>
                </a:solidFill>
              </a:rPr>
              <a:t>Many competitors are divisions of larger companies</a:t>
            </a:r>
          </a:p>
          <a:p>
            <a:pPr marL="285750" lvl="0" indent="-285750" defTabSz="457200">
              <a:spcAft>
                <a:spcPts val="600"/>
              </a:spcAft>
              <a:buSzPct val="90000"/>
              <a:buFont typeface="Wingdings" panose="05000000000000000000" pitchFamily="2" charset="2"/>
              <a:buChar char=""/>
            </a:pPr>
            <a:r>
              <a:rPr lang="en-US" sz="1700" dirty="0">
                <a:solidFill>
                  <a:schemeClr val="tx2">
                    <a:lumMod val="75000"/>
                  </a:schemeClr>
                </a:solidFill>
              </a:rPr>
              <a:t>General pricing stability due to extent of value-added products and mature competition</a:t>
            </a:r>
            <a:endParaRPr lang="en-US" dirty="0"/>
          </a:p>
        </p:txBody>
      </p:sp>
    </p:spTree>
    <p:extLst>
      <p:ext uri="{BB962C8B-B14F-4D97-AF65-F5344CB8AC3E}">
        <p14:creationId xmlns:p14="http://schemas.microsoft.com/office/powerpoint/2010/main" val="3335363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6"/>
          <p:cNvGraphicFramePr>
            <a:graphicFrameLocks/>
          </p:cNvGraphicFramePr>
          <p:nvPr>
            <p:extLst>
              <p:ext uri="{D42A27DB-BD31-4B8C-83A1-F6EECF244321}">
                <p14:modId xmlns:p14="http://schemas.microsoft.com/office/powerpoint/2010/main" val="3165811182"/>
              </p:ext>
            </p:extLst>
          </p:nvPr>
        </p:nvGraphicFramePr>
        <p:xfrm>
          <a:off x="194913" y="1357537"/>
          <a:ext cx="4552185" cy="5088467"/>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4850107" y="1528322"/>
            <a:ext cx="4132053" cy="1752600"/>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200" b="1" u="sng" dirty="0">
                <a:solidFill>
                  <a:schemeClr val="accent3">
                    <a:lumMod val="75000"/>
                  </a:schemeClr>
                </a:solidFill>
                <a:ea typeface="Tahoma" panose="020B0604030504040204" pitchFamily="34" charset="0"/>
                <a:cs typeface="Tahoma" panose="020B0604030504040204" pitchFamily="34" charset="0"/>
              </a:rPr>
              <a:t>Water &amp; Water-Related (58%)</a:t>
            </a:r>
          </a:p>
          <a:p>
            <a:pPr marL="228600" indent="-228600">
              <a:spcBef>
                <a:spcPts val="600"/>
              </a:spcBef>
              <a:buFont typeface="Arial" pitchFamily="34" charset="0"/>
              <a:buChar char="•"/>
              <a:defRPr/>
            </a:pPr>
            <a:r>
              <a:rPr lang="en-US" sz="1200" dirty="0">
                <a:solidFill>
                  <a:schemeClr val="tx1"/>
                </a:solidFill>
                <a:ea typeface="Tahoma" panose="020B0604030504040204" pitchFamily="34" charset="0"/>
                <a:cs typeface="Tahoma" panose="020B0604030504040204" pitchFamily="34" charset="0"/>
              </a:rPr>
              <a:t>Fire Suppression (24% - 27%)</a:t>
            </a:r>
          </a:p>
          <a:p>
            <a:pPr marL="228600" indent="-228600">
              <a:spcBef>
                <a:spcPts val="600"/>
              </a:spcBef>
              <a:buFont typeface="Arial" pitchFamily="34" charset="0"/>
              <a:buChar char="•"/>
              <a:defRPr/>
            </a:pPr>
            <a:r>
              <a:rPr lang="en-US" sz="1200" dirty="0">
                <a:solidFill>
                  <a:schemeClr val="tx1"/>
                </a:solidFill>
                <a:ea typeface="Tahoma" panose="020B0604030504040204" pitchFamily="34" charset="0"/>
                <a:cs typeface="Tahoma" panose="020B0604030504040204" pitchFamily="34" charset="0"/>
              </a:rPr>
              <a:t>Municipal Water / Wastewater &amp; Flood Control (15% - 18%)</a:t>
            </a:r>
          </a:p>
          <a:p>
            <a:pPr marL="228600" indent="-228600">
              <a:spcBef>
                <a:spcPts val="600"/>
              </a:spcBef>
              <a:buFont typeface="Arial" pitchFamily="34" charset="0"/>
              <a:buChar char="•"/>
              <a:defRPr/>
            </a:pPr>
            <a:r>
              <a:rPr lang="en-US" sz="1200" dirty="0">
                <a:solidFill>
                  <a:schemeClr val="tx1"/>
                </a:solidFill>
                <a:ea typeface="Tahoma" panose="020B0604030504040204" pitchFamily="34" charset="0"/>
                <a:cs typeface="Tahoma" panose="020B0604030504040204" pitchFamily="34" charset="0"/>
              </a:rPr>
              <a:t>Construction &amp; Dewatering (8% - 10%)</a:t>
            </a:r>
          </a:p>
          <a:p>
            <a:pPr marL="228600" indent="-228600">
              <a:spcBef>
                <a:spcPts val="600"/>
              </a:spcBef>
              <a:buFont typeface="Arial" pitchFamily="34" charset="0"/>
              <a:buChar char="•"/>
              <a:defRPr/>
            </a:pPr>
            <a:r>
              <a:rPr lang="en-US" sz="1200" dirty="0">
                <a:solidFill>
                  <a:schemeClr val="tx1"/>
                </a:solidFill>
                <a:ea typeface="Tahoma" panose="020B0604030504040204" pitchFamily="34" charset="0"/>
                <a:cs typeface="Tahoma" panose="020B0604030504040204" pitchFamily="34" charset="0"/>
              </a:rPr>
              <a:t>Agriculture &amp; Irrigation Supply (4% - 5%)</a:t>
            </a:r>
          </a:p>
        </p:txBody>
      </p:sp>
      <p:sp>
        <p:nvSpPr>
          <p:cNvPr id="5" name="Rectangle 4"/>
          <p:cNvSpPr/>
          <p:nvPr/>
        </p:nvSpPr>
        <p:spPr>
          <a:xfrm>
            <a:off x="4850107" y="3280922"/>
            <a:ext cx="4132053" cy="1752600"/>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spcBef>
                <a:spcPts val="1200"/>
              </a:spcBef>
              <a:defRPr/>
            </a:pPr>
            <a:r>
              <a:rPr lang="en-US" sz="1200" b="1" u="sng" dirty="0">
                <a:solidFill>
                  <a:srgbClr val="00B050"/>
                </a:solidFill>
                <a:ea typeface="Tahoma" panose="020B0604030504040204" pitchFamily="34" charset="0"/>
                <a:cs typeface="Tahoma" panose="020B0604030504040204" pitchFamily="34" charset="0"/>
              </a:rPr>
              <a:t>Non-Water (29%)</a:t>
            </a:r>
          </a:p>
          <a:p>
            <a:pPr marL="228600" indent="-228600">
              <a:spcBef>
                <a:spcPts val="600"/>
              </a:spcBef>
              <a:buFont typeface="Arial" pitchFamily="34" charset="0"/>
              <a:buChar char="•"/>
              <a:defRPr/>
            </a:pPr>
            <a:r>
              <a:rPr lang="en-US" sz="1200" dirty="0">
                <a:solidFill>
                  <a:schemeClr val="tx1"/>
                </a:solidFill>
                <a:ea typeface="Tahoma" panose="020B0604030504040204" pitchFamily="34" charset="0"/>
                <a:cs typeface="Tahoma" panose="020B0604030504040204" pitchFamily="34" charset="0"/>
              </a:rPr>
              <a:t>Industrial/Chemicals &amp; HVAC Supply (16% - 18%)</a:t>
            </a:r>
          </a:p>
          <a:p>
            <a:pPr marL="228600" indent="-228600">
              <a:spcBef>
                <a:spcPts val="600"/>
              </a:spcBef>
              <a:buFont typeface="Arial" pitchFamily="34" charset="0"/>
              <a:buChar char="•"/>
              <a:defRPr/>
            </a:pPr>
            <a:r>
              <a:rPr lang="en-US" sz="1200" dirty="0">
                <a:solidFill>
                  <a:schemeClr val="tx1"/>
                </a:solidFill>
                <a:ea typeface="Tahoma" panose="020B0604030504040204" pitchFamily="34" charset="0"/>
                <a:cs typeface="Tahoma" panose="020B0604030504040204" pitchFamily="34" charset="0"/>
              </a:rPr>
              <a:t>Refined Petroleum (4% - 5%)</a:t>
            </a:r>
          </a:p>
          <a:p>
            <a:pPr marL="228600" indent="-228600">
              <a:spcBef>
                <a:spcPts val="600"/>
              </a:spcBef>
              <a:buFont typeface="Arial" pitchFamily="34" charset="0"/>
              <a:buChar char="•"/>
              <a:defRPr/>
            </a:pPr>
            <a:r>
              <a:rPr lang="en-US" sz="1200" dirty="0">
                <a:solidFill>
                  <a:schemeClr val="tx1"/>
                </a:solidFill>
                <a:ea typeface="Tahoma" panose="020B0604030504040204" pitchFamily="34" charset="0"/>
                <a:cs typeface="Tahoma" panose="020B0604030504040204" pitchFamily="34" charset="0"/>
              </a:rPr>
              <a:t>OEM (8% - 10%)</a:t>
            </a:r>
          </a:p>
        </p:txBody>
      </p:sp>
      <p:sp>
        <p:nvSpPr>
          <p:cNvPr id="6" name="Rectangle 5"/>
          <p:cNvSpPr/>
          <p:nvPr/>
        </p:nvSpPr>
        <p:spPr>
          <a:xfrm>
            <a:off x="4866291" y="5272096"/>
            <a:ext cx="4141780" cy="458310"/>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spcBef>
                <a:spcPts val="1200"/>
              </a:spcBef>
              <a:defRPr/>
            </a:pPr>
            <a:r>
              <a:rPr lang="en-US" sz="1200" b="1" u="sng" dirty="0">
                <a:solidFill>
                  <a:schemeClr val="tx1">
                    <a:lumMod val="65000"/>
                    <a:lumOff val="35000"/>
                  </a:schemeClr>
                </a:solidFill>
                <a:ea typeface="Tahoma" panose="020B0604030504040204" pitchFamily="34" charset="0"/>
                <a:cs typeface="Tahoma" panose="020B0604030504040204" pitchFamily="34" charset="0"/>
              </a:rPr>
              <a:t>Repair Parts (12% - 13%)</a:t>
            </a:r>
          </a:p>
        </p:txBody>
      </p:sp>
      <p:cxnSp>
        <p:nvCxnSpPr>
          <p:cNvPr id="10" name="Straight Connector 9"/>
          <p:cNvCxnSpPr/>
          <p:nvPr/>
        </p:nvCxnSpPr>
        <p:spPr>
          <a:xfrm>
            <a:off x="5011947" y="3426208"/>
            <a:ext cx="3979653" cy="7114"/>
          </a:xfrm>
          <a:prstGeom prst="line">
            <a:avLst/>
          </a:prstGeom>
          <a:ln w="222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011947" y="5165964"/>
            <a:ext cx="3979653" cy="19958"/>
          </a:xfrm>
          <a:prstGeom prst="line">
            <a:avLst/>
          </a:prstGeom>
          <a:ln w="222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94912" y="251324"/>
            <a:ext cx="6830500" cy="388651"/>
          </a:xfrm>
        </p:spPr>
        <p:txBody>
          <a:bodyPr/>
          <a:lstStyle/>
          <a:p>
            <a:r>
              <a:rPr lang="en-US" dirty="0"/>
              <a:t>MARKET DIVERSITY – BY DESIGN</a:t>
            </a:r>
          </a:p>
        </p:txBody>
      </p:sp>
      <p:sp>
        <p:nvSpPr>
          <p:cNvPr id="14" name="Slide Number Placeholder 13"/>
          <p:cNvSpPr>
            <a:spLocks noGrp="1"/>
          </p:cNvSpPr>
          <p:nvPr>
            <p:ph type="sldNum" sz="quarter" idx="4"/>
          </p:nvPr>
        </p:nvSpPr>
        <p:spPr>
          <a:xfrm>
            <a:off x="6987012" y="6561057"/>
            <a:ext cx="1844379" cy="213236"/>
          </a:xfrm>
        </p:spPr>
        <p:txBody>
          <a:bodyPr/>
          <a:lstStyle/>
          <a:p>
            <a:fld id="{31565880-C22B-4283-895A-C9E13DE199B6}" type="slidenum">
              <a:rPr lang="en-US" smtClean="0"/>
              <a:pPr/>
              <a:t>7</a:t>
            </a:fld>
            <a:endParaRPr lang="en-US" dirty="0"/>
          </a:p>
        </p:txBody>
      </p:sp>
      <p:sp>
        <p:nvSpPr>
          <p:cNvPr id="7" name="TextBox 6">
            <a:extLst>
              <a:ext uri="{FF2B5EF4-FFF2-40B4-BE49-F238E27FC236}">
                <a16:creationId xmlns:a16="http://schemas.microsoft.com/office/drawing/2014/main" id="{B17AA1B1-8DEE-495D-9D0F-978276317763}"/>
              </a:ext>
            </a:extLst>
          </p:cNvPr>
          <p:cNvSpPr txBox="1"/>
          <p:nvPr/>
        </p:nvSpPr>
        <p:spPr>
          <a:xfrm>
            <a:off x="4747098" y="6208937"/>
            <a:ext cx="1844379" cy="246221"/>
          </a:xfrm>
          <a:prstGeom prst="rect">
            <a:avLst/>
          </a:prstGeom>
          <a:noFill/>
        </p:spPr>
        <p:txBody>
          <a:bodyPr wrap="square" rtlCol="0">
            <a:spAutoFit/>
          </a:bodyPr>
          <a:lstStyle/>
          <a:p>
            <a:r>
              <a:rPr lang="en-US" sz="1000" i="1" dirty="0"/>
              <a:t>Excludes Fill-Rite</a:t>
            </a:r>
          </a:p>
        </p:txBody>
      </p:sp>
    </p:spTree>
    <p:extLst>
      <p:ext uri="{BB962C8B-B14F-4D97-AF65-F5344CB8AC3E}">
        <p14:creationId xmlns:p14="http://schemas.microsoft.com/office/powerpoint/2010/main" val="2459954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Fill-Rite FR311VB 115/230V AC High Flow Fuel Transfer Pump w/ Auto Nozzle &amp; Meter - 35 GPM">
            <a:extLst>
              <a:ext uri="{FF2B5EF4-FFF2-40B4-BE49-F238E27FC236}">
                <a16:creationId xmlns:a16="http://schemas.microsoft.com/office/drawing/2014/main" id="{D2EB98EF-8525-439F-9DC9-A7D3B3C1E02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0670" y="184332"/>
            <a:ext cx="1152002" cy="1152002"/>
          </a:xfrm>
          <a:prstGeom prst="roundRect">
            <a:avLst/>
          </a:prstGeom>
          <a:noFill/>
          <a:ln w="15875">
            <a:noFill/>
            <a:prstDash val="dash"/>
          </a:ln>
          <a:extLst>
            <a:ext uri="{909E8E84-426E-40DD-AFC4-6F175D3DCCD1}">
              <a14:hiddenFill xmlns:a14="http://schemas.microsoft.com/office/drawing/2010/main">
                <a:solidFill>
                  <a:srgbClr val="FFFFFF"/>
                </a:solidFill>
              </a14:hiddenFill>
            </a:ext>
          </a:extLst>
        </p:spPr>
      </p:pic>
      <p:cxnSp>
        <p:nvCxnSpPr>
          <p:cNvPr id="11" name="Straight Connector 10"/>
          <p:cNvCxnSpPr>
            <a:cxnSpLocks/>
          </p:cNvCxnSpPr>
          <p:nvPr/>
        </p:nvCxnSpPr>
        <p:spPr>
          <a:xfrm>
            <a:off x="178470" y="4351455"/>
            <a:ext cx="8787057"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PRODUCT DIVERSITY</a:t>
            </a:r>
          </a:p>
        </p:txBody>
      </p:sp>
      <p:sp>
        <p:nvSpPr>
          <p:cNvPr id="14" name="Slide Number Placeholder 13"/>
          <p:cNvSpPr>
            <a:spLocks noGrp="1"/>
          </p:cNvSpPr>
          <p:nvPr>
            <p:ph type="sldNum" sz="quarter" idx="4"/>
          </p:nvPr>
        </p:nvSpPr>
        <p:spPr>
          <a:xfrm>
            <a:off x="6987012" y="6561057"/>
            <a:ext cx="1844379" cy="213236"/>
          </a:xfrm>
        </p:spPr>
        <p:txBody>
          <a:bodyPr/>
          <a:lstStyle/>
          <a:p>
            <a:fld id="{31565880-C22B-4283-895A-C9E13DE199B6}" type="slidenum">
              <a:rPr lang="en-US" smtClean="0"/>
              <a:pPr/>
              <a:t>8</a:t>
            </a:fld>
            <a:endParaRPr lang="en-US" dirty="0"/>
          </a:p>
        </p:txBody>
      </p:sp>
      <p:grpSp>
        <p:nvGrpSpPr>
          <p:cNvPr id="8" name="Group 7">
            <a:extLst>
              <a:ext uri="{FF2B5EF4-FFF2-40B4-BE49-F238E27FC236}">
                <a16:creationId xmlns:a16="http://schemas.microsoft.com/office/drawing/2014/main" id="{B13BCC22-B867-4D77-BBA9-AB9774184FB2}"/>
              </a:ext>
            </a:extLst>
          </p:cNvPr>
          <p:cNvGrpSpPr/>
          <p:nvPr/>
        </p:nvGrpSpPr>
        <p:grpSpPr>
          <a:xfrm>
            <a:off x="2125584" y="3004457"/>
            <a:ext cx="6851254" cy="3513394"/>
            <a:chOff x="769465" y="-372318"/>
            <a:chExt cx="11071437" cy="6662196"/>
          </a:xfrm>
        </p:grpSpPr>
        <p:pic>
          <p:nvPicPr>
            <p:cNvPr id="12" name="Picture 11">
              <a:extLst>
                <a:ext uri="{FF2B5EF4-FFF2-40B4-BE49-F238E27FC236}">
                  <a16:creationId xmlns:a16="http://schemas.microsoft.com/office/drawing/2014/main" id="{6417F0FD-169A-4A67-A72B-EE630F1F84CA}"/>
                </a:ext>
              </a:extLst>
            </p:cNvPr>
            <p:cNvPicPr>
              <a:picLocks noChangeAspect="1"/>
            </p:cNvPicPr>
            <p:nvPr/>
          </p:nvPicPr>
          <p:blipFill>
            <a:blip r:embed="rId3"/>
            <a:stretch>
              <a:fillRect/>
            </a:stretch>
          </p:blipFill>
          <p:spPr>
            <a:xfrm>
              <a:off x="4233227" y="3824462"/>
              <a:ext cx="1833792" cy="2213833"/>
            </a:xfrm>
            <a:prstGeom prst="rect">
              <a:avLst/>
            </a:prstGeom>
          </p:spPr>
        </p:pic>
        <p:pic>
          <p:nvPicPr>
            <p:cNvPr id="13" name="Picture 12">
              <a:extLst>
                <a:ext uri="{FF2B5EF4-FFF2-40B4-BE49-F238E27FC236}">
                  <a16:creationId xmlns:a16="http://schemas.microsoft.com/office/drawing/2014/main" id="{BB4430A0-DB0C-49D0-B920-27B50A314560}"/>
                </a:ext>
              </a:extLst>
            </p:cNvPr>
            <p:cNvPicPr>
              <a:picLocks noChangeAspect="1"/>
            </p:cNvPicPr>
            <p:nvPr/>
          </p:nvPicPr>
          <p:blipFill>
            <a:blip r:embed="rId4"/>
            <a:stretch>
              <a:fillRect/>
            </a:stretch>
          </p:blipFill>
          <p:spPr>
            <a:xfrm>
              <a:off x="769465" y="5611734"/>
              <a:ext cx="429252" cy="317768"/>
            </a:xfrm>
            <a:prstGeom prst="rect">
              <a:avLst/>
            </a:prstGeom>
          </p:spPr>
        </p:pic>
        <p:pic>
          <p:nvPicPr>
            <p:cNvPr id="15" name="Picture 14">
              <a:extLst>
                <a:ext uri="{FF2B5EF4-FFF2-40B4-BE49-F238E27FC236}">
                  <a16:creationId xmlns:a16="http://schemas.microsoft.com/office/drawing/2014/main" id="{6C530097-A559-4B83-AEF1-4112CCCC065F}"/>
                </a:ext>
              </a:extLst>
            </p:cNvPr>
            <p:cNvPicPr>
              <a:picLocks noChangeAspect="1"/>
            </p:cNvPicPr>
            <p:nvPr/>
          </p:nvPicPr>
          <p:blipFill>
            <a:blip r:embed="rId5"/>
            <a:stretch>
              <a:fillRect/>
            </a:stretch>
          </p:blipFill>
          <p:spPr>
            <a:xfrm>
              <a:off x="1570026" y="5229371"/>
              <a:ext cx="808923" cy="808923"/>
            </a:xfrm>
            <a:prstGeom prst="rect">
              <a:avLst/>
            </a:prstGeom>
          </p:spPr>
        </p:pic>
        <p:pic>
          <p:nvPicPr>
            <p:cNvPr id="16" name="Picture 15">
              <a:extLst>
                <a:ext uri="{FF2B5EF4-FFF2-40B4-BE49-F238E27FC236}">
                  <a16:creationId xmlns:a16="http://schemas.microsoft.com/office/drawing/2014/main" id="{8AE2A9B5-1853-46F1-8DD2-8E60F17E2A0C}"/>
                </a:ext>
              </a:extLst>
            </p:cNvPr>
            <p:cNvPicPr>
              <a:picLocks noChangeAspect="1"/>
            </p:cNvPicPr>
            <p:nvPr/>
          </p:nvPicPr>
          <p:blipFill>
            <a:blip r:embed="rId6"/>
            <a:stretch>
              <a:fillRect/>
            </a:stretch>
          </p:blipFill>
          <p:spPr>
            <a:xfrm>
              <a:off x="2852554" y="4623155"/>
              <a:ext cx="1142449" cy="1599580"/>
            </a:xfrm>
            <a:prstGeom prst="rect">
              <a:avLst/>
            </a:prstGeom>
          </p:spPr>
        </p:pic>
        <p:pic>
          <p:nvPicPr>
            <p:cNvPr id="17" name="Picture 16">
              <a:extLst>
                <a:ext uri="{FF2B5EF4-FFF2-40B4-BE49-F238E27FC236}">
                  <a16:creationId xmlns:a16="http://schemas.microsoft.com/office/drawing/2014/main" id="{6482EFB0-A48E-4A30-8D86-4A9E56F3D671}"/>
                </a:ext>
              </a:extLst>
            </p:cNvPr>
            <p:cNvPicPr>
              <a:picLocks noChangeAspect="1"/>
            </p:cNvPicPr>
            <p:nvPr/>
          </p:nvPicPr>
          <p:blipFill>
            <a:blip r:embed="rId7"/>
            <a:stretch>
              <a:fillRect/>
            </a:stretch>
          </p:blipFill>
          <p:spPr>
            <a:xfrm>
              <a:off x="5948445" y="3004728"/>
              <a:ext cx="1142449" cy="3105443"/>
            </a:xfrm>
            <a:prstGeom prst="rect">
              <a:avLst/>
            </a:prstGeom>
          </p:spPr>
        </p:pic>
        <p:pic>
          <p:nvPicPr>
            <p:cNvPr id="18" name="Picture 17">
              <a:extLst>
                <a:ext uri="{FF2B5EF4-FFF2-40B4-BE49-F238E27FC236}">
                  <a16:creationId xmlns:a16="http://schemas.microsoft.com/office/drawing/2014/main" id="{0049485A-9D13-4EFE-9506-888E2FF75D92}"/>
                </a:ext>
              </a:extLst>
            </p:cNvPr>
            <p:cNvPicPr>
              <a:picLocks noChangeAspect="1"/>
            </p:cNvPicPr>
            <p:nvPr/>
          </p:nvPicPr>
          <p:blipFill>
            <a:blip r:embed="rId8"/>
            <a:stretch>
              <a:fillRect/>
            </a:stretch>
          </p:blipFill>
          <p:spPr>
            <a:xfrm>
              <a:off x="7335988" y="-372318"/>
              <a:ext cx="4504914" cy="6662196"/>
            </a:xfrm>
            <a:prstGeom prst="rect">
              <a:avLst/>
            </a:prstGeom>
          </p:spPr>
        </p:pic>
      </p:grpSp>
      <p:pic>
        <p:nvPicPr>
          <p:cNvPr id="19" name="Picture 18">
            <a:extLst>
              <a:ext uri="{FF2B5EF4-FFF2-40B4-BE49-F238E27FC236}">
                <a16:creationId xmlns:a16="http://schemas.microsoft.com/office/drawing/2014/main" id="{7CF433B1-8079-43E1-A9EB-06195A1EC4C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4379" b="14379"/>
          <a:stretch/>
        </p:blipFill>
        <p:spPr>
          <a:xfrm>
            <a:off x="354070" y="2923406"/>
            <a:ext cx="1442529" cy="1027688"/>
          </a:xfrm>
          <a:prstGeom prst="rect">
            <a:avLst/>
          </a:prstGeom>
        </p:spPr>
      </p:pic>
      <p:pic>
        <p:nvPicPr>
          <p:cNvPr id="20" name="Picture 19">
            <a:extLst>
              <a:ext uri="{FF2B5EF4-FFF2-40B4-BE49-F238E27FC236}">
                <a16:creationId xmlns:a16="http://schemas.microsoft.com/office/drawing/2014/main" id="{047F91BD-759F-415C-8B4D-23BB290BB80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22014" y="1609851"/>
            <a:ext cx="1174374" cy="1174374"/>
          </a:xfrm>
          <a:prstGeom prst="rect">
            <a:avLst/>
          </a:prstGeom>
        </p:spPr>
      </p:pic>
      <p:pic>
        <p:nvPicPr>
          <p:cNvPr id="21" name="Picture 20">
            <a:extLst>
              <a:ext uri="{FF2B5EF4-FFF2-40B4-BE49-F238E27FC236}">
                <a16:creationId xmlns:a16="http://schemas.microsoft.com/office/drawing/2014/main" id="{B76044AB-4878-4BA3-94E2-9B368B3E20D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8699" b="8699"/>
          <a:stretch/>
        </p:blipFill>
        <p:spPr>
          <a:xfrm>
            <a:off x="4269038" y="1371581"/>
            <a:ext cx="812123" cy="670837"/>
          </a:xfrm>
          <a:prstGeom prst="rect">
            <a:avLst/>
          </a:prstGeom>
        </p:spPr>
      </p:pic>
      <p:pic>
        <p:nvPicPr>
          <p:cNvPr id="22" name="Picture 21">
            <a:extLst>
              <a:ext uri="{FF2B5EF4-FFF2-40B4-BE49-F238E27FC236}">
                <a16:creationId xmlns:a16="http://schemas.microsoft.com/office/drawing/2014/main" id="{89CE97E1-839F-495B-AB92-3B294551258C}"/>
              </a:ext>
            </a:extLst>
          </p:cNvPr>
          <p:cNvPicPr>
            <a:picLocks noChangeAspect="1"/>
          </p:cNvPicPr>
          <p:nvPr/>
        </p:nvPicPr>
        <p:blipFill rotWithShape="1">
          <a:blip r:embed="rId12">
            <a:extLst>
              <a:ext uri="{28A0092B-C50C-407E-A947-70E740481C1C}">
                <a14:useLocalDpi xmlns:a14="http://schemas.microsoft.com/office/drawing/2010/main" val="0"/>
              </a:ext>
            </a:extLst>
          </a:blip>
          <a:srcRect l="41662" t="2323" r="43739" b="2419"/>
          <a:stretch/>
        </p:blipFill>
        <p:spPr>
          <a:xfrm>
            <a:off x="417333" y="909227"/>
            <a:ext cx="408195" cy="1997680"/>
          </a:xfrm>
          <a:prstGeom prst="rect">
            <a:avLst/>
          </a:prstGeom>
        </p:spPr>
      </p:pic>
      <p:pic>
        <p:nvPicPr>
          <p:cNvPr id="23" name="Picture 22">
            <a:extLst>
              <a:ext uri="{FF2B5EF4-FFF2-40B4-BE49-F238E27FC236}">
                <a16:creationId xmlns:a16="http://schemas.microsoft.com/office/drawing/2014/main" id="{B4E3C9CC-44C8-4BB8-8021-A70D6C4B65E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3582" y="892137"/>
            <a:ext cx="1152002" cy="2027282"/>
          </a:xfrm>
          <a:prstGeom prst="rect">
            <a:avLst/>
          </a:prstGeom>
        </p:spPr>
      </p:pic>
      <p:pic>
        <p:nvPicPr>
          <p:cNvPr id="24" name="Picture 23">
            <a:extLst>
              <a:ext uri="{FF2B5EF4-FFF2-40B4-BE49-F238E27FC236}">
                <a16:creationId xmlns:a16="http://schemas.microsoft.com/office/drawing/2014/main" id="{DE17B9FC-14B1-4416-A30A-CCDFA54A9E0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25690" y="251324"/>
            <a:ext cx="1853577" cy="1718681"/>
          </a:xfrm>
          <a:prstGeom prst="rect">
            <a:avLst/>
          </a:prstGeom>
        </p:spPr>
      </p:pic>
      <p:pic>
        <p:nvPicPr>
          <p:cNvPr id="25" name="Picture 24">
            <a:extLst>
              <a:ext uri="{FF2B5EF4-FFF2-40B4-BE49-F238E27FC236}">
                <a16:creationId xmlns:a16="http://schemas.microsoft.com/office/drawing/2014/main" id="{F88EF586-2D89-4220-9940-956170617CA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00325" y="1862870"/>
            <a:ext cx="2404099" cy="2235812"/>
          </a:xfrm>
          <a:prstGeom prst="rect">
            <a:avLst/>
          </a:prstGeom>
        </p:spPr>
      </p:pic>
      <p:pic>
        <p:nvPicPr>
          <p:cNvPr id="26" name="Picture 25">
            <a:extLst>
              <a:ext uri="{FF2B5EF4-FFF2-40B4-BE49-F238E27FC236}">
                <a16:creationId xmlns:a16="http://schemas.microsoft.com/office/drawing/2014/main" id="{F16260AA-6D69-487D-B5EF-1C11E3FF77A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574491" y="1225792"/>
            <a:ext cx="938368" cy="1669035"/>
          </a:xfrm>
          <a:prstGeom prst="rect">
            <a:avLst/>
          </a:prstGeom>
        </p:spPr>
      </p:pic>
      <p:pic>
        <p:nvPicPr>
          <p:cNvPr id="27" name="Picture 26">
            <a:extLst>
              <a:ext uri="{FF2B5EF4-FFF2-40B4-BE49-F238E27FC236}">
                <a16:creationId xmlns:a16="http://schemas.microsoft.com/office/drawing/2014/main" id="{1C4C48DD-C3C0-40BE-83FB-E0B889BC20D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93520" y="2053483"/>
            <a:ext cx="2082465" cy="1895044"/>
          </a:xfrm>
          <a:prstGeom prst="rect">
            <a:avLst/>
          </a:prstGeom>
        </p:spPr>
      </p:pic>
      <p:pic>
        <p:nvPicPr>
          <p:cNvPr id="28" name="Picture 27">
            <a:extLst>
              <a:ext uri="{FF2B5EF4-FFF2-40B4-BE49-F238E27FC236}">
                <a16:creationId xmlns:a16="http://schemas.microsoft.com/office/drawing/2014/main" id="{C43C06C2-F6F7-4467-9F69-746B7C86A82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480732" y="963376"/>
            <a:ext cx="1488525" cy="774033"/>
          </a:xfrm>
          <a:prstGeom prst="rect">
            <a:avLst/>
          </a:prstGeom>
        </p:spPr>
      </p:pic>
      <p:pic>
        <p:nvPicPr>
          <p:cNvPr id="6" name="Picture 5">
            <a:extLst>
              <a:ext uri="{FF2B5EF4-FFF2-40B4-BE49-F238E27FC236}">
                <a16:creationId xmlns:a16="http://schemas.microsoft.com/office/drawing/2014/main" id="{5FCE0E97-4176-44D4-A1B1-1DF5EC64D86F}"/>
              </a:ext>
            </a:extLst>
          </p:cNvPr>
          <p:cNvPicPr>
            <a:picLocks noChangeAspect="1"/>
          </p:cNvPicPr>
          <p:nvPr/>
        </p:nvPicPr>
        <p:blipFill>
          <a:blip r:embed="rId19"/>
          <a:stretch>
            <a:fillRect/>
          </a:stretch>
        </p:blipFill>
        <p:spPr>
          <a:xfrm>
            <a:off x="6614200" y="173687"/>
            <a:ext cx="1030724" cy="850347"/>
          </a:xfrm>
          <a:prstGeom prst="rect">
            <a:avLst/>
          </a:prstGeom>
        </p:spPr>
      </p:pic>
    </p:spTree>
    <p:extLst>
      <p:ext uri="{BB962C8B-B14F-4D97-AF65-F5344CB8AC3E}">
        <p14:creationId xmlns:p14="http://schemas.microsoft.com/office/powerpoint/2010/main" val="958611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637161-6F17-4CFB-8F45-1C7B71E94FA4}"/>
              </a:ext>
            </a:extLst>
          </p:cNvPr>
          <p:cNvSpPr/>
          <p:nvPr/>
        </p:nvSpPr>
        <p:spPr>
          <a:xfrm>
            <a:off x="0" y="2514600"/>
            <a:ext cx="9144000" cy="1309255"/>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mj-lt"/>
                <a:ea typeface="Tahoma" panose="020B0604030504040204" pitchFamily="34" charset="0"/>
                <a:cs typeface="Tahoma" panose="020B0604030504040204" pitchFamily="34" charset="0"/>
              </a:rPr>
              <a:t>WATER MARKETS</a:t>
            </a:r>
          </a:p>
        </p:txBody>
      </p:sp>
      <p:sp>
        <p:nvSpPr>
          <p:cNvPr id="6" name="Slide Number Placeholder 2">
            <a:extLst>
              <a:ext uri="{FF2B5EF4-FFF2-40B4-BE49-F238E27FC236}">
                <a16:creationId xmlns:a16="http://schemas.microsoft.com/office/drawing/2014/main" id="{04DB37B0-BB76-40B6-B9D7-850A96337DEF}"/>
              </a:ext>
            </a:extLst>
          </p:cNvPr>
          <p:cNvSpPr>
            <a:spLocks noGrp="1"/>
          </p:cNvSpPr>
          <p:nvPr>
            <p:ph type="sldNum" sz="quarter" idx="4"/>
          </p:nvPr>
        </p:nvSpPr>
        <p:spPr>
          <a:xfrm>
            <a:off x="6987012" y="6561057"/>
            <a:ext cx="1844379" cy="213236"/>
          </a:xfrm>
        </p:spPr>
        <p:txBody>
          <a:bodyPr/>
          <a:lstStyle/>
          <a:p>
            <a:fld id="{31565880-C22B-4283-895A-C9E13DE199B6}" type="slidenum">
              <a:rPr lang="en-US" smtClean="0"/>
              <a:pPr/>
              <a:t>9</a:t>
            </a:fld>
            <a:endParaRPr lang="en-US" dirty="0"/>
          </a:p>
        </p:txBody>
      </p:sp>
    </p:spTree>
    <p:extLst>
      <p:ext uri="{BB962C8B-B14F-4D97-AF65-F5344CB8AC3E}">
        <p14:creationId xmlns:p14="http://schemas.microsoft.com/office/powerpoint/2010/main" val="15313815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JPM_TEXT_SIZE" val="8"/>
  <p:tag name="OBJECTTITLESHAPEID" val="10"/>
  <p:tag name="THISSHAPESIZEANDPOSITIONDETAILS" val="top=152.5511&amp;left=602.6849&amp;height=388.2239&amp;width=151.8751"/>
</p:tagLst>
</file>

<file path=ppt/tags/tag2.xml><?xml version="1.0" encoding="utf-8"?>
<p:tagLst xmlns:a="http://schemas.openxmlformats.org/drawingml/2006/main" xmlns:r="http://schemas.openxmlformats.org/officeDocument/2006/relationships" xmlns:p="http://schemas.openxmlformats.org/presentationml/2006/main">
  <p:tag name="USERDATASHEETID" val="77381be7-89a2-4bfd-825d-7c2703050709"/>
  <p:tag name="PITCHPROCHARTTYPE" val="Pie.Standard Pie"/>
  <p:tag name="AVERAGELINEVISIBILITY" val="False"/>
  <p:tag name="AVERAGERANGEVISIBILITY" val="False"/>
  <p:tag name="PIETOTALSVISIBILITY" val="False"/>
  <p:tag name="THISSHAPESIZEANDPOSITIONDETAILS" val="top=363.6&amp;left=220.32&amp;height=154.8&amp;width=168.48"/>
  <p:tag name="RESIZING" val=""/>
  <p:tag name="SELECTEDSIZEANDPOSITIONLAYOUT" val="Eight Content"/>
  <p:tag name="VERSIONCONVERTED" val="3"/>
  <p:tag name="CHARTDATASHEETID" val="77381be7-89a2-4bfd-825d-7c2703050709"/>
  <p:tag name="PITCHPROUNIQUECHARTTOKEN" val="091d9656-53a1-4f0b-8990-170528771db7"/>
  <p:tag name="VERSION" val="2"/>
</p:tagLst>
</file>

<file path=ppt/tags/tag3.xml><?xml version="1.0" encoding="utf-8"?>
<p:tagLst xmlns:a="http://schemas.openxmlformats.org/drawingml/2006/main" xmlns:r="http://schemas.openxmlformats.org/officeDocument/2006/relationships" xmlns:p="http://schemas.openxmlformats.org/presentationml/2006/main">
  <p:tag name="USERDATASHEETID" val="77381be7-89a2-4bfd-825d-7c2703050709"/>
  <p:tag name="PITCHPROCHARTTYPE" val="Pie.Standard Pie"/>
  <p:tag name="AVERAGELINEVISIBILITY" val="False"/>
  <p:tag name="AVERAGERANGEVISIBILITY" val="False"/>
  <p:tag name="PIETOTALSVISIBILITY" val="False"/>
  <p:tag name="THISSHAPESIZEANDPOSITIONDETAILS" val="top=363.6&amp;left=220.32&amp;height=154.8&amp;width=168.48"/>
  <p:tag name="RESIZING" val=""/>
  <p:tag name="SELECTEDSIZEANDPOSITIONLAYOUT" val="Eight Content"/>
  <p:tag name="VERSIONCONVERTED" val="3"/>
  <p:tag name="CHARTDATASHEETID" val="77381be7-89a2-4bfd-825d-7c2703050709"/>
  <p:tag name="VERSION" val="2"/>
  <p:tag name="PITCHPROUNIQUECHARTTOKEN" val="4756fe74-420e-490f-bc8c-5b03038b5961"/>
</p:tagLst>
</file>

<file path=ppt/tags/tag4.xml><?xml version="1.0" encoding="utf-8"?>
<p:tagLst xmlns:a="http://schemas.openxmlformats.org/drawingml/2006/main" xmlns:r="http://schemas.openxmlformats.org/officeDocument/2006/relationships" xmlns:p="http://schemas.openxmlformats.org/presentationml/2006/main">
  <p:tag name="USERDATASHEETID" val="77381be7-89a2-4bfd-825d-7c2703050709"/>
  <p:tag name="PITCHPROCHARTTYPE" val="Pie.Standard Pie"/>
  <p:tag name="AVERAGELINEVISIBILITY" val="False"/>
  <p:tag name="AVERAGERANGEVISIBILITY" val="False"/>
  <p:tag name="PIETOTALSVISIBILITY" val="False"/>
  <p:tag name="THISSHAPESIZEANDPOSITIONDETAILS" val="top=363.6&amp;left=220.32&amp;height=154.8&amp;width=168.48"/>
  <p:tag name="RESIZING" val=""/>
  <p:tag name="SELECTEDSIZEANDPOSITIONLAYOUT" val="Eight Content"/>
  <p:tag name="VERSIONCONVERTED" val="3"/>
  <p:tag name="CHARTDATASHEETID" val="77381be7-89a2-4bfd-825d-7c2703050709"/>
  <p:tag name="VERSION" val="2"/>
  <p:tag name="PITCHPROUNIQUECHARTTOKEN" val="f82816a2-7cd2-44e2-88a7-b48b428e051d"/>
</p:tagLst>
</file>

<file path=ppt/tags/tag5.xml><?xml version="1.0" encoding="utf-8"?>
<p:tagLst xmlns:a="http://schemas.openxmlformats.org/drawingml/2006/main" xmlns:r="http://schemas.openxmlformats.org/officeDocument/2006/relationships" xmlns:p="http://schemas.openxmlformats.org/presentationml/2006/main">
  <p:tag name="USERDATASHEETID" val="77381be7-89a2-4bfd-825d-7c2703050709"/>
  <p:tag name="PITCHPROCHARTTYPE" val="Pie.Standard Pie"/>
  <p:tag name="AVERAGELINEVISIBILITY" val="False"/>
  <p:tag name="AVERAGERANGEVISIBILITY" val="False"/>
  <p:tag name="PIETOTALSVISIBILITY" val="False"/>
  <p:tag name="THISSHAPESIZEANDPOSITIONDETAILS" val="top=363.6&amp;left=220.32&amp;height=154.8&amp;width=168.48"/>
  <p:tag name="RESIZING" val=""/>
  <p:tag name="SELECTEDSIZEANDPOSITIONLAYOUT" val="Eight Content"/>
  <p:tag name="VERSIONCONVERTED" val="3"/>
  <p:tag name="CHARTDATASHEETID" val="77381be7-89a2-4bfd-825d-7c2703050709"/>
  <p:tag name="VERSION" val="2"/>
  <p:tag name="PITCHPROUNIQUECHARTTOKEN" val="0f812bbd-9a5f-417f-b407-778d5f276ad9"/>
</p:tagLst>
</file>

<file path=ppt/tags/tag6.xml><?xml version="1.0" encoding="utf-8"?>
<p:tagLst xmlns:a="http://schemas.openxmlformats.org/drawingml/2006/main" xmlns:r="http://schemas.openxmlformats.org/officeDocument/2006/relationships" xmlns:p="http://schemas.openxmlformats.org/presentationml/2006/main">
  <p:tag name="USERDATASHEETID" val="77381be7-89a2-4bfd-825d-7c2703050709"/>
  <p:tag name="PITCHPROCHARTTYPE" val="Pie.Standard Pie"/>
  <p:tag name="AVERAGELINEVISIBILITY" val="False"/>
  <p:tag name="AVERAGERANGEVISIBILITY" val="False"/>
  <p:tag name="PIETOTALSVISIBILITY" val="False"/>
  <p:tag name="THISSHAPESIZEANDPOSITIONDETAILS" val="top=363.6&amp;left=220.32&amp;height=154.8&amp;width=168.48"/>
  <p:tag name="RESIZING" val=""/>
  <p:tag name="SELECTEDSIZEANDPOSITIONLAYOUT" val="Eight Content"/>
  <p:tag name="VERSIONCONVERTED" val="3"/>
  <p:tag name="CHARTDATASHEETID" val="77381be7-89a2-4bfd-825d-7c2703050709"/>
  <p:tag name="PITCHPROUNIQUECHARTTOKEN" val="36f5231f-278e-43a0-9376-ea8cf373887c"/>
  <p:tag name="VERSION" val="2"/>
</p:tagLst>
</file>

<file path=ppt/tags/tag7.xml><?xml version="1.0" encoding="utf-8"?>
<p:tagLst xmlns:a="http://schemas.openxmlformats.org/drawingml/2006/main" xmlns:r="http://schemas.openxmlformats.org/officeDocument/2006/relationships" xmlns:p="http://schemas.openxmlformats.org/presentationml/2006/main">
  <p:tag name="USERDATASHEETID" val="77381be7-89a2-4bfd-825d-7c2703050709"/>
  <p:tag name="PITCHPROCHARTTYPE" val="Pie.Standard Pie"/>
  <p:tag name="AVERAGELINEVISIBILITY" val="False"/>
  <p:tag name="AVERAGERANGEVISIBILITY" val="False"/>
  <p:tag name="PIETOTALSVISIBILITY" val="False"/>
  <p:tag name="THISSHAPESIZEANDPOSITIONDETAILS" val="top=363.6&amp;left=220.32&amp;height=154.8&amp;width=168.48"/>
  <p:tag name="RESIZING" val=""/>
  <p:tag name="SELECTEDSIZEANDPOSITIONLAYOUT" val="Eight Content"/>
  <p:tag name="VERSIONCONVERTED" val="3"/>
  <p:tag name="CHARTDATASHEETID" val="77381be7-89a2-4bfd-825d-7c2703050709"/>
  <p:tag name="VERSION" val="2"/>
  <p:tag name="PITCHPROUNIQUECHARTTOKEN" val="cf48a615-654c-456c-9f06-ac4fe892f6e1"/>
</p:tagLst>
</file>

<file path=ppt/tags/tag8.xml><?xml version="1.0" encoding="utf-8"?>
<p:tagLst xmlns:a="http://schemas.openxmlformats.org/drawingml/2006/main" xmlns:r="http://schemas.openxmlformats.org/officeDocument/2006/relationships" xmlns:p="http://schemas.openxmlformats.org/presentationml/2006/main">
  <p:tag name="SHAPENAME" val="PageNote"/>
</p:tagLst>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1B823E436EA6D439110D10C257F0E87" ma:contentTypeVersion="1" ma:contentTypeDescription="Create a new document." ma:contentTypeScope="" ma:versionID="2681e4fb25b9da83456d9ae2b81a1df4">
  <xsd:schema xmlns:xsd="http://www.w3.org/2001/XMLSchema" xmlns:xs="http://www.w3.org/2001/XMLSchema" xmlns:p="http://schemas.microsoft.com/office/2006/metadata/properties" xmlns:ns2="7e08ceb2-1172-487e-a442-72a76d322cd4" targetNamespace="http://schemas.microsoft.com/office/2006/metadata/properties" ma:root="true" ma:fieldsID="1bb8753b71ad49651cac9c9e07b3df2d" ns2:_="">
    <xsd:import namespace="7e08ceb2-1172-487e-a442-72a76d322cd4"/>
    <xsd:element name="properties">
      <xsd:complexType>
        <xsd:sequence>
          <xsd:element name="documentManagement">
            <xsd:complexType>
              <xsd:all>
                <xsd:element ref="ns2:DocNumb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08ceb2-1172-487e-a442-72a76d322cd4" elementFormDefault="qualified">
    <xsd:import namespace="http://schemas.microsoft.com/office/2006/documentManagement/types"/>
    <xsd:import namespace="http://schemas.microsoft.com/office/infopath/2007/PartnerControls"/>
    <xsd:element name="DocNumber" ma:index="8" nillable="true" ma:displayName="DocNumber" ma:internalName="DocNumber">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ocNumber xmlns="7e08ceb2-1172-487e-a442-72a76d322cd4" xsi:nil="true"/>
  </documentManagement>
</p:properties>
</file>

<file path=customXml/itemProps1.xml><?xml version="1.0" encoding="utf-8"?>
<ds:datastoreItem xmlns:ds="http://schemas.openxmlformats.org/officeDocument/2006/customXml" ds:itemID="{1F9F465E-F8C3-4D48-A35F-6E94755D67C0}">
  <ds:schemaRefs>
    <ds:schemaRef ds:uri="http://schemas.microsoft.com/sharepoint/v3/contenttype/forms"/>
  </ds:schemaRefs>
</ds:datastoreItem>
</file>

<file path=customXml/itemProps2.xml><?xml version="1.0" encoding="utf-8"?>
<ds:datastoreItem xmlns:ds="http://schemas.openxmlformats.org/officeDocument/2006/customXml" ds:itemID="{F3DE87F3-FAE9-4C3F-8EFB-81817149DB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08ceb2-1172-487e-a442-72a76d322c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F963A52-D787-40AF-AC15-323F2484B2A4}">
  <ds:schemaRefs>
    <ds:schemaRef ds:uri="http://purl.org/dc/dcmitype/"/>
    <ds:schemaRef ds:uri="7e08ceb2-1172-487e-a442-72a76d322cd4"/>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20573</TotalTime>
  <Words>5265</Words>
  <Application>Microsoft Office PowerPoint</Application>
  <PresentationFormat>On-screen Show (4:3)</PresentationFormat>
  <Paragraphs>1166</Paragraphs>
  <Slides>55</Slides>
  <Notes>3</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55</vt:i4>
      </vt:variant>
    </vt:vector>
  </HeadingPairs>
  <TitlesOfParts>
    <vt:vector size="66" baseType="lpstr">
      <vt:lpstr>Arial</vt:lpstr>
      <vt:lpstr>Arial Narrow</vt:lpstr>
      <vt:lpstr>Calibri</vt:lpstr>
      <vt:lpstr>Calibri Light</vt:lpstr>
      <vt:lpstr>Century Schoolbook</vt:lpstr>
      <vt:lpstr>Cooper Black</vt:lpstr>
      <vt:lpstr>Tahoma</vt:lpstr>
      <vt:lpstr>Wingdings</vt:lpstr>
      <vt:lpstr>Office Theme</vt:lpstr>
      <vt:lpstr>2_Office Theme</vt:lpstr>
      <vt:lpstr>Photo Editor Photo</vt:lpstr>
      <vt:lpstr>PowerPoint Presentation</vt:lpstr>
      <vt:lpstr>FORWARD-LOOKING STATEMENTS</vt:lpstr>
      <vt:lpstr>Company Overview</vt:lpstr>
      <vt:lpstr>Company History</vt:lpstr>
      <vt:lpstr>GLOBAL OPERATIONS</vt:lpstr>
      <vt:lpstr>Industry Overview</vt:lpstr>
      <vt:lpstr>MARKET DIVERSITY – BY DESIGN</vt:lpstr>
      <vt:lpstr>PRODUCT DIVERSITY</vt:lpstr>
      <vt:lpstr>PowerPoint Presentation</vt:lpstr>
      <vt:lpstr>FIRE SUPPRESSION (24% - 27%)</vt:lpstr>
      <vt:lpstr>MUNICIPAL WATER &amp; WASTEWATER (15% - 18%)</vt:lpstr>
      <vt:lpstr>STORM WATER &amp; FLOOD CONTROL</vt:lpstr>
      <vt:lpstr>CONSTRUCTION &amp; DEWATERING (8% - 10%)</vt:lpstr>
      <vt:lpstr>AGRICULTURE &amp; irrigation (4% - 5%)</vt:lpstr>
      <vt:lpstr>PowerPoint Presentation</vt:lpstr>
      <vt:lpstr>INDUSTRIAL / CHEMICALS &amp; HVAC SUPPLY (16% - 18%)</vt:lpstr>
      <vt:lpstr>REFINED PETROLEUM (4% - 5%)</vt:lpstr>
      <vt:lpstr>OEM (8% - 10%)</vt:lpstr>
      <vt:lpstr>REPAIR PARTS</vt:lpstr>
      <vt:lpstr>DIVISIONS / MARKETS</vt:lpstr>
      <vt:lpstr>PowerPoint Presentation</vt:lpstr>
      <vt:lpstr>Notable Pump Competitors</vt:lpstr>
      <vt:lpstr>Notable Pump Competitors</vt:lpstr>
      <vt:lpstr>Notable Pump Competitors</vt:lpstr>
      <vt:lpstr>PowerPoint Presentation</vt:lpstr>
      <vt:lpstr>NET SALES &amp; NET INCOME</vt:lpstr>
      <vt:lpstr>Strong Ebitda &amp; free cash flow</vt:lpstr>
      <vt:lpstr>Historical CAPITAL ALLOCATION</vt:lpstr>
      <vt:lpstr>Commitment to Flexible Financial Policy</vt:lpstr>
      <vt:lpstr>GROWTH OF 100 SHARES</vt:lpstr>
      <vt:lpstr>HISTORY OF INCREASING DIVIDENDS</vt:lpstr>
      <vt:lpstr>Q1 2022 P&amp;L</vt:lpstr>
      <vt:lpstr>Year ended DECEMBER 31, 2021 P&amp;L</vt:lpstr>
      <vt:lpstr>BALANCE SHEET</vt:lpstr>
      <vt:lpstr>PowerPoint Presentation</vt:lpstr>
      <vt:lpstr>PILLARS FOR GROWTH</vt:lpstr>
      <vt:lpstr>Well positioned for ORGANIC GROWTH</vt:lpstr>
      <vt:lpstr>ORGANIC GROWTH drivers</vt:lpstr>
      <vt:lpstr>PRODUCT INNOVATION</vt:lpstr>
      <vt:lpstr>Process INNOVATION</vt:lpstr>
      <vt:lpstr>CUSTOMER TRAINING AND EDUCATION</vt:lpstr>
      <vt:lpstr>INTERNATIONAL DISTRIBUTION CAPABILITY</vt:lpstr>
      <vt:lpstr>GORMAN-RUPP INTERNATIONAL LOCATIONS</vt:lpstr>
      <vt:lpstr>DRIVERS OF INTERNATIONAL GROWTH</vt:lpstr>
      <vt:lpstr>History of growth through ACQUISITIONS</vt:lpstr>
      <vt:lpstr>Fill-rite ALIGNS with Gorman-Rupp’s  Disciplined M&amp;A Criteria</vt:lpstr>
      <vt:lpstr>FILL-RITE ExpandS Portfolio of Mission-Critical  Pumps and Systems</vt:lpstr>
      <vt:lpstr>Highly Diversified and Enhanced Financial Portfolio</vt:lpstr>
      <vt:lpstr>SUSTAINABILITY</vt:lpstr>
      <vt:lpstr>INVESTMENT HIGHLIGHTS</vt:lpstr>
      <vt:lpstr>BIOS</vt:lpstr>
      <vt:lpstr>APPENDIX</vt:lpstr>
      <vt:lpstr>Non-gaap reconciliation</vt:lpstr>
      <vt:lpstr>Non-gaap reconciliation</vt:lpstr>
      <vt:lpstr>PowerPoint Presentation</vt:lpstr>
    </vt:vector>
  </TitlesOfParts>
  <Company>The Gorman-Rupp 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Sherri Massie</dc:creator>
  <cp:lastModifiedBy>Sherri Massie</cp:lastModifiedBy>
  <cp:revision>733</cp:revision>
  <cp:lastPrinted>2022-06-14T19:54:51Z</cp:lastPrinted>
  <dcterms:created xsi:type="dcterms:W3CDTF">2017-02-10T15:16:47Z</dcterms:created>
  <dcterms:modified xsi:type="dcterms:W3CDTF">2022-06-14T20:57:30Z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0x01010081B823E436EA6D439110D10C257F0E87</vt:lpwstr>
  </property>
</Properties>
</file>